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448" r:id="rId3"/>
    <p:sldId id="449" r:id="rId4"/>
    <p:sldId id="444" r:id="rId5"/>
    <p:sldId id="447" r:id="rId6"/>
    <p:sldId id="349" r:id="rId7"/>
    <p:sldId id="452" r:id="rId8"/>
    <p:sldId id="4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33B897F-5C6F-4E69-8C5A-7B0F35EDF16E}">
          <p14:sldIdLst>
            <p14:sldId id="448"/>
            <p14:sldId id="449"/>
          </p14:sldIdLst>
        </p14:section>
        <p14:section name="Запис на данни в таблица със SQL" id="{B5BF445C-4A77-452A-A5DF-F13CA1BE5512}">
          <p14:sldIdLst>
            <p14:sldId id="444"/>
            <p14:sldId id="447"/>
          </p14:sldIdLst>
        </p14:section>
        <p14:section name="Заключение" id="{3A227BB6-C7DF-4727-AC1D-A010C4690809}">
          <p14:sldIdLst>
            <p14:sldId id="349"/>
            <p14:sldId id="45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259B1B-5807-40A0-ABAD-889D99F2DA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088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59265E1-99AD-4A4B-8CD7-F5737F5AAD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773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AFF2A0-9C81-4E91-9D9B-C548D4024C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292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BFA778-0A80-4C91-B6C6-B60BF0839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493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F5EADAE-120D-4555-9FEC-056F1CE9AE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6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531812" y="636303"/>
            <a:ext cx="11034499" cy="177539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Добавяне (вмъкване)</a:t>
            </a:r>
            <a:br>
              <a:rPr lang="bg-BG" dirty="0"/>
            </a:br>
            <a:r>
              <a:rPr lang="bg-BG" dirty="0"/>
              <a:t>на записи със </a:t>
            </a:r>
            <a:r>
              <a:rPr lang="en-US" dirty="0"/>
              <a:t>SQL</a:t>
            </a:r>
            <a:r>
              <a:rPr lang="bg-BG" dirty="0"/>
              <a:t> заявки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0" cy="2524722"/>
            <a:chOff x="745783" y="3624633"/>
            <a:chExt cx="596254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1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768" y="3649650"/>
            <a:ext cx="3201606" cy="257204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5" y="3276600"/>
            <a:ext cx="1466782" cy="1378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82" y="4802382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Запис на данни в таблица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INSERT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</a:t>
            </a:r>
            <a:r>
              <a:rPr lang="bg-BG" dirty="0">
                <a:solidFill>
                  <a:srgbClr val="FFC000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 указване на колони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 </a:t>
            </a:r>
            <a:r>
              <a:rPr lang="bg-BG" dirty="0"/>
              <a:t>Създаване на таблици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резултат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91158" y="3380891"/>
            <a:ext cx="2342054" cy="3019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89" y="4114800"/>
            <a:ext cx="6121210" cy="2018536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9DBF820-FAD7-4910-B191-5ECD0076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000" dirty="0"/>
              <a:t>SQL </a:t>
            </a:r>
            <a:r>
              <a:rPr lang="bg-BG" sz="3000" dirty="0"/>
              <a:t>команда </a:t>
            </a:r>
            <a:r>
              <a:rPr lang="en-US" sz="3000" b="1" dirty="0">
                <a:solidFill>
                  <a:schemeClr val="accent1"/>
                </a:solidFill>
                <a:latin typeface="Consolas" pitchFamily="49" charset="0"/>
              </a:rPr>
              <a:t>INSERT</a:t>
            </a:r>
            <a:r>
              <a:rPr lang="en-US" sz="3000" dirty="0"/>
              <a:t> </a:t>
            </a:r>
            <a:endParaRPr lang="bg-BG" sz="3000" dirty="0"/>
          </a:p>
          <a:p>
            <a:pPr marL="357188" indent="-357188">
              <a:lnSpc>
                <a:spcPct val="100000"/>
              </a:lnSpc>
            </a:pPr>
            <a:r>
              <a:rPr lang="bg-BG" sz="3000" dirty="0">
                <a:solidFill>
                  <a:schemeClr val="accent1"/>
                </a:solidFill>
              </a:rPr>
              <a:t>Масиви от данни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ru-RU" sz="3000" dirty="0"/>
              <a:t>могат да бъдат записани в една заявка, разделени със запетая</a:t>
            </a:r>
            <a:endParaRPr lang="en-US" sz="3000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349" y="2831292"/>
            <a:ext cx="10820400" cy="49244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towns`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7999412" y="707900"/>
            <a:ext cx="3061134" cy="956145"/>
          </a:xfrm>
          <a:prstGeom prst="wedgeRoundRectCallout">
            <a:avLst>
              <a:gd name="adj1" fmla="val -74915"/>
              <a:gd name="adj2" fmla="val 1590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Стойности за всички колони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4724400"/>
            <a:ext cx="10820400" cy="1692771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VALUES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2624" y="3581400"/>
            <a:ext cx="10820400" cy="89255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('Reflective Jacket',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9359499" y="3015160"/>
            <a:ext cx="2362200" cy="1079164"/>
          </a:xfrm>
          <a:prstGeom prst="wedgeRoundRectCallout">
            <a:avLst>
              <a:gd name="adj1" fmla="val -83764"/>
              <a:gd name="adj2" fmla="val 260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Указват се колоните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8E6D980-F8CE-4535-AFD9-A3414917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97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bg-BG" sz="3000" dirty="0"/>
              <a:t>Вие може да използвате съществуващи записи за създаване на 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accent1"/>
                </a:solidFill>
              </a:rPr>
              <a:t>нова таблица</a:t>
            </a:r>
            <a:endParaRPr lang="en-US" sz="3000" dirty="0">
              <a:solidFill>
                <a:schemeClr val="accent1"/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18000"/>
              </a:spcBef>
            </a:pPr>
            <a:r>
              <a:rPr lang="bg-BG" sz="3000" dirty="0"/>
              <a:t>Или в съществуваща таблица</a:t>
            </a:r>
            <a:endParaRPr lang="en-US" sz="3000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6613" y="5108138"/>
            <a:ext cx="10515598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CONCAT(name,' ', ' Restructuring'),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1462" y="2340076"/>
            <a:ext cx="10515598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338462" y="1998085"/>
            <a:ext cx="4038598" cy="596911"/>
          </a:xfrm>
          <a:prstGeom prst="wedgeRoundRectCallout">
            <a:avLst>
              <a:gd name="adj1" fmla="val -82081"/>
              <a:gd name="adj2" fmla="val 4309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Ново име на таблица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4599546" y="3364401"/>
            <a:ext cx="4038599" cy="596911"/>
          </a:xfrm>
          <a:prstGeom prst="wedgeRoundRectCallout">
            <a:avLst>
              <a:gd name="adj1" fmla="val -59639"/>
              <a:gd name="adj2" fmla="val -354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Таблица - източник</a:t>
            </a: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7313612" y="4550806"/>
            <a:ext cx="3762600" cy="596911"/>
          </a:xfrm>
          <a:prstGeom prst="wedgeRoundRectCallout">
            <a:avLst>
              <a:gd name="adj1" fmla="val -62459"/>
              <a:gd name="adj2" fmla="val 602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Списък от колони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2129EDB-AA76-4823-A2C3-C22FDB110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2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 команда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dirty="0"/>
              <a:t>SQL </a:t>
            </a:r>
            <a:r>
              <a:rPr lang="bg-BG" sz="3200" dirty="0"/>
              <a:t>можем да добавяме записи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С директно вмъкване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С указване на колони и съответни стойности</a:t>
            </a:r>
            <a:br>
              <a:rPr lang="bg-BG" sz="3000" dirty="0"/>
            </a:br>
            <a:r>
              <a:rPr lang="bg-BG" sz="3000" dirty="0"/>
              <a:t>(подобно на асоциативни масиви)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Можем да създаваме цели таблици </a:t>
            </a:r>
            <a:br>
              <a:rPr lang="bg-BG" dirty="0"/>
            </a:br>
            <a:r>
              <a:rPr lang="bg-BG" dirty="0"/>
              <a:t>с резултат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70" y="3517236"/>
            <a:ext cx="3447142" cy="25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621" y="4937044"/>
            <a:ext cx="2113396" cy="16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024E3BA-4E40-4D86-8A27-51E67927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Добавяне (вмъкване) на записи със </a:t>
            </a:r>
            <a:r>
              <a:rPr lang="en-US" sz="4400" dirty="0"/>
              <a:t>SQL</a:t>
            </a:r>
            <a:r>
              <a:rPr lang="bg-BG" sz="4400" dirty="0"/>
              <a:t> заявки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C41E659-5FFD-4433-86FD-045D72DD7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382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7173</TotalTime>
  <Words>468</Words>
  <Application>Microsoft Office PowerPoint</Application>
  <PresentationFormat>Custom</PresentationFormat>
  <Paragraphs>64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Вмъкване на данни</vt:lpstr>
      <vt:lpstr>Вмъкване на данни (2)</vt:lpstr>
      <vt:lpstr>Обобщение</vt:lpstr>
      <vt:lpstr>Добавяне (вмъкване) на записи със SQL заявки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2019-12-17T11:12:02Z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