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2"/>
  </p:notesMasterIdLst>
  <p:handoutMasterIdLst>
    <p:handoutMasterId r:id="rId13"/>
  </p:handoutMasterIdLst>
  <p:sldIdLst>
    <p:sldId id="458" r:id="rId3"/>
    <p:sldId id="459" r:id="rId4"/>
    <p:sldId id="450" r:id="rId5"/>
    <p:sldId id="451" r:id="rId6"/>
    <p:sldId id="456" r:id="rId7"/>
    <p:sldId id="457" r:id="rId8"/>
    <p:sldId id="349" r:id="rId9"/>
    <p:sldId id="462" r:id="rId10"/>
    <p:sldId id="48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12B5D7-C74F-4CFD-95C1-F7398C140BAD}">
          <p14:sldIdLst>
            <p14:sldId id="458"/>
            <p14:sldId id="459"/>
          </p14:sldIdLst>
        </p14:section>
        <p14:section name="Изтриване и промяна на данни" id="{65EAE0D1-7700-4450-A278-2EFFEC6F57F1}">
          <p14:sldIdLst>
            <p14:sldId id="450"/>
            <p14:sldId id="451"/>
            <p14:sldId id="456"/>
            <p14:sldId id="457"/>
          </p14:sldIdLst>
        </p14:section>
        <p14:section name="Conclusion" id="{F9E2CC63-5085-4F55-89E1-5984460B3D18}">
          <p14:sldIdLst>
            <p14:sldId id="349"/>
            <p14:sldId id="46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A3D7AA9-634F-4DDA-9FE3-97711BDB9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694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836023E-7E3E-49E1-B8FD-1A6C80A07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095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4ED7DC4-197C-492C-A65D-1C394E1503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672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91FB968-A5B3-4E0D-89C6-BA027F90C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892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823499-8C03-42E4-AA7D-247BAA3A0A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37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360612" y="685800"/>
            <a:ext cx="9205699" cy="194030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Промяна и изтриване на данни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0" cy="2524722"/>
            <a:chOff x="745783" y="3624633"/>
            <a:chExt cx="596254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1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768" y="3649650"/>
            <a:ext cx="3201606" cy="257204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5" y="3276600"/>
            <a:ext cx="1466782" cy="1378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82" y="4802382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2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Изтриване на данни от таблица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Промяна на данни в таблица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182676" y="3105913"/>
            <a:ext cx="4078876" cy="3066287"/>
          </a:xfrm>
          <a:prstGeom prst="roundRect">
            <a:avLst>
              <a:gd name="adj" fmla="val 14036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B11E6A6-82B6-42BF-B596-7F0F0D69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Изтриване на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Забележка</a:t>
            </a:r>
            <a:r>
              <a:rPr lang="en-US" dirty="0"/>
              <a:t>: </a:t>
            </a:r>
            <a:r>
              <a:rPr lang="bg-BG" dirty="0"/>
              <a:t>Не забравяйте клаузата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ru-RU" dirty="0"/>
              <a:t>Изтрийте всички редове от таблица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8026" y="1926848"/>
            <a:ext cx="822959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79616" y="5527357"/>
            <a:ext cx="822959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TABLE 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847012" y="1070719"/>
            <a:ext cx="2705333" cy="679926"/>
          </a:xfrm>
          <a:prstGeom prst="wedgeRoundRectCallout">
            <a:avLst>
              <a:gd name="adj1" fmla="val -93710"/>
              <a:gd name="adj2" fmla="val 1555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Условие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194D8FF-C523-483A-9721-CCA6273E5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43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Актуализиране на данни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dirty="0"/>
              <a:t>SQL</a:t>
            </a:r>
            <a:r>
              <a:rPr lang="bg-BG" dirty="0"/>
              <a:t> команда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UPDATE</a:t>
            </a:r>
            <a:endParaRPr lang="en-US" dirty="0"/>
          </a:p>
          <a:p>
            <a:pPr marL="357188" indent="-357188">
              <a:lnSpc>
                <a:spcPct val="100000"/>
              </a:lnSpc>
              <a:spcBef>
                <a:spcPts val="30000"/>
              </a:spcBef>
            </a:pPr>
            <a:r>
              <a:rPr lang="ru-RU" dirty="0"/>
              <a:t>Забележка: Не забравяйте клаузата </a:t>
            </a:r>
            <a:r>
              <a:rPr lang="ru-RU" b="1" dirty="0">
                <a:solidFill>
                  <a:schemeClr val="accent1"/>
                </a:solidFill>
              </a:rPr>
              <a:t>WHERE</a:t>
            </a:r>
            <a:r>
              <a:rPr lang="ru-RU" dirty="0"/>
              <a:t> </a:t>
            </a:r>
            <a:r>
              <a:rPr lang="en-US" dirty="0"/>
              <a:t>!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668616" y="1981200"/>
            <a:ext cx="884539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4496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1314" y="1551295"/>
            <a:ext cx="31272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Нови стойности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54932EA-E85F-4996-8B88-241179F61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83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Маркирайте всички незавършени Проекти да завършват днес </a:t>
            </a:r>
            <a:endParaRPr lang="en-US" dirty="0"/>
          </a:p>
          <a:p>
            <a:pPr lvl="1"/>
            <a:r>
              <a:rPr lang="bg-BG" dirty="0"/>
              <a:t>Забележка</a:t>
            </a:r>
            <a:r>
              <a:rPr lang="en-US" dirty="0"/>
              <a:t>: </a:t>
            </a:r>
            <a:r>
              <a:rPr lang="bg-BG" dirty="0"/>
              <a:t>Недовършени проекти имат </a:t>
            </a:r>
            <a:r>
              <a:rPr lang="en-US" dirty="0"/>
              <a:t> </a:t>
            </a:r>
            <a:r>
              <a:rPr lang="bg-BG" dirty="0"/>
              <a:t>зададени </a:t>
            </a:r>
            <a:r>
              <a:rPr lang="en-US" noProof="1"/>
              <a:t>end_date</a:t>
            </a:r>
            <a:r>
              <a:rPr lang="en-US" dirty="0"/>
              <a:t> </a:t>
            </a:r>
            <a:r>
              <a:rPr lang="bg-BG" dirty="0"/>
              <a:t> на </a:t>
            </a:r>
            <a:r>
              <a:rPr lang="en-US" dirty="0">
                <a:solidFill>
                  <a:schemeClr val="accent1"/>
                </a:solidFill>
              </a:rPr>
              <a:t>NULL</a:t>
            </a:r>
          </a:p>
          <a:p>
            <a:pPr>
              <a:spcBef>
                <a:spcPts val="23400"/>
              </a:spcBef>
            </a:pPr>
            <a:r>
              <a:rPr lang="bg-BG" dirty="0"/>
              <a:t>Забележка</a:t>
            </a:r>
            <a:r>
              <a:rPr lang="en-US" dirty="0"/>
              <a:t>: </a:t>
            </a:r>
            <a:r>
              <a:rPr lang="bg-BG" dirty="0"/>
              <a:t>Заявка в базата данни</a:t>
            </a:r>
            <a:r>
              <a:rPr lang="en-US" dirty="0"/>
              <a:t> </a:t>
            </a:r>
            <a:r>
              <a:rPr lang="en-US" noProof="1">
                <a:solidFill>
                  <a:schemeClr val="accent1"/>
                </a:solidFill>
              </a:rPr>
              <a:t>SoftUni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Актуализиране на проекти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97429"/>
              </p:ext>
            </p:extLst>
          </p:nvPr>
        </p:nvGraphicFramePr>
        <p:xfrm>
          <a:off x="912812" y="2990088"/>
          <a:ext cx="4459402" cy="2252472"/>
        </p:xfrm>
        <a:graphic>
          <a:graphicData uri="http://schemas.openxmlformats.org/drawingml/2006/table">
            <a:tbl>
              <a:tblPr/>
              <a:tblGrid>
                <a:gridCol w="277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end_date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0507"/>
              </p:ext>
            </p:extLst>
          </p:nvPr>
        </p:nvGraphicFramePr>
        <p:xfrm>
          <a:off x="6589712" y="2990088"/>
          <a:ext cx="4459402" cy="2252472"/>
        </p:xfrm>
        <a:graphic>
          <a:graphicData uri="http://schemas.openxmlformats.org/drawingml/2006/table">
            <a:tbl>
              <a:tblPr/>
              <a:tblGrid>
                <a:gridCol w="277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end_date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2017-05-29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2017-05-29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2017-05-29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701097" y="3902086"/>
            <a:ext cx="533400" cy="562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B18913A-C64A-458D-87AC-23607B581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/>
              <a:t>Актуализиране </a:t>
            </a:r>
            <a:r>
              <a:rPr lang="bg-BG" dirty="0"/>
              <a:t>на проекти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3524" y="1366611"/>
            <a:ext cx="808339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`projects`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`end_date` = '2017-05-29'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`end_date`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NULL;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180012" y="3733800"/>
            <a:ext cx="3962400" cy="1066800"/>
          </a:xfrm>
          <a:prstGeom prst="wedgeRoundRectCallout">
            <a:avLst>
              <a:gd name="adj1" fmla="val -45723"/>
              <a:gd name="adj2" fmla="val -10571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Филтрира само записите </a:t>
            </a:r>
            <a:r>
              <a:rPr lang="bg-BG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без стойност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5505406-88EB-485B-A2E2-0AF2867D9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200" dirty="0"/>
              <a:t> </a:t>
            </a:r>
            <a:r>
              <a:rPr lang="bg-BG" sz="3200" dirty="0"/>
              <a:t>изтриваме редове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TRUNCATE</a:t>
            </a:r>
            <a:r>
              <a:rPr lang="bg-BG" sz="3200" dirty="0"/>
              <a:t> изтриваме цели таблици по-бързо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sz="3200" dirty="0"/>
              <a:t> </a:t>
            </a:r>
            <a:r>
              <a:rPr lang="bg-BG" sz="3200" dirty="0"/>
              <a:t>променяме съдържанието на клетки в таблица</a:t>
            </a:r>
            <a:endParaRPr lang="ru-RU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58" y="3731127"/>
            <a:ext cx="3447142" cy="2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1602" y="4154510"/>
            <a:ext cx="2557210" cy="19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6055E6-909F-4E97-BA7A-2F7B80245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Промяна и изтриване на данни. </a:t>
            </a:r>
            <a:r>
              <a:rPr lang="en-US" dirty="0"/>
              <a:t>UPDATE </a:t>
            </a:r>
            <a:r>
              <a:rPr lang="bg-BG" dirty="0"/>
              <a:t>и </a:t>
            </a:r>
            <a:r>
              <a:rPr lang="en-US" dirty="0"/>
              <a:t>DELETE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0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01775BD-3CFC-4C96-8EFD-FC9E01E1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4426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7174</TotalTime>
  <Words>495</Words>
  <Application>Microsoft Office PowerPoint</Application>
  <PresentationFormat>Custom</PresentationFormat>
  <Paragraphs>87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Изтриване на данни</vt:lpstr>
      <vt:lpstr>Актуализиране на данни</vt:lpstr>
      <vt:lpstr>Задача: Актуализиране на проекти</vt:lpstr>
      <vt:lpstr>Решение: Актуализиране на проекти</vt:lpstr>
      <vt:lpstr>Обобщение</vt:lpstr>
      <vt:lpstr>Промяна и изтриване на данни. UPDATE и DELETE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2019-12-17T11:13:27Z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