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16"/>
  </p:notesMasterIdLst>
  <p:handoutMasterIdLst>
    <p:handoutMasterId r:id="rId17"/>
  </p:handoutMasterIdLst>
  <p:sldIdLst>
    <p:sldId id="456" r:id="rId3"/>
    <p:sldId id="457" r:id="rId4"/>
    <p:sldId id="432" r:id="rId5"/>
    <p:sldId id="465" r:id="rId6"/>
    <p:sldId id="441" r:id="rId7"/>
    <p:sldId id="462" r:id="rId8"/>
    <p:sldId id="463" r:id="rId9"/>
    <p:sldId id="464" r:id="rId10"/>
    <p:sldId id="454" r:id="rId11"/>
    <p:sldId id="455" r:id="rId12"/>
    <p:sldId id="349" r:id="rId13"/>
    <p:sldId id="460" r:id="rId14"/>
    <p:sldId id="48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855B74AD-AF97-419B-BBCB-02BB78351FBF}">
          <p14:sldIdLst>
            <p14:sldId id="456"/>
            <p14:sldId id="457"/>
          </p14:sldIdLst>
        </p14:section>
        <p14:section name="Псевдоними" id="{6AA062DA-FC27-41B7-92E9-23F17ABD77DB}">
          <p14:sldIdLst>
            <p14:sldId id="432"/>
            <p14:sldId id="465"/>
          </p14:sldIdLst>
        </p14:section>
        <p14:section name="Оператор ORDER BY" id="{C77083C4-EDC0-4641-B8F7-D128C3AD009F}">
          <p14:sldIdLst>
            <p14:sldId id="441"/>
            <p14:sldId id="462"/>
          </p14:sldIdLst>
        </p14:section>
        <p14:section name="Оператор LIMIT" id="{64A1A959-B9E2-430B-98F8-D1B758E4F723}">
          <p14:sldIdLst>
            <p14:sldId id="463"/>
            <p14:sldId id="464"/>
            <p14:sldId id="454"/>
            <p14:sldId id="455"/>
          </p14:sldIdLst>
        </p14:section>
        <p14:section name="Заключение" id="{287DE8A2-F90D-417E-BF9D-D7858377742D}">
          <p14:sldIdLst>
            <p14:sldId id="349"/>
            <p14:sldId id="460"/>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2B455727-3CFC-42E1-B184-D63D7F2A600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478634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12</a:t>
            </a:fld>
            <a:endParaRPr lang="en-US" dirty="0">
              <a:solidFill>
                <a:prstClr val="black"/>
              </a:solidFill>
            </a:endParaRPr>
          </a:p>
        </p:txBody>
      </p:sp>
      <p:sp>
        <p:nvSpPr>
          <p:cNvPr id="6" name="Footer Placeholder">
            <a:extLst>
              <a:ext uri="{FF2B5EF4-FFF2-40B4-BE49-F238E27FC236}">
                <a16:creationId xmlns:a16="http://schemas.microsoft.com/office/drawing/2014/main" id="{69FB4508-8894-488B-A068-97350AF55EDD}"/>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01031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13</a:t>
            </a:fld>
            <a:endParaRPr lang="en-US" dirty="0"/>
          </a:p>
        </p:txBody>
      </p:sp>
      <p:sp>
        <p:nvSpPr>
          <p:cNvPr id="6" name="Footer Placeholder">
            <a:extLst>
              <a:ext uri="{FF2B5EF4-FFF2-40B4-BE49-F238E27FC236}">
                <a16:creationId xmlns:a16="http://schemas.microsoft.com/office/drawing/2014/main" id="{FFA617E2-444F-4BED-8249-2FB275DE358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14433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D9555AC5-73BA-4271-B439-50CE48008A0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424542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3</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a:extLst>
              <a:ext uri="{FF2B5EF4-FFF2-40B4-BE49-F238E27FC236}">
                <a16:creationId xmlns:a16="http://schemas.microsoft.com/office/drawing/2014/main" id="{D75515D6-F29C-49EE-9018-61C95D3CCD6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88399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4</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a:extLst>
              <a:ext uri="{FF2B5EF4-FFF2-40B4-BE49-F238E27FC236}">
                <a16:creationId xmlns:a16="http://schemas.microsoft.com/office/drawing/2014/main" id="{E23ED85D-1BCF-4DC9-AB26-C91FBF84F70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09853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5</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a:extLst>
              <a:ext uri="{FF2B5EF4-FFF2-40B4-BE49-F238E27FC236}">
                <a16:creationId xmlns:a16="http://schemas.microsoft.com/office/drawing/2014/main" id="{B175A99C-0728-4183-8689-FF18D8E8DC3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70341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6</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a:extLst>
              <a:ext uri="{FF2B5EF4-FFF2-40B4-BE49-F238E27FC236}">
                <a16:creationId xmlns:a16="http://schemas.microsoft.com/office/drawing/2014/main" id="{6E8DA3F8-F7C2-4869-939B-FEA9659E8C7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34512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a:extLst>
              <a:ext uri="{FF2B5EF4-FFF2-40B4-BE49-F238E27FC236}">
                <a16:creationId xmlns:a16="http://schemas.microsoft.com/office/drawing/2014/main" id="{3DE4A00F-9362-4A16-A138-D257EEFA9C5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78219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a:extLst>
              <a:ext uri="{FF2B5EF4-FFF2-40B4-BE49-F238E27FC236}">
                <a16:creationId xmlns:a16="http://schemas.microsoft.com/office/drawing/2014/main" id="{453F962B-F612-42E0-B592-75346690387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65865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a:extLst>
              <a:ext uri="{FF2B5EF4-FFF2-40B4-BE49-F238E27FC236}">
                <a16:creationId xmlns:a16="http://schemas.microsoft.com/office/drawing/2014/main" id="{FCFA4970-0163-4AE1-AAA4-0782B35EC2D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971873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softuni.foundation/" TargetMode="External"/><Relationship Id="rId10" Type="http://schemas.openxmlformats.org/officeDocument/2006/relationships/image" Target="../media/image17.jpeg"/><Relationship Id="rId4" Type="http://schemas.openxmlformats.org/officeDocument/2006/relationships/image" Target="../media/image14.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1522412" y="650106"/>
            <a:ext cx="10043899" cy="1635894"/>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Форматиране</a:t>
            </a:r>
            <a:r>
              <a:rPr lang="en-US" dirty="0"/>
              <a:t> </a:t>
            </a:r>
            <a:r>
              <a:rPr lang="bg-BG" dirty="0"/>
              <a:t>селектираните резултати от </a:t>
            </a:r>
            <a:r>
              <a:rPr lang="en-US" dirty="0"/>
              <a:t>SQL </a:t>
            </a:r>
            <a:r>
              <a:rPr lang="bg-BG" dirty="0"/>
              <a:t>заявка</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a16="http://schemas.microsoft.com/office/drawing/2014/main" id="{A0ADD6E4-664D-4B27-BE61-5A56E60D9702}"/>
              </a:ext>
            </a:extLst>
          </p:cNvPr>
          <p:cNvGrpSpPr/>
          <p:nvPr/>
        </p:nvGrpSpPr>
        <p:grpSpPr>
          <a:xfrm>
            <a:off x="745783" y="3421036"/>
            <a:ext cx="6322582" cy="2728319"/>
            <a:chOff x="745783" y="3421036"/>
            <a:chExt cx="6322582" cy="2728319"/>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168453" y="3421036"/>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230554" y="3503609"/>
              <a:ext cx="1837811" cy="353943"/>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Бази от данни</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sp>
        <p:nvSpPr>
          <p:cNvPr id="15" name="Text Box 66"/>
          <p:cNvSpPr txBox="1">
            <a:spLocks noChangeArrowheads="1"/>
          </p:cNvSpPr>
          <p:nvPr/>
        </p:nvSpPr>
        <p:spPr bwMode="auto">
          <a:xfrm>
            <a:off x="7923212" y="5746216"/>
            <a:ext cx="1467160" cy="400110"/>
          </a:xfrm>
          <a:prstGeom prst="rect">
            <a:avLst/>
          </a:prstGeom>
          <a:noFill/>
          <a:ln w="9525">
            <a:noFill/>
            <a:miter lim="800000"/>
            <a:headEnd/>
            <a:tailEnd/>
          </a:ln>
          <a:effectLst/>
        </p:spPr>
        <p:txBody>
          <a:bodyPr wrap="square">
            <a:spAutoFit/>
          </a:bodyPr>
          <a:lstStyle/>
          <a:p>
            <a:pPr algn="ctr">
              <a:lnSpc>
                <a:spcPct val="100000"/>
              </a:lnSpc>
            </a:pPr>
            <a:r>
              <a:rPr lang="bg-BG" sz="2000" b="1" dirty="0">
                <a:solidFill>
                  <a:srgbClr val="EBFFD2"/>
                </a:solidFill>
                <a:effectLst>
                  <a:outerShdw blurRad="38100" dist="38100" dir="2700000" algn="tl">
                    <a:srgbClr val="000000">
                      <a:alpha val="43137"/>
                    </a:srgbClr>
                  </a:outerShdw>
                </a:effectLst>
              </a:rPr>
              <a:t>Заявка</a:t>
            </a:r>
            <a:endParaRPr lang="en-US" sz="2000" b="1" dirty="0">
              <a:solidFill>
                <a:srgbClr val="EBFFD2"/>
              </a:solidFill>
              <a:effectLst>
                <a:outerShdw blurRad="38100" dist="38100" dir="2700000" algn="tl">
                  <a:srgbClr val="000000">
                    <a:alpha val="43137"/>
                  </a:srgbClr>
                </a:outerShdw>
              </a:effectLst>
            </a:endParaRPr>
          </a:p>
        </p:txBody>
      </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5643" y="5029200"/>
            <a:ext cx="1508288" cy="1143000"/>
          </a:xfrm>
          <a:prstGeom prst="rect">
            <a:avLst/>
          </a:prstGeom>
          <a:solidFill>
            <a:schemeClr val="accent1"/>
          </a:solidFill>
        </p:spPr>
      </p:pic>
      <p:pic>
        <p:nvPicPr>
          <p:cNvPr id="41" name="Picture 2" descr="http://zaachi.blog.zive.cz/files/2008/09/sorting.jpg"/>
          <p:cNvPicPr>
            <a:picLocks noChangeAspect="1" noChangeArrowheads="1"/>
          </p:cNvPicPr>
          <p:nvPr/>
        </p:nvPicPr>
        <p:blipFill>
          <a:blip r:embed="rId8" cstate="screen"/>
          <a:srcRect/>
          <a:stretch>
            <a:fillRect/>
          </a:stretch>
        </p:blipFill>
        <p:spPr bwMode="auto">
          <a:xfrm>
            <a:off x="9933261" y="3464262"/>
            <a:ext cx="1522041" cy="1141531"/>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grpSp>
        <p:nvGrpSpPr>
          <p:cNvPr id="16" name="Group 15"/>
          <p:cNvGrpSpPr/>
          <p:nvPr/>
        </p:nvGrpSpPr>
        <p:grpSpPr>
          <a:xfrm>
            <a:off x="7932553" y="4437136"/>
            <a:ext cx="1511737" cy="1136572"/>
            <a:chOff x="10073749" y="2763828"/>
            <a:chExt cx="1511737" cy="1136572"/>
          </a:xfrm>
        </p:grpSpPr>
        <p:sp>
          <p:nvSpPr>
            <p:cNvPr id="17" name="Rectangle 25"/>
            <p:cNvSpPr>
              <a:spLocks noChangeArrowheads="1"/>
            </p:cNvSpPr>
            <p:nvPr/>
          </p:nvSpPr>
          <p:spPr bwMode="blackWhite">
            <a:xfrm>
              <a:off x="10084033" y="2778067"/>
              <a:ext cx="1491169" cy="1097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18" name="Line 40"/>
            <p:cNvSpPr>
              <a:spLocks noChangeShapeType="1"/>
            </p:cNvSpPr>
            <p:nvPr/>
          </p:nvSpPr>
          <p:spPr bwMode="auto">
            <a:xfrm>
              <a:off x="10650934" y="2778067"/>
              <a:ext cx="0" cy="112233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19" name="Line 41"/>
            <p:cNvSpPr>
              <a:spLocks noChangeShapeType="1"/>
            </p:cNvSpPr>
            <p:nvPr/>
          </p:nvSpPr>
          <p:spPr bwMode="auto">
            <a:xfrm>
              <a:off x="10305137" y="2767711"/>
              <a:ext cx="0" cy="112233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0" name="Line 42"/>
            <p:cNvSpPr>
              <a:spLocks noChangeShapeType="1"/>
            </p:cNvSpPr>
            <p:nvPr/>
          </p:nvSpPr>
          <p:spPr bwMode="auto">
            <a:xfrm>
              <a:off x="10073749" y="2907517"/>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0" name="Line 43"/>
            <p:cNvSpPr>
              <a:spLocks noChangeShapeType="1"/>
            </p:cNvSpPr>
            <p:nvPr/>
          </p:nvSpPr>
          <p:spPr bwMode="auto">
            <a:xfrm>
              <a:off x="10073749" y="3031790"/>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1" name="Line 44"/>
            <p:cNvSpPr>
              <a:spLocks noChangeShapeType="1"/>
            </p:cNvSpPr>
            <p:nvPr/>
          </p:nvSpPr>
          <p:spPr bwMode="auto">
            <a:xfrm>
              <a:off x="10073749" y="3156062"/>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2" name="Line 45"/>
            <p:cNvSpPr>
              <a:spLocks noChangeShapeType="1"/>
            </p:cNvSpPr>
            <p:nvPr/>
          </p:nvSpPr>
          <p:spPr bwMode="auto">
            <a:xfrm>
              <a:off x="10073749" y="3280334"/>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3" name="Line 46"/>
            <p:cNvSpPr>
              <a:spLocks noChangeShapeType="1"/>
            </p:cNvSpPr>
            <p:nvPr/>
          </p:nvSpPr>
          <p:spPr bwMode="auto">
            <a:xfrm>
              <a:off x="10073749" y="3404606"/>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4" name="Line 47"/>
            <p:cNvSpPr>
              <a:spLocks noChangeShapeType="1"/>
            </p:cNvSpPr>
            <p:nvPr/>
          </p:nvSpPr>
          <p:spPr bwMode="auto">
            <a:xfrm>
              <a:off x="10073749" y="3528878"/>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5" name="Line 48"/>
            <p:cNvSpPr>
              <a:spLocks noChangeShapeType="1"/>
            </p:cNvSpPr>
            <p:nvPr/>
          </p:nvSpPr>
          <p:spPr bwMode="auto">
            <a:xfrm>
              <a:off x="10073749" y="3653151"/>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6" name="Line 49"/>
            <p:cNvSpPr>
              <a:spLocks noChangeShapeType="1"/>
            </p:cNvSpPr>
            <p:nvPr/>
          </p:nvSpPr>
          <p:spPr bwMode="auto">
            <a:xfrm>
              <a:off x="10073749" y="3777423"/>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7" name="Line 50"/>
            <p:cNvSpPr>
              <a:spLocks noChangeShapeType="1"/>
            </p:cNvSpPr>
            <p:nvPr/>
          </p:nvSpPr>
          <p:spPr bwMode="auto">
            <a:xfrm>
              <a:off x="11088001" y="2767711"/>
              <a:ext cx="0" cy="112233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8" name="Line 51"/>
            <p:cNvSpPr>
              <a:spLocks noChangeShapeType="1"/>
            </p:cNvSpPr>
            <p:nvPr/>
          </p:nvSpPr>
          <p:spPr bwMode="auto">
            <a:xfrm>
              <a:off x="11351527" y="2766417"/>
              <a:ext cx="0" cy="1122334"/>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9" name="Line 52"/>
            <p:cNvSpPr>
              <a:spLocks noChangeShapeType="1"/>
            </p:cNvSpPr>
            <p:nvPr/>
          </p:nvSpPr>
          <p:spPr bwMode="auto">
            <a:xfrm>
              <a:off x="10887464" y="2763828"/>
              <a:ext cx="0" cy="1122334"/>
            </a:xfrm>
            <a:prstGeom prst="line">
              <a:avLst/>
            </a:prstGeom>
            <a:noFill/>
            <a:ln w="25400">
              <a:solidFill>
                <a:srgbClr val="000000"/>
              </a:solidFill>
              <a:round/>
              <a:headEnd type="none" w="sm" len="sm"/>
              <a:tailEnd type="none" w="sm" len="sm"/>
            </a:ln>
            <a:effectLst/>
          </p:spPr>
          <p:txBody>
            <a:bodyPr/>
            <a:lstStyle/>
            <a:p>
              <a:endParaRPr lang="bg-BG" dirty="0"/>
            </a:p>
          </p:txBody>
        </p:sp>
      </p:grpSp>
    </p:spTree>
    <p:extLst>
      <p:ext uri="{BB962C8B-B14F-4D97-AF65-F5344CB8AC3E}">
        <p14:creationId xmlns:p14="http://schemas.microsoft.com/office/powerpoint/2010/main" val="256870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dirty="0"/>
              <a:t>Решение</a:t>
            </a:r>
            <a:r>
              <a:rPr lang="en-US" dirty="0"/>
              <a:t>:</a:t>
            </a:r>
            <a:r>
              <a:rPr lang="bg-BG" dirty="0"/>
              <a:t> Най-висок връх</a:t>
            </a:r>
            <a:endParaRPr lang="en-US" dirty="0"/>
          </a:p>
        </p:txBody>
      </p:sp>
      <p:sp>
        <p:nvSpPr>
          <p:cNvPr id="5" name="Rectangle 4"/>
          <p:cNvSpPr>
            <a:spLocks noChangeArrowheads="1"/>
          </p:cNvSpPr>
          <p:nvPr/>
        </p:nvSpPr>
        <p:spPr bwMode="auto">
          <a:xfrm>
            <a:off x="1974495" y="2250353"/>
            <a:ext cx="77724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ORDER BY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DESC LIMIT 1;</a:t>
            </a:r>
          </a:p>
        </p:txBody>
      </p:sp>
      <p:sp>
        <p:nvSpPr>
          <p:cNvPr id="6" name="AutoShape 22"/>
          <p:cNvSpPr>
            <a:spLocks noChangeArrowheads="1"/>
          </p:cNvSpPr>
          <p:nvPr/>
        </p:nvSpPr>
        <p:spPr bwMode="auto">
          <a:xfrm>
            <a:off x="7193331" y="5257800"/>
            <a:ext cx="4380458" cy="914400"/>
          </a:xfrm>
          <a:prstGeom prst="wedgeRoundRectCallout">
            <a:avLst>
              <a:gd name="adj1" fmla="val -5440"/>
              <a:gd name="adj2" fmla="val -26293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Най-високият връх е първи в списъка</a:t>
            </a:r>
          </a:p>
        </p:txBody>
      </p:sp>
      <p:sp>
        <p:nvSpPr>
          <p:cNvPr id="7" name="AutoShape 22"/>
          <p:cNvSpPr>
            <a:spLocks noChangeArrowheads="1"/>
          </p:cNvSpPr>
          <p:nvPr/>
        </p:nvSpPr>
        <p:spPr bwMode="auto">
          <a:xfrm>
            <a:off x="760412" y="5257800"/>
            <a:ext cx="5257800" cy="914400"/>
          </a:xfrm>
          <a:prstGeom prst="wedgeRoundRectCallout">
            <a:avLst>
              <a:gd name="adj1" fmla="val 34649"/>
              <a:gd name="adj2" fmla="val -26184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Подреждаме върховете по височина, в намаляващ ред</a:t>
            </a:r>
          </a:p>
        </p:txBody>
      </p:sp>
      <p:sp>
        <p:nvSpPr>
          <p:cNvPr id="8" name="Slide Number Placeholder">
            <a:extLst>
              <a:ext uri="{FF2B5EF4-FFF2-40B4-BE49-F238E27FC236}">
                <a16:creationId xmlns:a16="http://schemas.microsoft.com/office/drawing/2014/main" id="{0A984A9F-4311-439E-BD64-3793D36E09E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425923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bg-BG" sz="3200" dirty="0"/>
              <a:t>Псевдонимите служат </a:t>
            </a:r>
            <a:r>
              <a:rPr lang="bg-BG" sz="3200" dirty="0">
                <a:solidFill>
                  <a:schemeClr val="accent1"/>
                </a:solidFill>
              </a:rPr>
              <a:t>за именуване </a:t>
            </a:r>
            <a:r>
              <a:rPr lang="bg-BG" sz="3200" dirty="0"/>
              <a:t>на колони</a:t>
            </a:r>
            <a:r>
              <a:rPr lang="en-US" sz="3200" dirty="0"/>
              <a:t> </a:t>
            </a:r>
            <a:r>
              <a:rPr lang="bg-BG" sz="3200" dirty="0"/>
              <a:t>и таблици</a:t>
            </a:r>
          </a:p>
          <a:p>
            <a:pPr>
              <a:lnSpc>
                <a:spcPct val="100000"/>
              </a:lnSpc>
              <a:spcBef>
                <a:spcPts val="500"/>
              </a:spcBef>
            </a:pPr>
            <a:r>
              <a:rPr lang="en-US" sz="3200" dirty="0">
                <a:solidFill>
                  <a:schemeClr val="accent1"/>
                </a:solidFill>
              </a:rPr>
              <a:t>ORDER BY</a:t>
            </a:r>
            <a:r>
              <a:rPr lang="bg-BG" sz="3200" dirty="0">
                <a:solidFill>
                  <a:schemeClr val="accent1"/>
                </a:solidFill>
              </a:rPr>
              <a:t> </a:t>
            </a:r>
            <a:r>
              <a:rPr lang="bg-BG" sz="3200" dirty="0"/>
              <a:t>се ползва за </a:t>
            </a:r>
            <a:r>
              <a:rPr lang="bg-BG" sz="3200" dirty="0">
                <a:solidFill>
                  <a:schemeClr val="accent1"/>
                </a:solidFill>
              </a:rPr>
              <a:t>подреждане (сортиране) </a:t>
            </a:r>
            <a:r>
              <a:rPr lang="bg-BG" sz="3200" dirty="0"/>
              <a:t>на записите</a:t>
            </a:r>
            <a:endParaRPr lang="en-US" sz="3200" dirty="0"/>
          </a:p>
          <a:p>
            <a:pPr>
              <a:lnSpc>
                <a:spcPct val="100000"/>
              </a:lnSpc>
              <a:spcBef>
                <a:spcPts val="500"/>
              </a:spcBef>
            </a:pPr>
            <a:r>
              <a:rPr lang="en-US" sz="3200" dirty="0">
                <a:solidFill>
                  <a:schemeClr val="accent1"/>
                </a:solidFill>
              </a:rPr>
              <a:t>LIMIT</a:t>
            </a:r>
            <a:r>
              <a:rPr lang="en-US" sz="3200" dirty="0"/>
              <a:t> </a:t>
            </a:r>
            <a:r>
              <a:rPr lang="bg-BG" sz="3200" dirty="0"/>
              <a:t>ни помага да </a:t>
            </a:r>
            <a:r>
              <a:rPr lang="bg-BG" sz="3200" dirty="0">
                <a:solidFill>
                  <a:schemeClr val="accent1"/>
                </a:solidFill>
              </a:rPr>
              <a:t>ограничим</a:t>
            </a:r>
            <a:r>
              <a:rPr lang="bg-BG" sz="3200" dirty="0"/>
              <a:t> </a:t>
            </a:r>
            <a:r>
              <a:rPr lang="bg-BG" sz="3200" dirty="0">
                <a:solidFill>
                  <a:schemeClr val="accent1"/>
                </a:solidFill>
              </a:rPr>
              <a:t>броя</a:t>
            </a:r>
            <a:r>
              <a:rPr lang="bg-BG" sz="3200" dirty="0"/>
              <a:t> на извежданите записи</a:t>
            </a:r>
            <a:endParaRPr lang="en-US" sz="3200" dirty="0">
              <a:solidFill>
                <a:schemeClr val="accent1"/>
              </a:solidFill>
            </a:endParaRPr>
          </a:p>
        </p:txBody>
      </p:sp>
      <p:sp>
        <p:nvSpPr>
          <p:cNvPr id="4" name="Title 3"/>
          <p:cNvSpPr>
            <a:spLocks noGrp="1"/>
          </p:cNvSpPr>
          <p:nvPr>
            <p:ph type="title"/>
          </p:nvPr>
        </p:nvSpPr>
        <p:spPr/>
        <p:txBody>
          <a:bodyPr>
            <a:normAutofit/>
          </a:bodyPr>
          <a:lstStyle/>
          <a:p>
            <a:r>
              <a:rPr lang="bg-BG" dirty="0"/>
              <a:t>Обобщение</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012" y="3429000"/>
            <a:ext cx="3791856" cy="28130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457919" y="3939133"/>
            <a:ext cx="2557210" cy="195554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a:extLst>
              <a:ext uri="{FF2B5EF4-FFF2-40B4-BE49-F238E27FC236}">
                <a16:creationId xmlns:a16="http://schemas.microsoft.com/office/drawing/2014/main" id="{2E206F00-3AFD-485F-9F75-2C36E99DCB7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309945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bg-BG" sz="3800" dirty="0"/>
              <a:t>Форматиране</a:t>
            </a:r>
            <a:r>
              <a:rPr lang="en-US" sz="3800" dirty="0"/>
              <a:t> </a:t>
            </a:r>
            <a:r>
              <a:rPr lang="bg-BG" sz="3800" dirty="0"/>
              <a:t>селектираните резултати от </a:t>
            </a:r>
            <a:r>
              <a:rPr lang="en-US" sz="3800" dirty="0"/>
              <a:t>SQL </a:t>
            </a:r>
            <a:r>
              <a:rPr lang="bg-BG" sz="3800" dirty="0"/>
              <a:t>заявка</a:t>
            </a:r>
            <a:endParaRPr lang="en-US" sz="3800"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358692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004DD688-4F8B-4E8B-BA4E-4E2B57AEA44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313100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a:solidFill>
                  <a:schemeClr val="accent1"/>
                </a:solidFill>
              </a:rPr>
              <a:t>Псевдоними</a:t>
            </a:r>
            <a:r>
              <a:rPr lang="bg-BG" dirty="0"/>
              <a:t> на таблици и колони</a:t>
            </a:r>
            <a:endParaRPr lang="en-US" dirty="0"/>
          </a:p>
          <a:p>
            <a:pPr marL="442913" indent="-442913">
              <a:lnSpc>
                <a:spcPct val="100000"/>
              </a:lnSpc>
              <a:spcBef>
                <a:spcPts val="500"/>
              </a:spcBef>
              <a:buFontTx/>
              <a:buAutoNum type="arabicPeriod"/>
            </a:pPr>
            <a:r>
              <a:rPr lang="bg-BG" dirty="0"/>
              <a:t>Оператор </a:t>
            </a:r>
            <a:r>
              <a:rPr lang="en-US" dirty="0">
                <a:solidFill>
                  <a:schemeClr val="accent1"/>
                </a:solidFill>
              </a:rPr>
              <a:t>ORDER</a:t>
            </a:r>
            <a:r>
              <a:rPr lang="en-US" dirty="0"/>
              <a:t> </a:t>
            </a:r>
            <a:r>
              <a:rPr lang="en-US" dirty="0">
                <a:solidFill>
                  <a:schemeClr val="accent1"/>
                </a:solidFill>
              </a:rPr>
              <a:t>BY</a:t>
            </a:r>
          </a:p>
          <a:p>
            <a:pPr marL="442913" indent="-442913">
              <a:lnSpc>
                <a:spcPct val="100000"/>
              </a:lnSpc>
              <a:spcBef>
                <a:spcPts val="500"/>
              </a:spcBef>
              <a:buFontTx/>
              <a:buAutoNum type="arabicPeriod"/>
            </a:pPr>
            <a:r>
              <a:rPr lang="bg-BG" dirty="0"/>
              <a:t>Оператор </a:t>
            </a:r>
            <a:r>
              <a:rPr lang="en-US" dirty="0">
                <a:solidFill>
                  <a:schemeClr val="accent1"/>
                </a:solidFill>
              </a:rPr>
              <a:t>LIMIT</a:t>
            </a:r>
            <a:endParaRPr lang="bg-BG" dirty="0">
              <a:solidFill>
                <a:schemeClr val="accent1"/>
              </a:solidFill>
            </a:endParaRPr>
          </a:p>
          <a:p>
            <a:pPr marL="442913" indent="-442913">
              <a:lnSpc>
                <a:spcPct val="100000"/>
              </a:lnSpc>
              <a:spcBef>
                <a:spcPts val="500"/>
              </a:spcBef>
              <a:buFontTx/>
              <a:buAutoNum type="arabicPeriod"/>
            </a:pPr>
            <a:endParaRPr lang="en-US" dirty="0">
              <a:solidFill>
                <a:schemeClr val="accent1"/>
              </a:solidFill>
            </a:endParaRPr>
          </a:p>
        </p:txBody>
      </p:sp>
      <p:sp>
        <p:nvSpPr>
          <p:cNvPr id="6" name="Slide Number Placeholder">
            <a:extLst>
              <a:ext uri="{FF2B5EF4-FFF2-40B4-BE49-F238E27FC236}">
                <a16:creationId xmlns:a16="http://schemas.microsoft.com/office/drawing/2014/main" id="{D83DD400-AE88-4978-ABEE-C1F38750430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270079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bg-BG" sz="3200" dirty="0">
                <a:solidFill>
                  <a:schemeClr val="tx2">
                    <a:lumMod val="75000"/>
                  </a:schemeClr>
                </a:solidFill>
              </a:rPr>
              <a:t>Псевдонимите</a:t>
            </a:r>
            <a:r>
              <a:rPr lang="en-US" sz="3200" dirty="0"/>
              <a:t> </a:t>
            </a:r>
            <a:r>
              <a:rPr lang="bg-BG" sz="3200" dirty="0"/>
              <a:t>дават ново име на таблица или колона</a:t>
            </a:r>
            <a:endParaRPr lang="en-US" sz="3200" dirty="0"/>
          </a:p>
          <a:p>
            <a:pPr>
              <a:lnSpc>
                <a:spcPct val="100000"/>
              </a:lnSpc>
              <a:spcBef>
                <a:spcPts val="23400"/>
              </a:spcBef>
            </a:pPr>
            <a:r>
              <a:rPr lang="bg-BG" sz="3200" dirty="0"/>
              <a:t>Добавянето на псевдоним става чрез </a:t>
            </a:r>
            <a:r>
              <a:rPr lang="en-US" sz="3200" dirty="0">
                <a:solidFill>
                  <a:schemeClr val="accent1"/>
                </a:solidFill>
              </a:rPr>
              <a:t>AS</a:t>
            </a:r>
            <a:endParaRPr lang="bg-BG" sz="3200" dirty="0">
              <a:solidFill>
                <a:schemeClr val="accent1"/>
              </a:solidFill>
            </a:endParaRPr>
          </a:p>
          <a:p>
            <a:pPr lvl="1">
              <a:lnSpc>
                <a:spcPct val="100000"/>
              </a:lnSpc>
            </a:pPr>
            <a:r>
              <a:rPr lang="en-US" sz="3000" dirty="0"/>
              <a:t>AS </a:t>
            </a:r>
            <a:r>
              <a:rPr lang="bg-BG" sz="3000" dirty="0"/>
              <a:t>може да се пропусне, но подобрява четливостта</a:t>
            </a:r>
            <a:endParaRPr lang="en-US" sz="3000" dirty="0"/>
          </a:p>
        </p:txBody>
      </p:sp>
      <p:sp>
        <p:nvSpPr>
          <p:cNvPr id="502786" name="Rectangle 2"/>
          <p:cNvSpPr>
            <a:spLocks noGrp="1" noChangeArrowheads="1"/>
          </p:cNvSpPr>
          <p:nvPr>
            <p:ph type="title"/>
          </p:nvPr>
        </p:nvSpPr>
        <p:spPr/>
        <p:txBody>
          <a:bodyPr/>
          <a:lstStyle/>
          <a:p>
            <a:r>
              <a:rPr lang="bg-BG" dirty="0"/>
              <a:t>Псевдоними на колони и таблици (1)</a:t>
            </a:r>
            <a:endParaRPr lang="en-US" dirty="0"/>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employee_id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 first_name, last_name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r>
              <a:rPr lang="bg-BG"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е</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02789" name="Group 5"/>
          <p:cNvGraphicFramePr>
            <a:graphicFrameLocks noGrp="1"/>
          </p:cNvGraphicFramePr>
          <p:nvPr>
            <p:extLst>
              <p:ext uri="{D42A27DB-BD31-4B8C-83A1-F6EECF244321}">
                <p14:modId xmlns:p14="http://schemas.microsoft.com/office/powerpoint/2010/main" val="1279377715"/>
              </p:ext>
            </p:extLst>
          </p:nvPr>
        </p:nvGraphicFramePr>
        <p:xfrm>
          <a:off x="1955612" y="2853187"/>
          <a:ext cx="5794372" cy="1707477"/>
        </p:xfrm>
        <a:graphic>
          <a:graphicData uri="http://schemas.openxmlformats.org/drawingml/2006/table">
            <a:tbl>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first_name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last_name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AutoShape 22"/>
          <p:cNvSpPr>
            <a:spLocks noChangeArrowheads="1"/>
          </p:cNvSpPr>
          <p:nvPr/>
        </p:nvSpPr>
        <p:spPr bwMode="auto">
          <a:xfrm>
            <a:off x="7923212" y="2819400"/>
            <a:ext cx="3327654" cy="646687"/>
          </a:xfrm>
          <a:prstGeom prst="wedgeRoundRectCallout">
            <a:avLst>
              <a:gd name="adj1" fmla="val -108454"/>
              <a:gd name="adj2" fmla="val -14293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Показвано име</a:t>
            </a:r>
          </a:p>
        </p:txBody>
      </p:sp>
      <p:sp>
        <p:nvSpPr>
          <p:cNvPr id="8" name="Slide Number Placeholder">
            <a:extLst>
              <a:ext uri="{FF2B5EF4-FFF2-40B4-BE49-F238E27FC236}">
                <a16:creationId xmlns:a16="http://schemas.microsoft.com/office/drawing/2014/main" id="{D9B16C8A-8C57-41F9-9D1F-471C36CF015E}"/>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25339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02787">
                                            <p:txEl>
                                              <p:pRg st="2" end="2"/>
                                            </p:txEl>
                                          </p:spTgt>
                                        </p:tgtEl>
                                        <p:attrNameLst>
                                          <p:attrName>style.visibility</p:attrName>
                                        </p:attrNameLst>
                                      </p:cBhvr>
                                      <p:to>
                                        <p:strVal val="visible"/>
                                      </p:to>
                                    </p:set>
                                    <p:animEffect transition="in" filter="fade">
                                      <p:cBhvr>
                                        <p:cTn id="30" dur="500"/>
                                        <p:tgtEl>
                                          <p:spTgt spid="502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ru-RU" sz="3200" dirty="0"/>
              <a:t>Можете да скъсявате имена или да пояснявате абревиатури</a:t>
            </a:r>
          </a:p>
          <a:p>
            <a:pPr>
              <a:lnSpc>
                <a:spcPct val="100000"/>
              </a:lnSpc>
              <a:spcBef>
                <a:spcPts val="22200"/>
              </a:spcBef>
            </a:pPr>
            <a:r>
              <a:rPr lang="bg-BG" sz="3200" dirty="0"/>
              <a:t>Ако името на псевдонима съдържа интервали, се огражда с </a:t>
            </a:r>
            <a:r>
              <a:rPr lang="en-US" sz="3200" dirty="0"/>
              <a:t>`   `</a:t>
            </a:r>
          </a:p>
        </p:txBody>
      </p:sp>
      <p:sp>
        <p:nvSpPr>
          <p:cNvPr id="502786" name="Rectangle 2"/>
          <p:cNvSpPr>
            <a:spLocks noGrp="1" noChangeArrowheads="1"/>
          </p:cNvSpPr>
          <p:nvPr>
            <p:ph type="title"/>
          </p:nvPr>
        </p:nvSpPr>
        <p:spPr/>
        <p:txBody>
          <a:bodyPr/>
          <a:lstStyle/>
          <a:p>
            <a:r>
              <a:rPr lang="bg-BG" dirty="0"/>
              <a:t>Псевдоними на колони и таблици</a:t>
            </a:r>
            <a:r>
              <a:rPr lang="en-US" dirty="0"/>
              <a:t> (2)</a:t>
            </a:r>
          </a:p>
        </p:txBody>
      </p:sp>
      <p:sp>
        <p:nvSpPr>
          <p:cNvPr id="8" name="Rectangle 9"/>
          <p:cNvSpPr>
            <a:spLocks noChangeArrowheads="1"/>
          </p:cNvSpPr>
          <p:nvPr/>
        </p:nvSpPr>
        <p:spPr bwMode="auto">
          <a:xfrm>
            <a:off x="1751012" y="18288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c;</a:t>
            </a:r>
          </a:p>
        </p:txBody>
      </p:sp>
      <p:sp>
        <p:nvSpPr>
          <p:cNvPr id="9" name="AutoShape 22"/>
          <p:cNvSpPr>
            <a:spLocks noChangeArrowheads="1"/>
          </p:cNvSpPr>
          <p:nvPr/>
        </p:nvSpPr>
        <p:spPr bwMode="auto">
          <a:xfrm>
            <a:off x="1649958" y="3619613"/>
            <a:ext cx="4368253" cy="646687"/>
          </a:xfrm>
          <a:prstGeom prst="wedgeRoundRectCallout">
            <a:avLst>
              <a:gd name="adj1" fmla="val 19024"/>
              <a:gd name="adj2" fmla="val -137598"/>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Псевдоним на таблица</a:t>
            </a:r>
          </a:p>
        </p:txBody>
      </p:sp>
      <p:sp>
        <p:nvSpPr>
          <p:cNvPr id="10" name="AutoShape 22"/>
          <p:cNvSpPr>
            <a:spLocks noChangeArrowheads="1"/>
          </p:cNvSpPr>
          <p:nvPr/>
        </p:nvSpPr>
        <p:spPr bwMode="auto">
          <a:xfrm>
            <a:off x="6323013" y="3603990"/>
            <a:ext cx="4191000" cy="646687"/>
          </a:xfrm>
          <a:prstGeom prst="wedgeRoundRectCallout">
            <a:avLst>
              <a:gd name="adj1" fmla="val -35356"/>
              <a:gd name="adj2" fmla="val -19006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Псевдоним на колона</a:t>
            </a:r>
          </a:p>
        </p:txBody>
      </p:sp>
      <p:sp>
        <p:nvSpPr>
          <p:cNvPr id="11" name="Slide Number Placeholder">
            <a:extLst>
              <a:ext uri="{FF2B5EF4-FFF2-40B4-BE49-F238E27FC236}">
                <a16:creationId xmlns:a16="http://schemas.microsoft.com/office/drawing/2014/main" id="{7672D651-991D-4A79-8D1E-483A39F9CBE5}"/>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121870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fade">
                                      <p:cBhvr>
                                        <p:cTn id="7" dur="500"/>
                                        <p:tgtEl>
                                          <p:spTgt spid="50278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02787">
                                            <p:txEl>
                                              <p:pRg st="1" end="1"/>
                                            </p:txEl>
                                          </p:spTgt>
                                        </p:tgtEl>
                                        <p:attrNameLst>
                                          <p:attrName>style.visibility</p:attrName>
                                        </p:attrNameLst>
                                      </p:cBhvr>
                                      <p:to>
                                        <p:strVal val="visible"/>
                                      </p:to>
                                    </p:set>
                                    <p:animEffect transition="in" filter="fade">
                                      <p:cBhvr>
                                        <p:cTn id="24" dur="500"/>
                                        <p:tgtEl>
                                          <p:spTgt spid="502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10011163" y="55756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bg-BG" dirty="0"/>
              <a:t>Сортиране на резултата (1)</a:t>
            </a:r>
            <a:endParaRPr lang="en-US" dirty="0"/>
          </a:p>
        </p:txBody>
      </p:sp>
      <p:sp>
        <p:nvSpPr>
          <p:cNvPr id="517123" name="Rectangle 3"/>
          <p:cNvSpPr>
            <a:spLocks noGrp="1" noChangeArrowheads="1"/>
          </p:cNvSpPr>
          <p:nvPr>
            <p:ph idx="1"/>
          </p:nvPr>
        </p:nvSpPr>
        <p:spPr/>
        <p:txBody>
          <a:bodyPr/>
          <a:lstStyle/>
          <a:p>
            <a:pPr>
              <a:lnSpc>
                <a:spcPct val="100000"/>
              </a:lnSpc>
            </a:pPr>
            <a:r>
              <a:rPr lang="bg-BG" dirty="0"/>
              <a:t>Клаузата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bg-BG" dirty="0"/>
              <a:t>подрежда (сортира) редовете</a:t>
            </a:r>
            <a:endParaRPr lang="en-US" dirty="0"/>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t>
            </a:r>
            <a:r>
              <a:rPr lang="bg-BG" dirty="0"/>
              <a:t>във възходящ ред</a:t>
            </a:r>
            <a:r>
              <a:rPr lang="en-US" dirty="0"/>
              <a:t>, </a:t>
            </a:r>
            <a:r>
              <a:rPr lang="bg-BG" dirty="0"/>
              <a:t>по подразбиране</a:t>
            </a:r>
            <a:endParaRPr lang="en-US" dirty="0"/>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a:t>
            </a:r>
            <a:r>
              <a:rPr lang="bg-BG" dirty="0"/>
              <a:t>в низходящ ред</a:t>
            </a:r>
            <a:endParaRPr lang="en-US" dirty="0"/>
          </a:p>
        </p:txBody>
      </p:sp>
      <p:sp>
        <p:nvSpPr>
          <p:cNvPr id="517124" name="Rectangle 4"/>
          <p:cNvSpPr>
            <a:spLocks noChangeArrowheads="1"/>
          </p:cNvSpPr>
          <p:nvPr/>
        </p:nvSpPr>
        <p:spPr bwMode="auto">
          <a:xfrm>
            <a:off x="912812" y="3203138"/>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p>
        </p:txBody>
      </p:sp>
      <p:graphicFrame>
        <p:nvGraphicFramePr>
          <p:cNvPr id="517125" name="Group 5"/>
          <p:cNvGraphicFramePr>
            <a:graphicFrameLocks noGrp="1"/>
          </p:cNvGraphicFramePr>
          <p:nvPr>
            <p:extLst>
              <p:ext uri="{D42A27DB-BD31-4B8C-83A1-F6EECF244321}">
                <p14:modId xmlns:p14="http://schemas.microsoft.com/office/powerpoint/2010/main" val="928760149"/>
              </p:ext>
            </p:extLst>
          </p:nvPr>
        </p:nvGraphicFramePr>
        <p:xfrm>
          <a:off x="8453437"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p>
        </p:txBody>
      </p:sp>
      <p:graphicFrame>
        <p:nvGraphicFramePr>
          <p:cNvPr id="517146" name="Group 26"/>
          <p:cNvGraphicFramePr>
            <a:graphicFrameLocks noGrp="1"/>
          </p:cNvGraphicFramePr>
          <p:nvPr>
            <p:extLst>
              <p:ext uri="{D42A27DB-BD31-4B8C-83A1-F6EECF244321}">
                <p14:modId xmlns:p14="http://schemas.microsoft.com/office/powerpoint/2010/main" val="3120359771"/>
              </p:ext>
            </p:extLst>
          </p:nvPr>
        </p:nvGraphicFramePr>
        <p:xfrm>
          <a:off x="8453437"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Slide Number Placeholder">
            <a:extLst>
              <a:ext uri="{FF2B5EF4-FFF2-40B4-BE49-F238E27FC236}">
                <a16:creationId xmlns:a16="http://schemas.microsoft.com/office/drawing/2014/main" id="{B2265982-8BBB-4C3E-905F-9F213BC0CBF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6667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fade">
                                      <p:cBhvr>
                                        <p:cTn id="7" dur="500"/>
                                        <p:tgtEl>
                                          <p:spTgt spid="51712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7124"/>
                                        </p:tgtEl>
                                        <p:attrNameLst>
                                          <p:attrName>style.visibility</p:attrName>
                                        </p:attrNameLst>
                                      </p:cBhvr>
                                      <p:to>
                                        <p:strVal val="visible"/>
                                      </p:to>
                                    </p:set>
                                    <p:animEffect transition="in" filter="fade">
                                      <p:cBhvr>
                                        <p:cTn id="11" dur="500"/>
                                        <p:tgtEl>
                                          <p:spTgt spid="5171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fade">
                                      <p:cBhvr>
                                        <p:cTn id="15" dur="500"/>
                                        <p:tgtEl>
                                          <p:spTgt spid="517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7123">
                                            <p:txEl>
                                              <p:pRg st="2" end="2"/>
                                            </p:txEl>
                                          </p:spTgt>
                                        </p:tgtEl>
                                        <p:attrNameLst>
                                          <p:attrName>style.visibility</p:attrName>
                                        </p:attrNameLst>
                                      </p:cBhvr>
                                      <p:to>
                                        <p:strVal val="visible"/>
                                      </p:to>
                                    </p:set>
                                    <p:animEffect transition="in" filter="fade">
                                      <p:cBhvr>
                                        <p:cTn id="20" dur="500"/>
                                        <p:tgtEl>
                                          <p:spTgt spid="51712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7145"/>
                                        </p:tgtEl>
                                        <p:attrNameLst>
                                          <p:attrName>style.visibility</p:attrName>
                                        </p:attrNameLst>
                                      </p:cBhvr>
                                      <p:to>
                                        <p:strVal val="visible"/>
                                      </p:to>
                                    </p:set>
                                    <p:animEffect transition="in" filter="fade">
                                      <p:cBhvr>
                                        <p:cTn id="24" dur="500"/>
                                        <p:tgtEl>
                                          <p:spTgt spid="51714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7146"/>
                                        </p:tgtEl>
                                        <p:attrNameLst>
                                          <p:attrName>style.visibility</p:attrName>
                                        </p:attrNameLst>
                                      </p:cBhvr>
                                      <p:to>
                                        <p:strVal val="visible"/>
                                      </p:to>
                                    </p:set>
                                    <p:animEffect transition="in" filter="fade">
                                      <p:cBhvr>
                                        <p:cTn id="28"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9980612" y="554005"/>
            <a:ext cx="1724440" cy="129333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bg-BG" dirty="0"/>
              <a:t>Сортиране на резултата (2)</a:t>
            </a:r>
            <a:endParaRPr lang="en-US" dirty="0"/>
          </a:p>
        </p:txBody>
      </p:sp>
      <p:sp>
        <p:nvSpPr>
          <p:cNvPr id="517123" name="Rectangle 3"/>
          <p:cNvSpPr>
            <a:spLocks noGrp="1" noChangeArrowheads="1"/>
          </p:cNvSpPr>
          <p:nvPr>
            <p:ph idx="1"/>
          </p:nvPr>
        </p:nvSpPr>
        <p:spPr/>
        <p:txBody>
          <a:bodyPr/>
          <a:lstStyle/>
          <a:p>
            <a:pPr>
              <a:lnSpc>
                <a:spcPct val="100000"/>
              </a:lnSpc>
            </a:pPr>
            <a:r>
              <a:rPr lang="bg-BG" dirty="0"/>
              <a:t>Може да сортирате по няколко колони</a:t>
            </a:r>
          </a:p>
          <a:p>
            <a:pPr lvl="1">
              <a:lnSpc>
                <a:spcPct val="100000"/>
              </a:lnSpc>
            </a:pPr>
            <a:r>
              <a:rPr lang="bg-BG" dirty="0"/>
              <a:t>редът на сортиране за всяка се указва</a:t>
            </a:r>
            <a:br>
              <a:rPr lang="bg-BG" dirty="0"/>
            </a:br>
            <a:r>
              <a:rPr lang="bg-BG" dirty="0"/>
              <a:t>с помощта на </a:t>
            </a:r>
            <a:r>
              <a:rPr lang="en-US" b="1" dirty="0">
                <a:solidFill>
                  <a:schemeClr val="tx2">
                    <a:lumMod val="75000"/>
                  </a:schemeClr>
                </a:solidFill>
                <a:cs typeface="Consolas" panose="020B0609020204030204" pitchFamily="49" charset="0"/>
              </a:rPr>
              <a:t>ASC</a:t>
            </a:r>
            <a:r>
              <a:rPr lang="bg-BG" dirty="0">
                <a:solidFill>
                  <a:schemeClr val="tx2">
                    <a:lumMod val="75000"/>
                  </a:schemeClr>
                </a:solidFill>
                <a:cs typeface="Consolas" panose="020B0609020204030204" pitchFamily="49" charset="0"/>
              </a:rPr>
              <a:t> </a:t>
            </a:r>
            <a:r>
              <a:rPr lang="bg-BG" dirty="0"/>
              <a:t>и </a:t>
            </a:r>
            <a:r>
              <a:rPr lang="en-US" b="1" dirty="0">
                <a:solidFill>
                  <a:schemeClr val="tx2">
                    <a:lumMod val="75000"/>
                  </a:schemeClr>
                </a:solidFill>
                <a:cs typeface="Consolas" panose="020B0609020204030204" pitchFamily="49" charset="0"/>
              </a:rPr>
              <a:t>DESC</a:t>
            </a:r>
            <a:endParaRPr lang="en-US" dirty="0"/>
          </a:p>
        </p:txBody>
      </p:sp>
      <p:sp>
        <p:nvSpPr>
          <p:cNvPr id="517124" name="Rectangle 4"/>
          <p:cNvSpPr>
            <a:spLocks noChangeArrowheads="1"/>
          </p:cNvSpPr>
          <p:nvPr/>
        </p:nvSpPr>
        <p:spPr bwMode="auto">
          <a:xfrm>
            <a:off x="531812" y="3048000"/>
            <a:ext cx="7631859"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DESC</a:t>
            </a:r>
            <a:r>
              <a:rPr lang="bg-BG"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ASC</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17145" name="Rectangle 25"/>
          <p:cNvSpPr>
            <a:spLocks noChangeArrowheads="1"/>
          </p:cNvSpPr>
          <p:nvPr/>
        </p:nvSpPr>
        <p:spPr bwMode="auto">
          <a:xfrm>
            <a:off x="531812" y="4572000"/>
            <a:ext cx="7631859"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r>
              <a:rPr lang="bg-BG"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DESC;</a:t>
            </a:r>
          </a:p>
        </p:txBody>
      </p:sp>
      <p:graphicFrame>
        <p:nvGraphicFramePr>
          <p:cNvPr id="517146" name="Group 26"/>
          <p:cNvGraphicFramePr>
            <a:graphicFrameLocks noGrp="1"/>
          </p:cNvGraphicFramePr>
          <p:nvPr>
            <p:extLst>
              <p:ext uri="{D42A27DB-BD31-4B8C-83A1-F6EECF244321}">
                <p14:modId xmlns:p14="http://schemas.microsoft.com/office/powerpoint/2010/main" val="1935707211"/>
              </p:ext>
            </p:extLst>
          </p:nvPr>
        </p:nvGraphicFramePr>
        <p:xfrm>
          <a:off x="8477665" y="4537123"/>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 name="Group 26"/>
          <p:cNvGraphicFramePr>
            <a:graphicFrameLocks noGrp="1"/>
          </p:cNvGraphicFramePr>
          <p:nvPr>
            <p:extLst>
              <p:ext uri="{D42A27DB-BD31-4B8C-83A1-F6EECF244321}">
                <p14:modId xmlns:p14="http://schemas.microsoft.com/office/powerpoint/2010/main" val="2774227071"/>
              </p:ext>
            </p:extLst>
          </p:nvPr>
        </p:nvGraphicFramePr>
        <p:xfrm>
          <a:off x="8477665" y="2285417"/>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 </a:t>
                      </a: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Slide Number Placeholder">
            <a:extLst>
              <a:ext uri="{FF2B5EF4-FFF2-40B4-BE49-F238E27FC236}">
                <a16:creationId xmlns:a16="http://schemas.microsoft.com/office/drawing/2014/main" id="{8FC695A9-A4B8-4A01-8711-3FAB848F1D5C}"/>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365564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7124"/>
                                        </p:tgtEl>
                                        <p:attrNameLst>
                                          <p:attrName>style.visibility</p:attrName>
                                        </p:attrNameLst>
                                      </p:cBhvr>
                                      <p:to>
                                        <p:strVal val="visible"/>
                                      </p:to>
                                    </p:set>
                                    <p:animEffect transition="in" filter="fade">
                                      <p:cBhvr>
                                        <p:cTn id="7" dur="500"/>
                                        <p:tgtEl>
                                          <p:spTgt spid="5171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7145"/>
                                        </p:tgtEl>
                                        <p:attrNameLst>
                                          <p:attrName>style.visibility</p:attrName>
                                        </p:attrNameLst>
                                      </p:cBhvr>
                                      <p:to>
                                        <p:strVal val="visible"/>
                                      </p:to>
                                    </p:set>
                                    <p:animEffect transition="in" filter="fade">
                                      <p:cBhvr>
                                        <p:cTn id="15" dur="500"/>
                                        <p:tgtEl>
                                          <p:spTgt spid="5171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7146"/>
                                        </p:tgtEl>
                                        <p:attrNameLst>
                                          <p:attrName>style.visibility</p:attrName>
                                        </p:attrNameLst>
                                      </p:cBhvr>
                                      <p:to>
                                        <p:strVal val="visible"/>
                                      </p:to>
                                    </p:set>
                                    <p:animEffect transition="in" filter="fade">
                                      <p:cBhvr>
                                        <p:cTn id="19"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normAutofit/>
          </a:bodyPr>
          <a:lstStyle/>
          <a:p>
            <a:r>
              <a:rPr lang="bg-BG" dirty="0"/>
              <a:t>Ограничаване на броя записи (1)</a:t>
            </a:r>
            <a:endParaRPr lang="en-US" dirty="0"/>
          </a:p>
        </p:txBody>
      </p:sp>
      <p:sp>
        <p:nvSpPr>
          <p:cNvPr id="517123" name="Rectangle 3"/>
          <p:cNvSpPr>
            <a:spLocks noGrp="1" noChangeArrowheads="1"/>
          </p:cNvSpPr>
          <p:nvPr>
            <p:ph idx="1"/>
          </p:nvPr>
        </p:nvSpPr>
        <p:spPr/>
        <p:txBody>
          <a:bodyPr/>
          <a:lstStyle/>
          <a:p>
            <a:pPr>
              <a:lnSpc>
                <a:spcPct val="100000"/>
              </a:lnSpc>
            </a:pPr>
            <a:r>
              <a:rPr lang="bg-BG" dirty="0"/>
              <a:t>Може да ограничите броят записи с клауза </a:t>
            </a:r>
            <a:r>
              <a:rPr lang="en-US" b="1" dirty="0">
                <a:solidFill>
                  <a:schemeClr val="tx2">
                    <a:lumMod val="75000"/>
                  </a:schemeClr>
                </a:solidFill>
                <a:latin typeface="Consolas" panose="020B0609020204030204" pitchFamily="49" charset="0"/>
                <a:cs typeface="Consolas" panose="020B0609020204030204" pitchFamily="49" charset="0"/>
              </a:rPr>
              <a:t>LIMIT</a:t>
            </a:r>
            <a:endParaRPr lang="bg-BG" b="1" dirty="0">
              <a:latin typeface="Consolas" panose="020B0609020204030204" pitchFamily="49" charset="0"/>
              <a:cs typeface="Consolas" panose="020B0609020204030204" pitchFamily="49" charset="0"/>
            </a:endParaRPr>
          </a:p>
          <a:p>
            <a:pPr lvl="1">
              <a:lnSpc>
                <a:spcPct val="100000"/>
              </a:lnSpc>
            </a:pPr>
            <a:r>
              <a:rPr lang="bg-BG" sz="2800" b="1" dirty="0">
                <a:latin typeface="Consolas" panose="020B0609020204030204" pitchFamily="49" charset="0"/>
                <a:cs typeface="Consolas" panose="020B0609020204030204" pitchFamily="49" charset="0"/>
              </a:rPr>
              <a:t>Извличане само на най-стария служител:</a:t>
            </a: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r>
              <a:rPr lang="bg-BG" sz="2800" b="1" dirty="0">
                <a:latin typeface="Consolas" panose="020B0609020204030204" pitchFamily="49" charset="0"/>
                <a:cs typeface="Consolas" panose="020B0609020204030204" pitchFamily="49" charset="0"/>
              </a:rPr>
              <a:t>Извличане на тримата най-стари служители:</a:t>
            </a:r>
            <a:r>
              <a:rPr lang="en-US" sz="2800" b="1" dirty="0">
                <a:solidFill>
                  <a:schemeClr val="tx2">
                    <a:lumMod val="75000"/>
                  </a:schemeClr>
                </a:solidFill>
                <a:cs typeface="Consolas" panose="020B0609020204030204" pitchFamily="49" charset="0"/>
              </a:rPr>
              <a:t> </a:t>
            </a:r>
            <a:r>
              <a:rPr lang="en-US" b="1" dirty="0">
                <a:solidFill>
                  <a:schemeClr val="tx2">
                    <a:lumMod val="75000"/>
                  </a:schemeClr>
                </a:solidFill>
                <a:cs typeface="Consolas" panose="020B0609020204030204" pitchFamily="49" charset="0"/>
              </a:rPr>
              <a:t> </a:t>
            </a:r>
          </a:p>
          <a:p>
            <a:pPr marL="377887" lvl="1" indent="0">
              <a:lnSpc>
                <a:spcPct val="100000"/>
              </a:lnSpc>
              <a:buNone/>
            </a:pPr>
            <a:endParaRPr lang="en-US" dirty="0"/>
          </a:p>
        </p:txBody>
      </p:sp>
      <p:sp>
        <p:nvSpPr>
          <p:cNvPr id="517124" name="Rectangle 4"/>
          <p:cNvSpPr>
            <a:spLocks noChangeArrowheads="1"/>
          </p:cNvSpPr>
          <p:nvPr/>
        </p:nvSpPr>
        <p:spPr bwMode="auto">
          <a:xfrm>
            <a:off x="945495" y="255269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LIMIT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a:t>
            </a:r>
          </a:p>
        </p:txBody>
      </p:sp>
      <p:graphicFrame>
        <p:nvGraphicFramePr>
          <p:cNvPr id="517125" name="Group 5"/>
          <p:cNvGraphicFramePr>
            <a:graphicFrameLocks noGrp="1"/>
          </p:cNvGraphicFramePr>
          <p:nvPr>
            <p:extLst>
              <p:ext uri="{D42A27DB-BD31-4B8C-83A1-F6EECF244321}">
                <p14:modId xmlns:p14="http://schemas.microsoft.com/office/powerpoint/2010/main" val="1729183761"/>
              </p:ext>
            </p:extLst>
          </p:nvPr>
        </p:nvGraphicFramePr>
        <p:xfrm>
          <a:off x="7618871" y="2552695"/>
          <a:ext cx="3203575" cy="819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7145" name="Rectangle 25"/>
          <p:cNvSpPr>
            <a:spLocks noChangeArrowheads="1"/>
          </p:cNvSpPr>
          <p:nvPr/>
        </p:nvSpPr>
        <p:spPr bwMode="auto">
          <a:xfrm>
            <a:off x="920189" y="480003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LIMIT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3;</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17146" name="Group 26"/>
          <p:cNvGraphicFramePr>
            <a:graphicFrameLocks noGrp="1"/>
          </p:cNvGraphicFramePr>
          <p:nvPr>
            <p:extLst>
              <p:ext uri="{D42A27DB-BD31-4B8C-83A1-F6EECF244321}">
                <p14:modId xmlns:p14="http://schemas.microsoft.com/office/powerpoint/2010/main" val="208427460"/>
              </p:ext>
            </p:extLst>
          </p:nvPr>
        </p:nvGraphicFramePr>
        <p:xfrm>
          <a:off x="7615237" y="4895088"/>
          <a:ext cx="3203575" cy="1581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2535" y="381000"/>
            <a:ext cx="1508288" cy="1143000"/>
          </a:xfrm>
          <a:prstGeom prst="rect">
            <a:avLst/>
          </a:prstGeom>
          <a:solidFill>
            <a:schemeClr val="accent1"/>
          </a:solidFill>
        </p:spPr>
      </p:pic>
      <p:sp>
        <p:nvSpPr>
          <p:cNvPr id="10" name="Slide Number Placeholder">
            <a:extLst>
              <a:ext uri="{FF2B5EF4-FFF2-40B4-BE49-F238E27FC236}">
                <a16:creationId xmlns:a16="http://schemas.microsoft.com/office/drawing/2014/main" id="{6EBC1D77-F6F4-4928-9766-5B273CF12F4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284767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17124"/>
                                        </p:tgtEl>
                                        <p:attrNameLst>
                                          <p:attrName>style.visibility</p:attrName>
                                        </p:attrNameLst>
                                      </p:cBhvr>
                                      <p:to>
                                        <p:strVal val="visible"/>
                                      </p:to>
                                    </p:set>
                                    <p:animEffect transition="in" filter="fade">
                                      <p:cBhvr>
                                        <p:cTn id="10" dur="500"/>
                                        <p:tgtEl>
                                          <p:spTgt spid="51712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17125"/>
                                        </p:tgtEl>
                                        <p:attrNameLst>
                                          <p:attrName>style.visibility</p:attrName>
                                        </p:attrNameLst>
                                      </p:cBhvr>
                                      <p:to>
                                        <p:strVal val="visible"/>
                                      </p:to>
                                    </p:set>
                                    <p:animEffect transition="in" filter="fade">
                                      <p:cBhvr>
                                        <p:cTn id="14" dur="500"/>
                                        <p:tgtEl>
                                          <p:spTgt spid="51712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5" end="5"/>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17145"/>
                                        </p:tgtEl>
                                        <p:attrNameLst>
                                          <p:attrName>style.visibility</p:attrName>
                                        </p:attrNameLst>
                                      </p:cBhvr>
                                      <p:to>
                                        <p:strVal val="visible"/>
                                      </p:to>
                                    </p:set>
                                    <p:animEffect transition="in" filter="fade">
                                      <p:cBhvr>
                                        <p:cTn id="22" dur="500"/>
                                        <p:tgtEl>
                                          <p:spTgt spid="51714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517146"/>
                                        </p:tgtEl>
                                        <p:attrNameLst>
                                          <p:attrName>style.visibility</p:attrName>
                                        </p:attrNameLst>
                                      </p:cBhvr>
                                      <p:to>
                                        <p:strVal val="visible"/>
                                      </p:to>
                                    </p:set>
                                    <p:animEffect transition="in" filter="fade">
                                      <p:cBhvr>
                                        <p:cTn id="26"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bg-BG" dirty="0"/>
              <a:t>Ограничаване на броя записи (2)</a:t>
            </a:r>
            <a:endParaRPr lang="en-US" dirty="0"/>
          </a:p>
        </p:txBody>
      </p:sp>
      <p:sp>
        <p:nvSpPr>
          <p:cNvPr id="517123" name="Rectangle 3"/>
          <p:cNvSpPr>
            <a:spLocks noGrp="1" noChangeArrowheads="1"/>
          </p:cNvSpPr>
          <p:nvPr>
            <p:ph idx="1"/>
          </p:nvPr>
        </p:nvSpPr>
        <p:spPr/>
        <p:txBody>
          <a:bodyPr>
            <a:normAutofit/>
          </a:bodyPr>
          <a:lstStyle/>
          <a:p>
            <a:pPr>
              <a:lnSpc>
                <a:spcPct val="100000"/>
              </a:lnSpc>
            </a:pPr>
            <a:r>
              <a:rPr lang="bg-BG" dirty="0"/>
              <a:t>Може да отрежем записи от средата на извадката</a:t>
            </a:r>
          </a:p>
          <a:p>
            <a:pPr lvl="1">
              <a:lnSpc>
                <a:spcPct val="100000"/>
              </a:lnSpc>
            </a:pPr>
            <a:r>
              <a:rPr lang="bg-BG" sz="2800" b="1" dirty="0">
                <a:latin typeface="Consolas" panose="020B0609020204030204" pitchFamily="49" charset="0"/>
                <a:cs typeface="Consolas" panose="020B0609020204030204" pitchFamily="49" charset="0"/>
              </a:rPr>
              <a:t>Извличане на третия от най-старите служители:</a:t>
            </a: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r>
              <a:rPr lang="bg-BG" sz="2800" b="1" dirty="0">
                <a:latin typeface="Consolas" panose="020B0609020204030204" pitchFamily="49" charset="0"/>
                <a:cs typeface="Consolas" panose="020B0609020204030204" pitchFamily="49" charset="0"/>
              </a:rPr>
              <a:t>За случайна извадка: </a:t>
            </a:r>
            <a:r>
              <a:rPr lang="en-US" sz="2800" b="1" dirty="0">
                <a:solidFill>
                  <a:schemeClr val="tx2">
                    <a:lumMod val="75000"/>
                  </a:schemeClr>
                </a:solidFill>
                <a:latin typeface="Consolas" panose="020B0609020204030204" pitchFamily="49" charset="0"/>
                <a:cs typeface="Consolas" panose="020B0609020204030204" pitchFamily="49" charset="0"/>
              </a:rPr>
              <a:t>ORDER BY RAND() LIMIT 1</a:t>
            </a:r>
            <a:r>
              <a:rPr lang="bg-BG" sz="2800" b="1" dirty="0">
                <a:solidFill>
                  <a:schemeClr val="tx2">
                    <a:lumMod val="75000"/>
                  </a:schemeClr>
                </a:solidFill>
                <a:latin typeface="Consolas" panose="020B0609020204030204" pitchFamily="49" charset="0"/>
                <a:cs typeface="Consolas" panose="020B0609020204030204" pitchFamily="49" charset="0"/>
              </a:rPr>
              <a:t>;</a:t>
            </a:r>
            <a:endParaRPr lang="en-US" dirty="0"/>
          </a:p>
        </p:txBody>
      </p:sp>
      <p:sp>
        <p:nvSpPr>
          <p:cNvPr id="517124" name="Rectangle 4"/>
          <p:cNvSpPr>
            <a:spLocks noChangeArrowheads="1"/>
          </p:cNvSpPr>
          <p:nvPr/>
        </p:nvSpPr>
        <p:spPr bwMode="auto">
          <a:xfrm>
            <a:off x="896824" y="2590800"/>
            <a:ext cx="6629401"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LIMIT </a:t>
            </a:r>
            <a:r>
              <a:rPr lang="bg-BG"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2, 1</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6679" y="381000"/>
            <a:ext cx="1508288" cy="1143000"/>
          </a:xfrm>
          <a:prstGeom prst="rect">
            <a:avLst/>
          </a:prstGeom>
          <a:solidFill>
            <a:schemeClr val="accent1"/>
          </a:solidFill>
        </p:spPr>
      </p:pic>
      <p:graphicFrame>
        <p:nvGraphicFramePr>
          <p:cNvPr id="12" name="Group 26"/>
          <p:cNvGraphicFramePr>
            <a:graphicFrameLocks noGrp="1"/>
          </p:cNvGraphicFramePr>
          <p:nvPr>
            <p:extLst>
              <p:ext uri="{D42A27DB-BD31-4B8C-83A1-F6EECF244321}">
                <p14:modId xmlns:p14="http://schemas.microsoft.com/office/powerpoint/2010/main" val="4181989698"/>
              </p:ext>
            </p:extLst>
          </p:nvPr>
        </p:nvGraphicFramePr>
        <p:xfrm>
          <a:off x="8224837" y="2613212"/>
          <a:ext cx="3203575" cy="819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err="1">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 name="AutoShape 22"/>
          <p:cNvSpPr>
            <a:spLocks noChangeArrowheads="1"/>
          </p:cNvSpPr>
          <p:nvPr/>
        </p:nvSpPr>
        <p:spPr bwMode="auto">
          <a:xfrm>
            <a:off x="2649425" y="4825993"/>
            <a:ext cx="3886200" cy="588084"/>
          </a:xfrm>
          <a:prstGeom prst="wedgeRoundRectCallout">
            <a:avLst>
              <a:gd name="adj1" fmla="val 43034"/>
              <a:gd name="adj2" fmla="val -20694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latin typeface="Consolas" panose="020B0609020204030204" pitchFamily="49" charset="0"/>
                <a:cs typeface="Consolas" panose="020B0609020204030204" pitchFamily="49" charset="0"/>
              </a:rPr>
              <a:t>колко да пропуснем</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4" name="AutoShape 22"/>
          <p:cNvSpPr>
            <a:spLocks noChangeArrowheads="1"/>
          </p:cNvSpPr>
          <p:nvPr/>
        </p:nvSpPr>
        <p:spPr bwMode="auto">
          <a:xfrm>
            <a:off x="6840425" y="4825993"/>
            <a:ext cx="3505200" cy="588084"/>
          </a:xfrm>
          <a:prstGeom prst="wedgeRoundRectCallout">
            <a:avLst>
              <a:gd name="adj1" fmla="val -45908"/>
              <a:gd name="adj2" fmla="val -20998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latin typeface="Consolas" panose="020B0609020204030204" pitchFamily="49" charset="0"/>
                <a:cs typeface="Consolas" panose="020B0609020204030204" pitchFamily="49" charset="0"/>
              </a:rPr>
              <a:t>колко да изведем</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Slide Number Placeholder">
            <a:extLst>
              <a:ext uri="{FF2B5EF4-FFF2-40B4-BE49-F238E27FC236}">
                <a16:creationId xmlns:a16="http://schemas.microsoft.com/office/drawing/2014/main" id="{C4D3F7FD-B9A4-4108-80F2-E0B72B843EE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424441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17124"/>
                                        </p:tgtEl>
                                        <p:attrNameLst>
                                          <p:attrName>style.visibility</p:attrName>
                                        </p:attrNameLst>
                                      </p:cBhvr>
                                      <p:to>
                                        <p:strVal val="visible"/>
                                      </p:to>
                                    </p:set>
                                    <p:animEffect transition="in" filter="fade">
                                      <p:cBhvr>
                                        <p:cTn id="10" dur="500"/>
                                        <p:tgtEl>
                                          <p:spTgt spid="51712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7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Създайте </a:t>
            </a:r>
            <a:r>
              <a:rPr lang="bg-BG" dirty="0">
                <a:solidFill>
                  <a:schemeClr val="accent1"/>
                </a:solidFill>
              </a:rPr>
              <a:t>заявка</a:t>
            </a:r>
            <a:r>
              <a:rPr lang="bg-BG" dirty="0"/>
              <a:t>, която извежда всички данни за </a:t>
            </a:r>
            <a:r>
              <a:rPr lang="bg-BG" dirty="0">
                <a:solidFill>
                  <a:schemeClr val="tx2">
                    <a:lumMod val="75000"/>
                  </a:schemeClr>
                </a:solidFill>
              </a:rPr>
              <a:t>най-високия връх </a:t>
            </a:r>
            <a:endParaRPr lang="en-US" dirty="0">
              <a:solidFill>
                <a:schemeClr val="accent1"/>
              </a:solidFill>
            </a:endParaRPr>
          </a:p>
          <a:p>
            <a:pPr marL="0" indent="0">
              <a:spcBef>
                <a:spcPts val="26400"/>
              </a:spcBef>
              <a:buNone/>
            </a:pPr>
            <a:r>
              <a:rPr lang="bg-BG" dirty="0"/>
              <a:t>Бележка</a:t>
            </a:r>
            <a:r>
              <a:rPr lang="en-US" dirty="0"/>
              <a:t>: </a:t>
            </a:r>
            <a:r>
              <a:rPr lang="bg-BG" dirty="0"/>
              <a:t>Заявка към базата от данни </a:t>
            </a:r>
            <a:r>
              <a:rPr lang="en-US" dirty="0">
                <a:solidFill>
                  <a:schemeClr val="accent1"/>
                </a:solidFill>
              </a:rPr>
              <a:t>Geography</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bg-BG" dirty="0"/>
              <a:t>Задача</a:t>
            </a:r>
            <a:r>
              <a:rPr lang="en-US" dirty="0"/>
              <a:t>: </a:t>
            </a:r>
            <a:r>
              <a:rPr lang="bg-BG" dirty="0"/>
              <a:t>Най-висок връх</a:t>
            </a:r>
            <a:endParaRPr lang="en-US" dirty="0"/>
          </a:p>
        </p:txBody>
      </p:sp>
      <p:pic>
        <p:nvPicPr>
          <p:cNvPr id="8" name="Picture 7"/>
          <p:cNvPicPr>
            <a:picLocks noChangeAspect="1"/>
          </p:cNvPicPr>
          <p:nvPr/>
        </p:nvPicPr>
        <p:blipFill>
          <a:blip r:embed="rId2"/>
          <a:stretch>
            <a:fillRect/>
          </a:stretch>
        </p:blipFill>
        <p:spPr>
          <a:xfrm>
            <a:off x="2436812" y="2971800"/>
            <a:ext cx="7051624" cy="1045962"/>
          </a:xfrm>
          <a:prstGeom prst="rect">
            <a:avLst/>
          </a:prstGeom>
        </p:spPr>
      </p:pic>
      <p:sp>
        <p:nvSpPr>
          <p:cNvPr id="6" name="Slide Number Placeholder">
            <a:extLst>
              <a:ext uri="{FF2B5EF4-FFF2-40B4-BE49-F238E27FC236}">
                <a16:creationId xmlns:a16="http://schemas.microsoft.com/office/drawing/2014/main" id="{6E0AFA5F-0C17-4660-BA77-FE24D27A05B5}"/>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8388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7179</TotalTime>
  <Words>1432</Words>
  <Application>Microsoft Office PowerPoint</Application>
  <PresentationFormat>Custom</PresentationFormat>
  <Paragraphs>215</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Courier New</vt:lpstr>
      <vt:lpstr>Times</vt:lpstr>
      <vt:lpstr>Wingdings</vt:lpstr>
      <vt:lpstr>Wingdings 2</vt:lpstr>
      <vt:lpstr>SoftUni 16x9</vt:lpstr>
      <vt:lpstr>PowerPoint Presentation</vt:lpstr>
      <vt:lpstr>Съдържание</vt:lpstr>
      <vt:lpstr>Псевдоними на колони и таблици (1)</vt:lpstr>
      <vt:lpstr>Псевдоними на колони и таблици (2)</vt:lpstr>
      <vt:lpstr>Сортиране на резултата (1)</vt:lpstr>
      <vt:lpstr>Сортиране на резултата (2)</vt:lpstr>
      <vt:lpstr>Ограничаване на броя записи (1)</vt:lpstr>
      <vt:lpstr>Ограничаване на броя записи (2)</vt:lpstr>
      <vt:lpstr>Задача: Най-висок връх</vt:lpstr>
      <vt:lpstr>Решение: Най-висок връх</vt:lpstr>
      <vt:lpstr>Обобщение</vt:lpstr>
      <vt:lpstr>Форматиране селектираните резултати от SQL заявка</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Фондация "Софтуерен университет" - http://softuni.foundation</dc:description>
  <cp:lastModifiedBy>Svetlin Nakov</cp:lastModifiedBy>
  <cp:revision>298</cp:revision>
  <dcterms:created xsi:type="dcterms:W3CDTF">2014-01-02T17:00:34Z</dcterms:created>
  <dcterms:modified xsi:type="dcterms:W3CDTF">2019-12-17T11:17:42Z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