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93" r:id="rId3"/>
    <p:sldId id="404" r:id="rId4"/>
    <p:sldId id="485" r:id="rId5"/>
    <p:sldId id="494" r:id="rId6"/>
    <p:sldId id="486" r:id="rId7"/>
    <p:sldId id="482" r:id="rId8"/>
    <p:sldId id="484" r:id="rId9"/>
    <p:sldId id="489" r:id="rId10"/>
    <p:sldId id="435" r:id="rId11"/>
    <p:sldId id="436" r:id="rId12"/>
    <p:sldId id="490" r:id="rId13"/>
    <p:sldId id="491" r:id="rId14"/>
    <p:sldId id="492" r:id="rId15"/>
    <p:sldId id="447" r:id="rId16"/>
    <p:sldId id="488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389B78C-77EE-494A-8240-730ED29E070D}">
          <p14:sldIdLst>
            <p14:sldId id="493"/>
            <p14:sldId id="404"/>
          </p14:sldIdLst>
        </p14:section>
        <p14:section name="Подзаявки" id="{603F48FD-7F1D-4041-B3F1-E0F27D678930}">
          <p14:sldIdLst>
            <p14:sldId id="485"/>
            <p14:sldId id="494"/>
            <p14:sldId id="486"/>
            <p14:sldId id="482"/>
          </p14:sldIdLst>
        </p14:section>
        <p14:section name="Оператор IN" id="{FDD8F01A-ACAE-4472-B81E-1A147F3DF8E7}">
          <p14:sldIdLst>
            <p14:sldId id="484"/>
            <p14:sldId id="489"/>
            <p14:sldId id="435"/>
            <p14:sldId id="436"/>
          </p14:sldIdLst>
        </p14:section>
        <p14:section name="Оператори ALL, ANY и SOME" id="{7F910E7A-776C-41D7-A0BB-7F6CF81EAD26}">
          <p14:sldIdLst>
            <p14:sldId id="490"/>
            <p14:sldId id="491"/>
            <p14:sldId id="492"/>
          </p14:sldIdLst>
        </p14:section>
        <p14:section name="Conclusion" id="{8F3646FD-5F90-4429-8660-7275366D5D97}">
          <p14:sldIdLst>
            <p14:sldId id="447"/>
            <p14:sldId id="4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1481C65-8278-40E0-BFD7-624EC0454E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3956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01660A9-E204-4CA0-9970-251E97C39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957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3F37F4A-3C9C-4819-A7EB-B40F64DF0B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8634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77634C-9D40-4428-9228-9DDE1E3093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663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54E631-3C2A-425F-B3EA-02B77529DF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778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419889A-F768-4502-820C-D5E6ADEBCF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29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8A4411-950F-414A-AD45-2B526AA2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512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CCA789E-91CE-4C07-B9EC-FAA56CAB82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635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CFCEDD-C5C0-4F61-B4AA-771C89A3B8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23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D131ACD-E75D-49EE-8870-4DEFF44B2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248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176EF91-879A-4FED-ACAA-9085D53E3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72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BC7E5-114C-48E2-BD8E-35D34248C4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927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6D267F33-3059-499B-96CF-EF80FB351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749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7CD758-B34C-4BC5-AFD2-B8612826D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303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3" y="3707206"/>
              <a:ext cx="18378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4946042" y="228600"/>
            <a:ext cx="6858000" cy="2058235"/>
          </a:xfrm>
        </p:spPr>
        <p:txBody>
          <a:bodyPr>
            <a:normAutofit/>
          </a:bodyPr>
          <a:lstStyle/>
          <a:p>
            <a:r>
              <a:rPr lang="bg-BG" dirty="0" err="1"/>
              <a:t>Подзаявки</a:t>
            </a:r>
            <a:endParaRPr lang="en-US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7053774" y="5446156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65836" y="4194174"/>
            <a:ext cx="1866900" cy="1377951"/>
            <a:chOff x="5103812" y="4565808"/>
            <a:chExt cx="1866900" cy="1377951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blackWhite">
            <a:xfrm>
              <a:off x="5116512" y="4580095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ltGray">
            <a:xfrm>
              <a:off x="6684962" y="4588033"/>
              <a:ext cx="261938" cy="132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6084887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89562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103812" y="4738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103812" y="4891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03812" y="5043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103812" y="51960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03812" y="53484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103812" y="5500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103812" y="5653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03812" y="5805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356350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681787" y="4565808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94774" y="4192587"/>
            <a:ext cx="1866900" cy="1393824"/>
            <a:chOff x="8032750" y="4564221"/>
            <a:chExt cx="1866900" cy="1393824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blackWhite">
            <a:xfrm>
              <a:off x="8045450" y="4581683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ltGray">
            <a:xfrm>
              <a:off x="8056562" y="4592796"/>
              <a:ext cx="261938" cy="13255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8745537" y="45816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318500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8032750" y="4740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8032750" y="4892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8032750" y="5045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032750" y="51976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8032750" y="53500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8032750" y="5502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8032750" y="5654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8032750" y="5807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9285287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9610725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9037637" y="4564221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7" name="Line 65"/>
          <p:cNvSpPr>
            <a:spLocks noChangeShapeType="1"/>
          </p:cNvSpPr>
          <p:nvPr/>
        </p:nvSpPr>
        <p:spPr bwMode="auto">
          <a:xfrm flipV="1">
            <a:off x="8732750" y="4897437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6797074" y="5630389"/>
            <a:ext cx="1811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9718586" y="5649499"/>
            <a:ext cx="183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7402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1371600"/>
            <a:ext cx="10363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peak_name, elevation</a:t>
            </a:r>
            <a:b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FROM peaks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WHERE mountain_id IN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mountain_id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mountains_countries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country_code = 'BG'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ORDER BY elevation DESC;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Всички върхове в България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3140502"/>
            <a:ext cx="2743200" cy="861118"/>
          </a:xfrm>
          <a:prstGeom prst="wedgeRoundRectCallout">
            <a:avLst>
              <a:gd name="adj1" fmla="val -109994"/>
              <a:gd name="adj2" fmla="val 19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Подзаявка за планините в </a:t>
            </a:r>
            <a:r>
              <a:rPr lang="en-US" sz="2800" noProof="1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412" y="1470766"/>
            <a:ext cx="2743200" cy="861118"/>
          </a:xfrm>
          <a:prstGeom prst="wedgeRoundRectCallout">
            <a:avLst>
              <a:gd name="adj1" fmla="val -109994"/>
              <a:gd name="adj2" fmla="val 33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Данни за върха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4876800"/>
            <a:ext cx="2743200" cy="861118"/>
          </a:xfrm>
          <a:prstGeom prst="wedgeRoundRectCallout">
            <a:avLst>
              <a:gd name="adj1" fmla="val -93001"/>
              <a:gd name="adj2" fmla="val 37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Сортираме ги в намаляващ ред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C97989-06DA-4193-97C7-C04A2BC3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Полезни са когато искаме да ползваме </a:t>
            </a:r>
            <a:r>
              <a:rPr lang="bg-BG" dirty="0">
                <a:solidFill>
                  <a:schemeClr val="accent1"/>
                </a:solidFill>
              </a:rPr>
              <a:t>оператор за сравнение  </a:t>
            </a:r>
            <a:r>
              <a:rPr lang="bg-BG" dirty="0"/>
              <a:t>спрямо </a:t>
            </a:r>
            <a:r>
              <a:rPr lang="bg-BG" dirty="0">
                <a:solidFill>
                  <a:schemeClr val="accent1"/>
                </a:solidFill>
              </a:rPr>
              <a:t>множество стойности</a:t>
            </a:r>
            <a:r>
              <a:rPr lang="bg-BG" dirty="0"/>
              <a:t> (например </a:t>
            </a:r>
            <a:br>
              <a:rPr lang="bg-BG" dirty="0"/>
            </a:br>
            <a:r>
              <a:rPr lang="bg-BG" dirty="0"/>
              <a:t>върнати от </a:t>
            </a:r>
            <a:r>
              <a:rPr lang="bg-BG" dirty="0">
                <a:solidFill>
                  <a:schemeClr val="accent1"/>
                </a:solidFill>
              </a:rPr>
              <a:t>колонна </a:t>
            </a:r>
            <a:r>
              <a:rPr lang="bg-BG" dirty="0" err="1">
                <a:solidFill>
                  <a:schemeClr val="accent1"/>
                </a:solidFill>
              </a:rPr>
              <a:t>подзаявка</a:t>
            </a:r>
            <a:r>
              <a:rPr lang="bg-BG" dirty="0"/>
              <a:t>)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– дали условието е в сила за </a:t>
            </a:r>
            <a:r>
              <a:rPr lang="bg-BG" dirty="0">
                <a:solidFill>
                  <a:schemeClr val="accent1"/>
                </a:solidFill>
              </a:rPr>
              <a:t>всички </a:t>
            </a:r>
            <a:r>
              <a:rPr lang="bg-BG" dirty="0"/>
              <a:t>стойности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– дали условието е в сила за </a:t>
            </a:r>
            <a:r>
              <a:rPr lang="bg-BG" dirty="0">
                <a:solidFill>
                  <a:schemeClr val="accent1"/>
                </a:solidFill>
              </a:rPr>
              <a:t>поне една </a:t>
            </a:r>
            <a:r>
              <a:rPr lang="bg-BG" dirty="0"/>
              <a:t>от стойностите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SOME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– синоним на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endParaRPr lang="bg-BG" b="1" dirty="0">
              <a:solidFill>
                <a:schemeClr val="accent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</a:t>
            </a:r>
            <a:r>
              <a:rPr lang="en-US" dirty="0"/>
              <a:t>ALL, ANY </a:t>
            </a:r>
            <a:r>
              <a:rPr lang="bg-BG" dirty="0"/>
              <a:t>и </a:t>
            </a:r>
            <a:r>
              <a:rPr lang="en-US" dirty="0"/>
              <a:t>SOME</a:t>
            </a:r>
            <a:endParaRPr lang="bg-BG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7394ED2-0C66-4771-9432-88629192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Операторът </a:t>
            </a:r>
            <a:r>
              <a:rPr lang="en-US" b="1" dirty="0">
                <a:solidFill>
                  <a:schemeClr val="accent1"/>
                </a:solidFill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е еквивалентен на </a:t>
            </a:r>
            <a:r>
              <a:rPr lang="bg-BG" b="1" dirty="0">
                <a:solidFill>
                  <a:schemeClr val="accent1"/>
                </a:solidFill>
              </a:rPr>
              <a:t>=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bg-BG" dirty="0"/>
              <a:t> 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Операторът </a:t>
            </a:r>
            <a:r>
              <a:rPr lang="en-US" b="1" dirty="0">
                <a:solidFill>
                  <a:schemeClr val="accent1"/>
                </a:solidFill>
              </a:rPr>
              <a:t>NOT IN </a:t>
            </a:r>
            <a:r>
              <a:rPr lang="bg-BG" dirty="0"/>
              <a:t>е еквивалентен на </a:t>
            </a:r>
            <a:r>
              <a:rPr lang="bg-BG" b="1" dirty="0">
                <a:solidFill>
                  <a:schemeClr val="accent1"/>
                </a:solidFill>
              </a:rPr>
              <a:t>&lt;&gt; </a:t>
            </a:r>
            <a:r>
              <a:rPr lang="en-US" b="1" dirty="0">
                <a:solidFill>
                  <a:schemeClr val="accent1"/>
                </a:solidFill>
              </a:rPr>
              <a:t>ALL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SELECT с оператор </a:t>
            </a:r>
            <a:r>
              <a:rPr lang="en-US" dirty="0"/>
              <a:t>ANY (1)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1939223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ANY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Departments WHERE Name='Sales'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917"/>
              </p:ext>
            </p:extLst>
          </p:nvPr>
        </p:nvGraphicFramePr>
        <p:xfrm>
          <a:off x="2970212" y="38712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9547E9F-6A7E-414D-BE4C-2481BD895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операторът е </a:t>
            </a:r>
            <a:r>
              <a:rPr lang="bg-BG" dirty="0">
                <a:solidFill>
                  <a:schemeClr val="accent1"/>
                </a:solidFill>
              </a:rPr>
              <a:t>=</a:t>
            </a:r>
            <a:r>
              <a:rPr lang="bg-BG" dirty="0"/>
              <a:t>, може да се ползва и </a:t>
            </a:r>
            <a:r>
              <a:rPr lang="bg-BG" dirty="0">
                <a:solidFill>
                  <a:schemeClr val="accent1"/>
                </a:solidFill>
              </a:rPr>
              <a:t>таблична </a:t>
            </a:r>
            <a:r>
              <a:rPr lang="bg-BG" dirty="0" err="1">
                <a:solidFill>
                  <a:schemeClr val="accent1"/>
                </a:solidFill>
              </a:rPr>
              <a:t>подзаявка</a:t>
            </a: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Тогава и в </a:t>
            </a:r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клаузата трябва да са </a:t>
            </a:r>
            <a:r>
              <a:rPr lang="bg-BG" dirty="0">
                <a:solidFill>
                  <a:schemeClr val="accent1"/>
                </a:solidFill>
              </a:rPr>
              <a:t>няколко полета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096597" cy="1110780"/>
          </a:xfrm>
        </p:spPr>
        <p:txBody>
          <a:bodyPr>
            <a:normAutofit/>
          </a:bodyPr>
          <a:lstStyle/>
          <a:p>
            <a:r>
              <a:rPr lang="bg-BG" dirty="0"/>
              <a:t>SELECT с оператор </a:t>
            </a:r>
            <a:r>
              <a:rPr lang="en-US" dirty="0"/>
              <a:t>ANY (2</a:t>
            </a:r>
            <a:r>
              <a:rPr lang="bg-BG" dirty="0"/>
              <a:t>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1981200"/>
            <a:ext cx="10602057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5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5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ANY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ManagerID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 </a:t>
            </a:r>
            <a:b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94095"/>
              </p:ext>
            </p:extLst>
          </p:nvPr>
        </p:nvGraphicFramePr>
        <p:xfrm>
          <a:off x="2982064" y="4324318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10D5232-35AE-446C-AA05-E445B7537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err="1">
                <a:solidFill>
                  <a:schemeClr val="tx2">
                    <a:lumMod val="75000"/>
                  </a:schemeClr>
                </a:solidFill>
              </a:rPr>
              <a:t>Подзаявките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служат за влагане на заявки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При </a:t>
            </a:r>
            <a:r>
              <a:rPr lang="bg-BG" sz="3200" dirty="0">
                <a:solidFill>
                  <a:schemeClr val="accent1"/>
                </a:solidFill>
              </a:rPr>
              <a:t>оператор за сравнение</a:t>
            </a:r>
            <a:r>
              <a:rPr lang="bg-BG" sz="3200" dirty="0"/>
              <a:t> тя</a:t>
            </a:r>
            <a:br>
              <a:rPr lang="bg-BG" sz="3200" dirty="0"/>
            </a:br>
            <a:r>
              <a:rPr lang="bg-BG" sz="3200" dirty="0"/>
              <a:t>трябва да връща </a:t>
            </a:r>
            <a:r>
              <a:rPr lang="bg-BG" sz="3200" dirty="0">
                <a:solidFill>
                  <a:schemeClr val="accent1"/>
                </a:solidFill>
              </a:rPr>
              <a:t>една стойност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или да се комбинира с </a:t>
            </a:r>
            <a:r>
              <a:rPr lang="en-US" sz="3000" b="1" dirty="0">
                <a:solidFill>
                  <a:schemeClr val="accent1"/>
                </a:solidFill>
              </a:rPr>
              <a:t>ALL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1"/>
                </a:solidFill>
              </a:rPr>
              <a:t>ANY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1"/>
                </a:solidFill>
              </a:rPr>
              <a:t>SOME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При оператор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IN</a:t>
            </a:r>
            <a:r>
              <a:rPr lang="en-US" sz="3200" dirty="0"/>
              <a:t> </a:t>
            </a:r>
            <a:r>
              <a:rPr lang="bg-BG" sz="3200" dirty="0"/>
              <a:t>проверяваме</a:t>
            </a:r>
            <a:br>
              <a:rPr lang="bg-BG" sz="3200" dirty="0"/>
            </a:br>
            <a:r>
              <a:rPr lang="bg-BG" sz="3200" dirty="0"/>
              <a:t>дали </a:t>
            </a:r>
            <a:r>
              <a:rPr lang="bg-BG" sz="3200" dirty="0">
                <a:solidFill>
                  <a:schemeClr val="accent1"/>
                </a:solidFill>
              </a:rPr>
              <a:t>стойността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accent1"/>
                </a:solidFill>
              </a:rPr>
              <a:t>присъства</a:t>
            </a:r>
            <a:r>
              <a:rPr lang="bg-BG" sz="3200" dirty="0"/>
              <a:t> в </a:t>
            </a:r>
            <a:r>
              <a:rPr lang="bg-BG" sz="3200"/>
              <a:t>подзаявката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70" y="1636103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BB8B79-9241-4FA2-878D-A7DB01F4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0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F3812CF-D625-4C34-B16A-31B081B0B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5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err="1"/>
              <a:t>Подзаявки</a:t>
            </a:r>
            <a:endParaRPr lang="bg-BG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Видове </a:t>
            </a:r>
            <a:r>
              <a:rPr lang="bg-BG" sz="3200" dirty="0" err="1"/>
              <a:t>подзаявки</a:t>
            </a:r>
            <a:endParaRPr lang="bg-BG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</a:t>
            </a:r>
            <a:r>
              <a:rPr lang="bg-BG" sz="3200" dirty="0" err="1"/>
              <a:t>ператор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23" y="4267200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6" y="3810000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0CB22D5-F912-4EDA-9D69-A4904927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Заявките </a:t>
            </a:r>
            <a:r>
              <a:rPr lang="bg-BG" dirty="0">
                <a:latin typeface="Consolas" pitchFamily="49" charset="0"/>
              </a:rPr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вложени </a:t>
            </a:r>
            <a:r>
              <a:rPr lang="bg-BG" dirty="0">
                <a:latin typeface="Consolas" pitchFamily="49" charset="0"/>
              </a:rPr>
              <a:t>една в друга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17452"/>
              </p:ext>
            </p:extLst>
          </p:nvPr>
        </p:nvGraphicFramePr>
        <p:xfrm>
          <a:off x="760412" y="2514600"/>
          <a:ext cx="4343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salary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8840" y="19690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25617"/>
              </p:ext>
            </p:extLst>
          </p:nvPr>
        </p:nvGraphicFramePr>
        <p:xfrm>
          <a:off x="7008812" y="5334000"/>
          <a:ext cx="4191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4212" y="5334000"/>
            <a:ext cx="4495798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department_id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10" name="Up Arrow 9"/>
          <p:cNvSpPr/>
          <p:nvPr/>
        </p:nvSpPr>
        <p:spPr>
          <a:xfrm rot="10800000">
            <a:off x="2844047" y="4665441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5930147" y="5571249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122901"/>
            <a:ext cx="2362987" cy="64448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>
                <a:solidFill>
                  <a:srgbClr val="FFFFFF"/>
                </a:solidFill>
              </a:rPr>
              <a:t>Заявка</a:t>
            </a:r>
            <a:endParaRPr lang="en-US" sz="36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03425" y="4206229"/>
            <a:ext cx="2362987" cy="644481"/>
          </a:xfrm>
          <a:prstGeom prst="wedgeRoundRectCallout">
            <a:avLst>
              <a:gd name="adj1" fmla="val -32025"/>
              <a:gd name="adj2" fmla="val 112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>
                <a:solidFill>
                  <a:srgbClr val="FFFFFF"/>
                </a:solidFill>
              </a:rPr>
              <a:t>Подзаявка</a:t>
            </a:r>
            <a:endParaRPr lang="en-US" sz="3600" noProof="1">
              <a:solidFill>
                <a:srgbClr val="FFFFFF"/>
              </a:solidFill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CBE6A5F9-E449-4EFB-98FD-7D5BC7F7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6457" y="1936518"/>
            <a:ext cx="967422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department_id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department_id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FROM departments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name = 'Finance'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Подзаявки – 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3660513"/>
            <a:ext cx="3581400" cy="530487"/>
          </a:xfrm>
          <a:prstGeom prst="wedgeRoundRectCallout">
            <a:avLst>
              <a:gd name="adj1" fmla="val -91031"/>
              <a:gd name="adj2" fmla="val 623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5676205"/>
            <a:ext cx="2140856" cy="585140"/>
          </a:xfrm>
          <a:prstGeom prst="wedgeRoundRectCallout">
            <a:avLst>
              <a:gd name="adj1" fmla="val -65583"/>
              <a:gd name="adj2" fmla="val -1258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Подзаявка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4440" y="2171952"/>
            <a:ext cx="3421743" cy="626564"/>
          </a:xfrm>
          <a:prstGeom prst="wedgeRoundRectCallout">
            <a:avLst>
              <a:gd name="adj1" fmla="val -83675"/>
              <a:gd name="adj2" fmla="val -373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981C163-84A3-496A-8878-9FE68AD7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>
                <a:solidFill>
                  <a:schemeClr val="accent1"/>
                </a:solidFill>
              </a:rPr>
              <a:t>Скаларни</a:t>
            </a:r>
            <a:r>
              <a:rPr lang="bg-BG" dirty="0"/>
              <a:t> – връщащи точно една </a:t>
            </a:r>
            <a:r>
              <a:rPr lang="bg-BG" dirty="0">
                <a:solidFill>
                  <a:schemeClr val="accent1"/>
                </a:solidFill>
              </a:rPr>
              <a:t>стойност </a:t>
            </a:r>
          </a:p>
          <a:p>
            <a:pPr lvl="1"/>
            <a:r>
              <a:rPr lang="bg-BG" dirty="0">
                <a:solidFill>
                  <a:schemeClr val="accent1"/>
                </a:solidFill>
              </a:rPr>
              <a:t>Колонни</a:t>
            </a:r>
            <a:r>
              <a:rPr lang="bg-BG" dirty="0"/>
              <a:t> – връщащи една </a:t>
            </a:r>
            <a:r>
              <a:rPr lang="bg-BG" dirty="0">
                <a:solidFill>
                  <a:schemeClr val="accent1"/>
                </a:solidFill>
              </a:rPr>
              <a:t>колона</a:t>
            </a:r>
            <a:r>
              <a:rPr lang="bg-BG" dirty="0"/>
              <a:t> с нула или повече стойности</a:t>
            </a:r>
          </a:p>
          <a:p>
            <a:pPr lvl="1"/>
            <a:r>
              <a:rPr lang="bg-BG" dirty="0">
                <a:solidFill>
                  <a:schemeClr val="accent1"/>
                </a:solidFill>
              </a:rPr>
              <a:t>Таблични</a:t>
            </a:r>
            <a:r>
              <a:rPr lang="bg-BG" dirty="0"/>
              <a:t> – връщащи таблица с </a:t>
            </a:r>
            <a:r>
              <a:rPr lang="bg-BG" dirty="0">
                <a:solidFill>
                  <a:schemeClr val="accent1"/>
                </a:solidFill>
              </a:rPr>
              <a:t>редове</a:t>
            </a:r>
            <a:r>
              <a:rPr lang="bg-BG" dirty="0"/>
              <a:t> и </a:t>
            </a:r>
            <a:r>
              <a:rPr lang="bg-BG" dirty="0">
                <a:solidFill>
                  <a:schemeClr val="accent1"/>
                </a:solidFill>
              </a:rPr>
              <a:t>колони</a:t>
            </a:r>
          </a:p>
          <a:p>
            <a:pPr lvl="1"/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bg-BG" dirty="0" err="1"/>
              <a:t>подзаявки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91628"/>
              </p:ext>
            </p:extLst>
          </p:nvPr>
        </p:nvGraphicFramePr>
        <p:xfrm>
          <a:off x="989012" y="4324290"/>
          <a:ext cx="2209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995"/>
              </p:ext>
            </p:extLst>
          </p:nvPr>
        </p:nvGraphicFramePr>
        <p:xfrm>
          <a:off x="3960812" y="4324290"/>
          <a:ext cx="2209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99403"/>
              </p:ext>
            </p:extLst>
          </p:nvPr>
        </p:nvGraphicFramePr>
        <p:xfrm>
          <a:off x="7007454" y="4324290"/>
          <a:ext cx="43434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salary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989012" y="584829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Скаларна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4071688" y="5848290"/>
            <a:ext cx="20989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6932612" y="5848290"/>
            <a:ext cx="4446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Таблична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3C21B4B-AAFE-4FE0-9FBA-29622215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изразите може да бъдат влагани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Операторите за сравнение изискват </a:t>
            </a:r>
            <a:r>
              <a:rPr lang="bg-BG" dirty="0">
                <a:solidFill>
                  <a:schemeClr val="accent1"/>
                </a:solidFill>
              </a:rPr>
              <a:t>скаларна </a:t>
            </a:r>
            <a:r>
              <a:rPr lang="bg-BG" dirty="0" err="1">
                <a:solidFill>
                  <a:schemeClr val="accent1"/>
                </a:solidFill>
              </a:rPr>
              <a:t>подзаявка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/>
          <a:lstStyle/>
          <a:p>
            <a:r>
              <a:rPr lang="bg-BG" dirty="0"/>
              <a:t>SELECT с оператори за сравнение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0155" y="2122292"/>
            <a:ext cx="1060205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 FROM Employees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ORDER BY Salary DESC LIMIT 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12351"/>
              </p:ext>
            </p:extLst>
          </p:nvPr>
        </p:nvGraphicFramePr>
        <p:xfrm>
          <a:off x="6793860" y="4152396"/>
          <a:ext cx="4498147" cy="853188"/>
        </p:xfrm>
        <a:graphic>
          <a:graphicData uri="http://schemas.openxmlformats.org/drawingml/2006/table">
            <a:tbl>
              <a:tblPr/>
              <a:tblGrid>
                <a:gridCol w="15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4127337"/>
            <a:ext cx="6172200" cy="1320459"/>
          </a:xfrm>
          <a:prstGeom prst="wedgeRoundRectCallout">
            <a:avLst>
              <a:gd name="adj1" fmla="val -4465"/>
              <a:gd name="adj2" fmla="val -1096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Може да има повече от един служител с най-високата заплата, затова не използваме </a:t>
            </a:r>
            <a:r>
              <a:rPr lang="en-US" noProof="1">
                <a:solidFill>
                  <a:srgbClr val="FFFFFF"/>
                </a:solidFill>
              </a:rPr>
              <a:t>ORDER BY </a:t>
            </a:r>
            <a:r>
              <a:rPr lang="bg-BG" noProof="1">
                <a:solidFill>
                  <a:srgbClr val="FFFFFF"/>
                </a:solidFill>
              </a:rPr>
              <a:t>и </a:t>
            </a:r>
            <a:r>
              <a:rPr lang="en-US" noProof="1">
                <a:solidFill>
                  <a:srgbClr val="FFFFFF"/>
                </a:solidFill>
              </a:rPr>
              <a:t>LIMIT</a:t>
            </a:r>
            <a:r>
              <a:rPr lang="bg-BG" noProof="1">
                <a:solidFill>
                  <a:srgbClr val="FFFFFF"/>
                </a:solidFill>
              </a:rPr>
              <a:t> в първата заявка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18612" y="2057400"/>
            <a:ext cx="2574070" cy="951995"/>
          </a:xfrm>
          <a:prstGeom prst="wedgeRoundRectCallout">
            <a:avLst>
              <a:gd name="adj1" fmla="val -67781"/>
              <a:gd name="adj2" fmla="val 91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</a:rPr>
              <a:t>Намираме най-високата заплата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9F9888F-3AA3-42B4-8912-0E057238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операторът може да проверява за наличие както в готов списък от стойности, така и в динамично образуван, чрез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подзаявка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IN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accent1"/>
                </a:solidFill>
              </a:rPr>
              <a:t>NOT IN </a:t>
            </a:r>
            <a:r>
              <a:rPr lang="bg-BG" dirty="0"/>
              <a:t>операторите с едно поле изискват </a:t>
            </a:r>
            <a:r>
              <a:rPr lang="bg-BG" dirty="0">
                <a:solidFill>
                  <a:schemeClr val="accent1"/>
                </a:solidFill>
              </a:rPr>
              <a:t>колонна</a:t>
            </a:r>
            <a:r>
              <a:rPr lang="bg-BG" dirty="0"/>
              <a:t> </a:t>
            </a:r>
            <a:r>
              <a:rPr lang="bg-BG" dirty="0" err="1">
                <a:solidFill>
                  <a:schemeClr val="accent1"/>
                </a:solidFill>
              </a:rPr>
              <a:t>подзаявка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SELECT с оператор </a:t>
            </a:r>
            <a:r>
              <a:rPr lang="en-US" dirty="0"/>
              <a:t>IN (</a:t>
            </a:r>
            <a:r>
              <a:rPr lang="bg-BG" dirty="0"/>
              <a:t>1)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2548823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Departments WHERE Name='Sales'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91426"/>
              </p:ext>
            </p:extLst>
          </p:nvPr>
        </p:nvGraphicFramePr>
        <p:xfrm>
          <a:off x="2970212" y="44808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349C393-9FBE-4A27-AB05-49E06D84B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/>
              <a:t>Ако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подзаявката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връща таблица, то и полетата в </a:t>
            </a:r>
            <a:r>
              <a:rPr lang="en-US" b="1" dirty="0">
                <a:solidFill>
                  <a:schemeClr val="accent1"/>
                </a:solidFill>
              </a:rPr>
              <a:t>IN</a:t>
            </a:r>
            <a:r>
              <a:rPr lang="en-US" dirty="0"/>
              <a:t> </a:t>
            </a:r>
            <a:r>
              <a:rPr lang="bg-BG" dirty="0"/>
              <a:t>оператора трябва да са повече от едно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SELECT с оператор </a:t>
            </a:r>
            <a:r>
              <a:rPr lang="en-US" dirty="0"/>
              <a:t>IN (</a:t>
            </a:r>
            <a:r>
              <a:rPr lang="bg-BG" dirty="0"/>
              <a:t>2)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2671094"/>
            <a:ext cx="10602057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5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5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ManagerID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 </a:t>
            </a:r>
            <a:b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10135"/>
              </p:ext>
            </p:extLst>
          </p:nvPr>
        </p:nvGraphicFramePr>
        <p:xfrm>
          <a:off x="2937247" y="50142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DAE5795-4607-4687-8BFC-8DD273AD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Покажете списък с имената на всички върхове в България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Намерете планините в България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После покажете върховете от тези планини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Сортирайте резултата по височина, </a:t>
            </a:r>
            <a:br>
              <a:rPr lang="bg-BG" dirty="0"/>
            </a:br>
            <a:r>
              <a:rPr lang="bg-BG" dirty="0"/>
              <a:t>в намаляващ ред 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Всички върхове в България</a:t>
            </a:r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4247185"/>
            <a:ext cx="2743200" cy="1823936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8906B97-B23E-4815-8D47-45BC4D41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7179</TotalTime>
  <Words>1160</Words>
  <Application>Microsoft Office PowerPoint</Application>
  <PresentationFormat>Custom</PresentationFormat>
  <Paragraphs>251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Подзаявки</vt:lpstr>
      <vt:lpstr>Съдържание</vt:lpstr>
      <vt:lpstr>Подзаявки</vt:lpstr>
      <vt:lpstr>Подзаявки – синтаксис</vt:lpstr>
      <vt:lpstr>Видове подзаявки</vt:lpstr>
      <vt:lpstr>SELECT с оператори за сравнение</vt:lpstr>
      <vt:lpstr>SELECT с оператор IN (1)</vt:lpstr>
      <vt:lpstr>SELECT с оператор IN (2)</vt:lpstr>
      <vt:lpstr>Задача: Всички върхове в България</vt:lpstr>
      <vt:lpstr>Решение: Всички върхове в България</vt:lpstr>
      <vt:lpstr>Оператори ALL, ANY и SOME</vt:lpstr>
      <vt:lpstr>SELECT с оператор ANY (1)</vt:lpstr>
      <vt:lpstr>SELECT с оператор ANY (2)</vt:lpstr>
      <vt:lpstr>Обобщение</vt:lpstr>
      <vt:lpstr>Подзаявки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2019-12-17T11:18:04Z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