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74" r:id="rId3"/>
    <p:sldId id="475" r:id="rId4"/>
    <p:sldId id="418" r:id="rId5"/>
    <p:sldId id="419" r:id="rId6"/>
    <p:sldId id="420" r:id="rId7"/>
    <p:sldId id="421" r:id="rId8"/>
    <p:sldId id="456" r:id="rId9"/>
    <p:sldId id="457" r:id="rId10"/>
    <p:sldId id="462" r:id="rId11"/>
    <p:sldId id="463" r:id="rId12"/>
    <p:sldId id="464" r:id="rId13"/>
    <p:sldId id="468" r:id="rId14"/>
    <p:sldId id="466" r:id="rId15"/>
    <p:sldId id="467" r:id="rId16"/>
    <p:sldId id="469" r:id="rId17"/>
    <p:sldId id="447" r:id="rId18"/>
    <p:sldId id="478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A0FAD5E-E510-4548-9D36-E0EAB55FE2DB}">
          <p14:sldIdLst>
            <p14:sldId id="474"/>
            <p14:sldId id="475"/>
          </p14:sldIdLst>
        </p14:section>
        <p14:section name="Joins" id="{3409DE3D-6E19-4509-B780-EEC0FEA84AA9}">
          <p14:sldIdLst>
            <p14:sldId id="418"/>
            <p14:sldId id="419"/>
            <p14:sldId id="420"/>
            <p14:sldId id="421"/>
            <p14:sldId id="456"/>
            <p14:sldId id="457"/>
            <p14:sldId id="462"/>
            <p14:sldId id="463"/>
            <p14:sldId id="464"/>
            <p14:sldId id="468"/>
            <p14:sldId id="466"/>
            <p14:sldId id="467"/>
            <p14:sldId id="469"/>
          </p14:sldIdLst>
        </p14:section>
        <p14:section name="Conclusion" id="{E034416A-9CCC-4573-B49A-201769D7F543}">
          <p14:sldIdLst>
            <p14:sldId id="447"/>
            <p14:sldId id="47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603F90F-0B62-4559-83DD-EA155F7A05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378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5D05FD-EE85-4B21-B5F0-8DA92424A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06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DBC027-9D15-4CBE-B219-D44152DDC4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988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8F8256F-ED5D-4294-9E9B-083857C6A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84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8EE5DE-6E69-414F-BD4E-2EF0E8E026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646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693A8-7161-4307-8732-94CBAD99F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945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9C792D-CED1-4130-A534-58811DE78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165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DDA2-A072-4094-851A-4D6E7D4BE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195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2314BA-773F-4002-88D2-662A46D04B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965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schools.com/sql/sql_join_full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bg-BG" dirty="0"/>
              <a:t>Други видове връзки</a:t>
            </a:r>
            <a:br>
              <a:rPr lang="bg-BG" dirty="0"/>
            </a:br>
            <a:r>
              <a:rPr lang="bg-BG" dirty="0"/>
              <a:t>между таблици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32612" y="4403322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57238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ltGray">
            <a:xfrm>
              <a:off x="6957238" y="4731311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ltGray">
            <a:xfrm>
              <a:off x="6957238" y="5334000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7238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13941" y="4401756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ltGray">
            <a:xfrm>
              <a:off x="9842867" y="5478853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ltGray">
            <a:xfrm>
              <a:off x="9842867" y="4877377"/>
              <a:ext cx="1804174" cy="1431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874250" y="5097105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963449" y="5820178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847418" y="5839030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2144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 Placeholder">
            <a:extLst>
              <a:ext uri="{FF2B5EF4-FFF2-40B4-BE49-F238E27FC236}">
                <a16:creationId xmlns:a16="http://schemas.microsoft.com/office/drawing/2014/main" id="{173DF257-0C0D-4373-819C-274F1497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 Placeholder">
            <a:extLst>
              <a:ext uri="{FF2B5EF4-FFF2-40B4-BE49-F238E27FC236}">
                <a16:creationId xmlns:a16="http://schemas.microsoft.com/office/drawing/2014/main" id="{0CA9B7C7-4D94-4215-847B-F2EB9B8CF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 Placeholder">
            <a:extLst>
              <a:ext uri="{FF2B5EF4-FFF2-40B4-BE49-F238E27FC236}">
                <a16:creationId xmlns:a16="http://schemas.microsoft.com/office/drawing/2014/main" id="{B61A6C40-F130-49A8-A9B6-44883C8D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Negated Left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69" name="Group 68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74" name="Rectangle 73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72" name="Rectangle 7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1" name="Slide Number Placeholder">
            <a:extLst>
              <a:ext uri="{FF2B5EF4-FFF2-40B4-BE49-F238E27FC236}">
                <a16:creationId xmlns:a16="http://schemas.microsoft.com/office/drawing/2014/main" id="{B85C9C5B-87B1-4E6A-B771-712643BA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Negated Right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47" name="Group 46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5" name="Slide Number Placeholder">
            <a:extLst>
              <a:ext uri="{FF2B5EF4-FFF2-40B4-BE49-F238E27FC236}">
                <a16:creationId xmlns:a16="http://schemas.microsoft.com/office/drawing/2014/main" id="{698B7A75-4D3C-4044-B0E6-858F3F331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Negated Outer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 Placeholder">
            <a:extLst>
              <a:ext uri="{FF2B5EF4-FFF2-40B4-BE49-F238E27FC236}">
                <a16:creationId xmlns:a16="http://schemas.microsoft.com/office/drawing/2014/main" id="{90CD08D4-EA77-4A20-9DA7-955D258E0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Full Join </a:t>
            </a:r>
            <a:r>
              <a:rPr lang="bg-BG" sz="3200" dirty="0"/>
              <a:t>обединява </a:t>
            </a:r>
            <a:r>
              <a:rPr lang="en-US" sz="3200" b="1" dirty="0">
                <a:solidFill>
                  <a:schemeClr val="accent1"/>
                </a:solidFill>
              </a:rPr>
              <a:t>LEFT JOIN </a:t>
            </a:r>
            <a:r>
              <a:rPr lang="bg-BG" sz="3200" dirty="0"/>
              <a:t>и </a:t>
            </a:r>
            <a:br>
              <a:rPr lang="bg-BG" sz="3200" dirty="0"/>
            </a:br>
            <a:r>
              <a:rPr lang="en-US" sz="3200" b="1" dirty="0">
                <a:solidFill>
                  <a:schemeClr val="accent1"/>
                </a:solidFill>
              </a:rPr>
              <a:t>RIGHT JOIN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CROSS JOIN </a:t>
            </a:r>
            <a:r>
              <a:rPr lang="bg-BG" sz="3200" dirty="0"/>
              <a:t>комбинира</a:t>
            </a:r>
            <a:r>
              <a:rPr lang="en-US" sz="3200" dirty="0"/>
              <a:t>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</a:t>
            </a:r>
            <a:br>
              <a:rPr lang="bg-BG" sz="3200" dirty="0"/>
            </a:br>
            <a:r>
              <a:rPr lang="bg-BG" sz="3200" dirty="0"/>
              <a:t>от </a:t>
            </a:r>
            <a:r>
              <a:rPr lang="bg-BG" sz="3200" dirty="0">
                <a:solidFill>
                  <a:srgbClr val="F3BE60"/>
                </a:solidFill>
              </a:rPr>
              <a:t>първата</a:t>
            </a:r>
            <a:r>
              <a:rPr lang="bg-BG" sz="3200" dirty="0"/>
              <a:t> таблица с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от </a:t>
            </a:r>
            <a:br>
              <a:rPr lang="bg-BG" sz="3200" dirty="0"/>
            </a:br>
            <a:r>
              <a:rPr lang="bg-BG" sz="3200" dirty="0">
                <a:solidFill>
                  <a:srgbClr val="F3BE60"/>
                </a:solidFill>
              </a:rPr>
              <a:t>втората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Има и други видове връзки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25C6BC4-02DA-4CD4-88CD-63E064DB8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Други видове връзки между таблици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3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BA893E-3B5E-41BB-A419-F8AE49E7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Full join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Cross join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Други типове връзки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B625C0-3E34-4120-9B51-5466189F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2608"/>
              </p:ext>
            </p:extLst>
          </p:nvPr>
        </p:nvGraphicFramePr>
        <p:xfrm>
          <a:off x="760410" y="1659755"/>
          <a:ext cx="396240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302176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1520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04961"/>
              </p:ext>
            </p:extLst>
          </p:nvPr>
        </p:nvGraphicFramePr>
        <p:xfrm>
          <a:off x="6811529" y="1638425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19048" y="2759376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7212" y="249776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91026"/>
              </p:ext>
            </p:extLst>
          </p:nvPr>
        </p:nvGraphicFramePr>
        <p:xfrm>
          <a:off x="1645948" y="4196996"/>
          <a:ext cx="876334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51254" y="3673776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19048" y="3268090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7212" y="300648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6375" y="2759376"/>
            <a:ext cx="66083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EA947134-7082-42C5-8CC4-8DA46867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46106" y="1066800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Тази връзка </a:t>
            </a:r>
            <a:r>
              <a:rPr lang="ru-RU" sz="3200" dirty="0"/>
              <a:t>връща записите, </a:t>
            </a:r>
            <a:r>
              <a:rPr lang="ru-RU" sz="3200" dirty="0">
                <a:solidFill>
                  <a:schemeClr val="accent1"/>
                </a:solidFill>
              </a:rPr>
              <a:t>отговарящи</a:t>
            </a:r>
            <a:r>
              <a:rPr lang="ru-RU" sz="3200" dirty="0"/>
              <a:t> на свързващото условие и също така </a:t>
            </a:r>
            <a:r>
              <a:rPr lang="bg-BG" sz="3200" dirty="0" err="1">
                <a:solidFill>
                  <a:schemeClr val="accent1"/>
                </a:solidFill>
              </a:rPr>
              <a:t>несъвпадащите</a:t>
            </a:r>
            <a:r>
              <a:rPr lang="bg-BG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записи от </a:t>
            </a:r>
            <a:r>
              <a:rPr lang="bg-BG" sz="3000" dirty="0">
                <a:solidFill>
                  <a:schemeClr val="accent1"/>
                </a:solidFill>
              </a:rPr>
              <a:t>лявата </a:t>
            </a:r>
            <a:r>
              <a:rPr lang="bg-BG" sz="3000" dirty="0"/>
              <a:t>и от</a:t>
            </a:r>
            <a:br>
              <a:rPr lang="bg-BG" sz="3000" dirty="0"/>
            </a:br>
            <a:r>
              <a:rPr lang="bg-BG" sz="3000" dirty="0">
                <a:solidFill>
                  <a:schemeClr val="accent1"/>
                </a:solidFill>
              </a:rPr>
              <a:t>дясната</a:t>
            </a:r>
            <a:r>
              <a:rPr lang="bg-BG" sz="3000" dirty="0"/>
              <a:t> таблица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1843" y="3257563"/>
            <a:ext cx="10439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FULL OUTER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ON e.department_id=d.department_id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Join – </a:t>
            </a:r>
            <a:r>
              <a:rPr lang="ru-RU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9792" y="3149757"/>
            <a:ext cx="3436620" cy="558485"/>
          </a:xfrm>
          <a:prstGeom prst="wedgeRoundRectCallout">
            <a:avLst>
              <a:gd name="adj1" fmla="val -50368"/>
              <a:gd name="adj2" fmla="val 86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1012" y="2465091"/>
            <a:ext cx="3268980" cy="558485"/>
          </a:xfrm>
          <a:prstGeom prst="wedgeRoundRectCallout">
            <a:avLst>
              <a:gd name="adj1" fmla="val -54874"/>
              <a:gd name="adj2" fmla="val 117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Employees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119803" y="5174546"/>
            <a:ext cx="1762106" cy="577994"/>
          </a:xfrm>
          <a:prstGeom prst="wedgeRoundRectCallout">
            <a:avLst>
              <a:gd name="adj1" fmla="val -5409"/>
              <a:gd name="adj2" fmla="val -1910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Full Join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450537" y="3879923"/>
            <a:ext cx="2160861" cy="901396"/>
          </a:xfrm>
          <a:prstGeom prst="wedgeRoundRectCallout">
            <a:avLst>
              <a:gd name="adj1" fmla="val -69587"/>
              <a:gd name="adj2" fmla="val 28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6519E9-95E1-4E1F-9A44-0A966039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E3AE0-7AE5-43AE-A70C-013A891899E8}"/>
              </a:ext>
            </a:extLst>
          </p:cNvPr>
          <p:cNvSpPr/>
          <p:nvPr/>
        </p:nvSpPr>
        <p:spPr>
          <a:xfrm>
            <a:off x="6072457" y="304800"/>
            <a:ext cx="573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https://w3schools.com/sql/sql_join_full.asp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93795"/>
              </p:ext>
            </p:extLst>
          </p:nvPr>
        </p:nvGraphicFramePr>
        <p:xfrm>
          <a:off x="379412" y="1458950"/>
          <a:ext cx="43434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96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4543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6375" y="2152651"/>
            <a:ext cx="159328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9144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38310"/>
              </p:ext>
            </p:extLst>
          </p:nvPr>
        </p:nvGraphicFramePr>
        <p:xfrm>
          <a:off x="6811529" y="1409825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8382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37749"/>
              </p:ext>
            </p:extLst>
          </p:nvPr>
        </p:nvGraphicFramePr>
        <p:xfrm>
          <a:off x="1903412" y="3581400"/>
          <a:ext cx="8763000" cy="31083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9665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27084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27084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4916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 marL="78285" marR="78285" marT="39143" marB="39143"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3238" y="3048000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6375" y="2152651"/>
            <a:ext cx="1593286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0317" y="2152651"/>
            <a:ext cx="1609344" cy="8382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1270" y="2152650"/>
            <a:ext cx="1834418" cy="419102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1270" y="2571752"/>
            <a:ext cx="1838781" cy="190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5212" y="2571752"/>
            <a:ext cx="1854839" cy="4762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B1794EA-6A60-4C10-9C5E-F307645C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46106" y="1151124"/>
            <a:ext cx="113872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При тази връзка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от </a:t>
            </a:r>
            <a:r>
              <a:rPr lang="bg-BG" sz="3200" dirty="0">
                <a:solidFill>
                  <a:srgbClr val="F3BE60"/>
                </a:solidFill>
              </a:rPr>
              <a:t>първата </a:t>
            </a:r>
            <a:r>
              <a:rPr lang="bg-BG" sz="3200" dirty="0"/>
              <a:t>таблица е комбиниран</a:t>
            </a:r>
            <a:br>
              <a:rPr lang="bg-BG" sz="3200" dirty="0"/>
            </a:br>
            <a:r>
              <a:rPr lang="bg-BG" sz="3200" dirty="0"/>
              <a:t>с </a:t>
            </a:r>
            <a:r>
              <a:rPr lang="bg-BG" sz="3200" dirty="0">
                <a:solidFill>
                  <a:srgbClr val="F3BE60"/>
                </a:solidFill>
              </a:rPr>
              <a:t>всеки</a:t>
            </a:r>
            <a:r>
              <a:rPr lang="bg-BG" sz="3200" dirty="0"/>
              <a:t> ред от </a:t>
            </a:r>
            <a:r>
              <a:rPr lang="bg-BG" sz="3200" dirty="0">
                <a:solidFill>
                  <a:srgbClr val="F3BE60"/>
                </a:solidFill>
              </a:rPr>
              <a:t>втората</a:t>
            </a:r>
            <a:br>
              <a:rPr lang="ru-RU" dirty="0"/>
            </a:br>
            <a:endParaRPr 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7612" y="3036458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 AS d;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JOIN – </a:t>
            </a:r>
            <a:r>
              <a:rPr lang="ru-RU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5974" y="3325689"/>
            <a:ext cx="3548575" cy="558487"/>
          </a:xfrm>
          <a:prstGeom prst="wedgeRoundRectCallout">
            <a:avLst>
              <a:gd name="adj1" fmla="val -63083"/>
              <a:gd name="adj2" fmla="val 45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57429" y="2289621"/>
            <a:ext cx="3268980" cy="558485"/>
          </a:xfrm>
          <a:prstGeom prst="wedgeRoundRectCallout">
            <a:avLst>
              <a:gd name="adj1" fmla="val -48101"/>
              <a:gd name="adj2" fmla="val 114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</a:t>
            </a:r>
            <a:r>
              <a:rPr lang="en-US" sz="2800" noProof="1">
                <a:solidFill>
                  <a:srgbClr val="FFFFFF"/>
                </a:solidFill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54724" y="4901309"/>
            <a:ext cx="4542501" cy="508891"/>
          </a:xfrm>
          <a:prstGeom prst="wedgeRoundRectCallout">
            <a:avLst>
              <a:gd name="adj1" fmla="val -65097"/>
              <a:gd name="adj2" fmla="val -169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Липсва 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18490" y="4353631"/>
            <a:ext cx="1127722" cy="925942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7A2AE0B-CA15-4AB8-9EA2-F33A2F307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46F450EC-B992-4F40-A54F-3542762A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BF2D3A77-87AC-4DDB-BAC4-104F169F4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">
            <a:extLst>
              <a:ext uri="{FF2B5EF4-FFF2-40B4-BE49-F238E27FC236}">
                <a16:creationId xmlns:a16="http://schemas.microsoft.com/office/drawing/2014/main" id="{82E6DA2B-0540-4989-BBC2-579D56ED1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7185</TotalTime>
  <Words>1003</Words>
  <Application>Microsoft Office PowerPoint</Application>
  <PresentationFormat>Custom</PresentationFormat>
  <Paragraphs>453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Full Join</vt:lpstr>
      <vt:lpstr>Full Join – синтаксис</vt:lpstr>
      <vt:lpstr>CROSS JOIN</vt:lpstr>
      <vt:lpstr>CROSS JOIN –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Онагледяване на JOIN клаузите</vt:lpstr>
      <vt:lpstr>Обобщение</vt:lpstr>
      <vt:lpstr>Други видове връзки между таблици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2019-12-17T11:24:15Z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