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394" r:id="rId3"/>
    <p:sldId id="602" r:id="rId4"/>
    <p:sldId id="603" r:id="rId5"/>
    <p:sldId id="604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2" r:id="rId14"/>
    <p:sldId id="613" r:id="rId15"/>
    <p:sldId id="594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69A28E4-19D4-463F-AD60-61FF53E71A01}">
          <p14:sldIdLst>
            <p14:sldId id="394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Conclusion" id="{AB4EBA15-F656-410D-A5BF-9CE623AE5878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>
        <p:scale>
          <a:sx n="80" d="100"/>
          <a:sy n="80" d="100"/>
        </p:scale>
        <p:origin x="638" y="10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B4750F3-C4D9-47F8-93EE-6461E19267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73744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3D10F91-BF43-460F-ADD7-02465132F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85711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D768D3F-2649-45B2-A1A7-A1A0DD61A2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80452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29E71E8-72D1-46A4-9327-694D67CF8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11455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14E744E-AEA7-40C5-8E6F-3C430FD77D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76334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3E58684-DECC-4596-8D2E-36454F51FC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0226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7FC2139-9D5C-470E-8602-53251AD9B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1672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If any of the values are NULL they are ignored. For example, if one the values is NULL and the other is 5,000 the COUNT will return 1 because it will ignore the NULL value. On the other hand, we can count everything by writing COUNT(*).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3AE3313-887F-474C-8B28-38F232F905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41898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158F846-2F44-4DA5-B27E-AC168716D0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5495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0CA1152-907D-427B-B189-00FA0553F4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3564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80D1A34-43BA-48A1-BC83-7914BD86C7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5032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NULLs are ignored again.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4EE177B-C782-43E4-BE46-9F676A71B6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49419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9BAEC1F-A648-491F-B3A3-F5F258584D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3753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491DFE1-D03D-411A-A409-F9FDCCA54C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6925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6.jpeg"/><Relationship Id="rId4" Type="http://schemas.openxmlformats.org/officeDocument/2006/relationships/image" Target="../media/image13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Агрегиращи функции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8045" cy="2524722"/>
            <a:chOff x="745783" y="3624633"/>
            <a:chExt cx="5818045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15006" y="3706052"/>
              <a:ext cx="154882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508636"/>
            <a:ext cx="3363639" cy="2663564"/>
          </a:xfrm>
          <a:prstGeom prst="rect">
            <a:avLst/>
          </a:prstGeom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412" y="4220695"/>
            <a:ext cx="1841327" cy="184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39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</a:t>
            </a:r>
            <a:endParaRPr lang="bg-B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9412" y="2209800"/>
          <a:ext cx="6095999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80040124"/>
                    </a:ext>
                  </a:extLst>
                </a:gridCol>
                <a:gridCol w="3170620">
                  <a:extLst>
                    <a:ext uri="{9D8B030D-6E8A-4147-A177-3AD203B41FA5}">
                      <a16:colId xmlns:a16="http://schemas.microsoft.com/office/drawing/2014/main" val="3141524875"/>
                    </a:ext>
                  </a:extLst>
                </a:gridCol>
                <a:gridCol w="1401379">
                  <a:extLst>
                    <a:ext uri="{9D8B030D-6E8A-4147-A177-3AD203B41FA5}">
                      <a16:colId xmlns:a16="http://schemas.microsoft.com/office/drawing/2014/main" val="19156612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department_name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957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Adam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64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821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Jane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13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George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18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Lila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947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Fred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4896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13623" y="2895600"/>
          <a:ext cx="42672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66999">
                  <a:extLst>
                    <a:ext uri="{9D8B030D-6E8A-4147-A177-3AD203B41FA5}">
                      <a16:colId xmlns:a16="http://schemas.microsoft.com/office/drawing/2014/main" val="1444822382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11098175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/>
                        <a:t>department_name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012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8755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353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448364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1884745">
            <a:off x="6603096" y="3217192"/>
            <a:ext cx="717577" cy="242987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 rot="20185644">
            <a:off x="6590876" y="4038128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 rot="19000881">
            <a:off x="6635728" y="4874697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2" y="1151124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/>
              <a:t>MIN</a:t>
            </a:r>
            <a:r>
              <a:rPr lang="en-US" sz="3200" dirty="0"/>
              <a:t> </a:t>
            </a:r>
            <a:r>
              <a:rPr lang="bg-BG" sz="3200" dirty="0"/>
              <a:t>връща минималната стойност в колоната.</a:t>
            </a:r>
            <a:endParaRPr lang="en-US" sz="3100" dirty="0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E672AAA-4325-41CC-A4F5-B1596FAD9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1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2903944"/>
            <a:ext cx="10556817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e.`department_id`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</a:rPr>
              <a:t>e.`salary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`)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'MinSalary'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e.`</a:t>
            </a:r>
            <a:r>
              <a:rPr lang="en-GB" sz="3200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department_id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`;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</a:t>
            </a:r>
            <a:r>
              <a:rPr lang="en-US" dirty="0"/>
              <a:t>MIN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80012" y="1676400"/>
            <a:ext cx="2229557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Групираща колона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970163" y="5272714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Групиращи колони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15020" y="4041742"/>
            <a:ext cx="4475192" cy="520807"/>
          </a:xfrm>
          <a:prstGeom prst="wedgeRoundRectCallout">
            <a:avLst>
              <a:gd name="adj1" fmla="val -65333"/>
              <a:gd name="adj2" fmla="val 77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Псевдоним на таблицата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70811" y="2492720"/>
            <a:ext cx="2610557" cy="1027522"/>
          </a:xfrm>
          <a:prstGeom prst="wedgeRoundRectCallout">
            <a:avLst>
              <a:gd name="adj1" fmla="val -58656"/>
              <a:gd name="adj2" fmla="val 509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Ново име за групирането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D8FBA58-4291-48DE-A4C6-288F0414F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831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9412" y="2209800"/>
          <a:ext cx="6095999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80040124"/>
                    </a:ext>
                  </a:extLst>
                </a:gridCol>
                <a:gridCol w="3170620">
                  <a:extLst>
                    <a:ext uri="{9D8B030D-6E8A-4147-A177-3AD203B41FA5}">
                      <a16:colId xmlns:a16="http://schemas.microsoft.com/office/drawing/2014/main" val="3141524875"/>
                    </a:ext>
                  </a:extLst>
                </a:gridCol>
                <a:gridCol w="1401379">
                  <a:extLst>
                    <a:ext uri="{9D8B030D-6E8A-4147-A177-3AD203B41FA5}">
                      <a16:colId xmlns:a16="http://schemas.microsoft.com/office/drawing/2014/main" val="19156612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department_name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957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Adam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64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821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Jane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13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George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18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Lila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947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Fred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4896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13623" y="2895600"/>
          <a:ext cx="42672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66999">
                  <a:extLst>
                    <a:ext uri="{9D8B030D-6E8A-4147-A177-3AD203B41FA5}">
                      <a16:colId xmlns:a16="http://schemas.microsoft.com/office/drawing/2014/main" val="1444822382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11098175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/>
                        <a:t>department_name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012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8755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353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448364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 rot="1884745">
            <a:off x="6603096" y="3217192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 rot="20185644">
            <a:off x="6590876" y="4038128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 rot="19000881">
            <a:off x="6635728" y="4874697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2" y="1151124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/>
              <a:t>AVG</a:t>
            </a:r>
            <a:r>
              <a:rPr lang="en-US" sz="3200" dirty="0"/>
              <a:t> </a:t>
            </a:r>
            <a:r>
              <a:rPr lang="bg-BG" sz="3200" dirty="0"/>
              <a:t>изчислява средната стойност в колона.</a:t>
            </a:r>
            <a:endParaRPr lang="en-US" sz="3100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6C2AEBCA-ACEB-4B79-844C-8E9BCB4D8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22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2981814"/>
            <a:ext cx="1055681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 e.`</a:t>
            </a: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</a:rPr>
              <a:t>department_id`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600" b="1" dirty="0">
                <a:solidFill>
                  <a:srgbClr val="F3BE60"/>
                </a:solidFill>
                <a:latin typeface="Consolas" panose="020B0609020204030204" pitchFamily="49" charset="0"/>
              </a:rPr>
              <a:t>AVG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chemeClr val="tx2"/>
                </a:solidFill>
                <a:latin typeface="Consolas" panose="020B0609020204030204" pitchFamily="49" charset="0"/>
              </a:rPr>
              <a:t>e.`salary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`) </a:t>
            </a: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</a:rPr>
              <a:t>'AvgSalary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GB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FROM</a:t>
            </a:r>
            <a:r>
              <a:rPr lang="en-GB" sz="3600" dirty="0">
                <a:solidFill>
                  <a:schemeClr val="tx2"/>
                </a:solidFill>
                <a:latin typeface="Consolas" panose="020B0609020204030204" pitchFamily="49" charset="0"/>
              </a:rPr>
              <a:t> `employees` </a:t>
            </a:r>
            <a:r>
              <a:rPr lang="en-GB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GB" sz="36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GROUP</a:t>
            </a:r>
            <a:r>
              <a:rPr lang="en-GB" sz="3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GB" sz="3600" dirty="0">
                <a:solidFill>
                  <a:schemeClr val="tx2"/>
                </a:solidFill>
                <a:latin typeface="Consolas" panose="020B0609020204030204" pitchFamily="49" charset="0"/>
              </a:rPr>
              <a:t> e.`</a:t>
            </a: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</a:rPr>
              <a:t>department_id`;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</a:t>
            </a:r>
            <a:r>
              <a:rPr lang="en-US" dirty="0"/>
              <a:t>AVG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198812" y="1774707"/>
            <a:ext cx="2229557" cy="953805"/>
          </a:xfrm>
          <a:prstGeom prst="wedgeRoundRectCallout">
            <a:avLst>
              <a:gd name="adj1" fmla="val -36015"/>
              <a:gd name="adj2" fmla="val 875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Групираща колона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646612" y="5599395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Групиращи колони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151812" y="4292596"/>
            <a:ext cx="2605200" cy="1041404"/>
          </a:xfrm>
          <a:prstGeom prst="wedgeRoundRectCallout">
            <a:avLst>
              <a:gd name="adj1" fmla="val -100718"/>
              <a:gd name="adj2" fmla="val -317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Псевдоним на таблицата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32712" y="1617732"/>
            <a:ext cx="2819400" cy="1110780"/>
          </a:xfrm>
          <a:prstGeom prst="wedgeRoundRectCallout">
            <a:avLst>
              <a:gd name="adj1" fmla="val -39283"/>
              <a:gd name="adj2" fmla="val 1115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Ново име за резултата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4810CE30-E16A-4D2A-8E54-153A4AB59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8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Агрегиращи функции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0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A37BD16-F949-4E00-BF21-F27927071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71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bg-BG" dirty="0"/>
              <a:t>Агрегиращи функции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COUNT, SUM, MAX, MIN, AVG…</a:t>
            </a:r>
          </a:p>
        </p:txBody>
      </p:sp>
      <p:pic>
        <p:nvPicPr>
          <p:cNvPr id="50" name="Picture 2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2" y="17526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578" y="2932230"/>
            <a:ext cx="1708742" cy="170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BCD4415-2CC9-4C99-80A1-FBFB6ACC8DC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73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684051"/>
          </a:xfrm>
        </p:spPr>
        <p:txBody>
          <a:bodyPr bIns="0">
            <a:spAutoFit/>
          </a:bodyPr>
          <a:lstStyle/>
          <a:p>
            <a:r>
              <a:rPr lang="bg-BG" dirty="0"/>
              <a:t>Агрегиращите функции се използват, за да се извършват операции върху една или повече групи елементи, извършвайки анализ върху тях. Част от тези функции са: </a:t>
            </a:r>
            <a:r>
              <a:rPr lang="en-US" dirty="0"/>
              <a:t>MIN, MAX, AVG, COUNT etc.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bg-BG" dirty="0"/>
              <a:t>Обикновено тези функции игнорират </a:t>
            </a:r>
            <a:r>
              <a:rPr lang="en-US" dirty="0"/>
              <a:t>NULL </a:t>
            </a:r>
            <a:r>
              <a:rPr lang="bg-BG" dirty="0"/>
              <a:t>стойностите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Агрегиращи функции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79412" y="3710612"/>
            <a:ext cx="723900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 e.`department_id`, 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(e.`salary`)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 'MinSalary'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e.`department_id`;</a:t>
            </a:r>
          </a:p>
        </p:txBody>
      </p:sp>
      <p:sp>
        <p:nvSpPr>
          <p:cNvPr id="15" name="Стрелка надясно 14"/>
          <p:cNvSpPr/>
          <p:nvPr/>
        </p:nvSpPr>
        <p:spPr>
          <a:xfrm>
            <a:off x="7893730" y="4575950"/>
            <a:ext cx="53340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448" y="3640266"/>
            <a:ext cx="3184201" cy="232856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6DE6C74-8BA1-4E22-A096-530949694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COUNT</a:t>
            </a:r>
            <a:endParaRPr lang="bg-B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79412" y="2590800"/>
          <a:ext cx="6095999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80040124"/>
                    </a:ext>
                  </a:extLst>
                </a:gridCol>
                <a:gridCol w="3170620">
                  <a:extLst>
                    <a:ext uri="{9D8B030D-6E8A-4147-A177-3AD203B41FA5}">
                      <a16:colId xmlns:a16="http://schemas.microsoft.com/office/drawing/2014/main" val="3141524875"/>
                    </a:ext>
                  </a:extLst>
                </a:gridCol>
                <a:gridCol w="1401379">
                  <a:extLst>
                    <a:ext uri="{9D8B030D-6E8A-4147-A177-3AD203B41FA5}">
                      <a16:colId xmlns:a16="http://schemas.microsoft.com/office/drawing/2014/main" val="19156612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department_name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957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Adam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64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821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Jane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13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George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18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Lila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947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Fred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4896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418613" y="3371382"/>
          <a:ext cx="460059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75368">
                  <a:extLst>
                    <a:ext uri="{9D8B030D-6E8A-4147-A177-3AD203B41FA5}">
                      <a16:colId xmlns:a16="http://schemas.microsoft.com/office/drawing/2014/main" val="1444822382"/>
                    </a:ext>
                  </a:extLst>
                </a:gridCol>
                <a:gridCol w="1725222">
                  <a:extLst>
                    <a:ext uri="{9D8B030D-6E8A-4147-A177-3AD203B41FA5}">
                      <a16:colId xmlns:a16="http://schemas.microsoft.com/office/drawing/2014/main" val="11098175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/>
                        <a:t>department_name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012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8755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353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448364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 rot="1884745">
            <a:off x="6603096" y="3598192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4"/>
          <p:cNvSpPr/>
          <p:nvPr/>
        </p:nvSpPr>
        <p:spPr>
          <a:xfrm rot="21058881">
            <a:off x="6590876" y="4419128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ight Arrow 18"/>
          <p:cNvSpPr/>
          <p:nvPr/>
        </p:nvSpPr>
        <p:spPr>
          <a:xfrm rot="19000881">
            <a:off x="6635728" y="5255697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/>
              <a:t>COUNT –</a:t>
            </a:r>
            <a:r>
              <a:rPr lang="en-US" sz="3200" dirty="0"/>
              <a:t> </a:t>
            </a:r>
            <a:r>
              <a:rPr lang="bg-BG" sz="3200" dirty="0"/>
              <a:t>брои всички стойности</a:t>
            </a:r>
            <a:r>
              <a:rPr lang="en-US" sz="3200" dirty="0"/>
              <a:t> (</a:t>
            </a:r>
            <a:r>
              <a:rPr lang="bg-BG" sz="3200" dirty="0"/>
              <a:t>които не са </a:t>
            </a:r>
            <a:r>
              <a:rPr lang="en-US" sz="3200" dirty="0"/>
              <a:t>NULL) </a:t>
            </a:r>
            <a:r>
              <a:rPr lang="bg-BG" sz="3200" dirty="0"/>
              <a:t>в една или повече колони, според даден критерий.</a:t>
            </a:r>
            <a:endParaRPr lang="en-US" sz="3100" dirty="0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6DAE3363-DF52-4550-9EC4-FDA388BA7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70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100" dirty="0"/>
              <a:t>Забележете, че когато използваме </a:t>
            </a:r>
            <a:r>
              <a:rPr lang="en-US" sz="3100" b="1" dirty="0"/>
              <a:t>COUNT</a:t>
            </a:r>
            <a:r>
              <a:rPr lang="en-US" sz="3100" dirty="0"/>
              <a:t> </a:t>
            </a:r>
            <a:r>
              <a:rPr lang="bg-BG" sz="3100" dirty="0"/>
              <a:t>ние ще игнорираме всеки служител, който има заплата със стойност</a:t>
            </a:r>
            <a:r>
              <a:rPr lang="en-US" sz="3100" dirty="0"/>
              <a:t> NULL.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417" y="3212802"/>
            <a:ext cx="10556816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 e.`department_id`, </a:t>
            </a:r>
          </a:p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</a:rPr>
              <a:t>e.`salary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`)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'Salary Count'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e.`department_id`;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</a:t>
            </a:r>
            <a:r>
              <a:rPr lang="en-US" dirty="0"/>
              <a:t>COUNT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10024" y="2083801"/>
            <a:ext cx="2229557" cy="953805"/>
          </a:xfrm>
          <a:prstGeom prst="wedgeRoundRectCallout">
            <a:avLst>
              <a:gd name="adj1" fmla="val -42091"/>
              <a:gd name="adj2" fmla="val 822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Групираща колона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265612" y="5599395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Групиране на колони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18412" y="2590801"/>
            <a:ext cx="3327512" cy="969696"/>
          </a:xfrm>
          <a:prstGeom prst="wedgeRoundRectCallout">
            <a:avLst>
              <a:gd name="adj1" fmla="val -39853"/>
              <a:gd name="adj2" fmla="val 933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Ново име за групирането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891D5F5-AC7F-402F-85D2-0A065AB4F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28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9412" y="2209800"/>
          <a:ext cx="6095999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80040124"/>
                    </a:ext>
                  </a:extLst>
                </a:gridCol>
                <a:gridCol w="3170620">
                  <a:extLst>
                    <a:ext uri="{9D8B030D-6E8A-4147-A177-3AD203B41FA5}">
                      <a16:colId xmlns:a16="http://schemas.microsoft.com/office/drawing/2014/main" val="3141524875"/>
                    </a:ext>
                  </a:extLst>
                </a:gridCol>
                <a:gridCol w="1401379">
                  <a:extLst>
                    <a:ext uri="{9D8B030D-6E8A-4147-A177-3AD203B41FA5}">
                      <a16:colId xmlns:a16="http://schemas.microsoft.com/office/drawing/2014/main" val="19156612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department_name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957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Adam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64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821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Jane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13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George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18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Lila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947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Fred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4896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13623" y="2895600"/>
          <a:ext cx="42672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66999">
                  <a:extLst>
                    <a:ext uri="{9D8B030D-6E8A-4147-A177-3AD203B41FA5}">
                      <a16:colId xmlns:a16="http://schemas.microsoft.com/office/drawing/2014/main" val="1444822382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11098175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/>
                        <a:t>department_name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012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8755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353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448364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 rot="1884745">
            <a:off x="6603096" y="3217192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 rot="20760233">
            <a:off x="6590876" y="4038128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 rot="19000881">
            <a:off x="6635728" y="4874697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/>
              <a:t>SUM</a:t>
            </a:r>
            <a:r>
              <a:rPr lang="en-US" sz="3200" dirty="0"/>
              <a:t> – </a:t>
            </a:r>
            <a:r>
              <a:rPr lang="bg-BG" sz="3200" dirty="0"/>
              <a:t>сумира всички стойности в колоната</a:t>
            </a:r>
            <a:endParaRPr lang="en-US" sz="3100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05161B1-92EF-4FDF-815A-DF357FD1A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57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4362" y="2710159"/>
            <a:ext cx="10556816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e.`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department_id`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b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</a:rPr>
              <a:t>e.`salary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`)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'TotalSalary'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e.`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department_id`;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</a:t>
            </a:r>
            <a:r>
              <a:rPr lang="en-US" dirty="0"/>
              <a:t>SUM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62834" y="1600200"/>
            <a:ext cx="2229557" cy="953805"/>
          </a:xfrm>
          <a:prstGeom prst="wedgeRoundRectCallout">
            <a:avLst>
              <a:gd name="adj1" fmla="val -38294"/>
              <a:gd name="adj2" fmla="val 893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Групираща колона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265612" y="5142195"/>
            <a:ext cx="2229557" cy="953805"/>
          </a:xfrm>
          <a:prstGeom prst="wedgeRoundRectCallout">
            <a:avLst>
              <a:gd name="adj1" fmla="val -36270"/>
              <a:gd name="adj2" fmla="val -865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Групиращи колони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882938" y="3804098"/>
            <a:ext cx="3124200" cy="946710"/>
          </a:xfrm>
          <a:prstGeom prst="wedgeRoundRectCallout">
            <a:avLst>
              <a:gd name="adj1" fmla="val -112916"/>
              <a:gd name="adj2" fmla="val -217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Псевдоним за таблицата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47012" y="2057401"/>
            <a:ext cx="2971800" cy="1171550"/>
          </a:xfrm>
          <a:prstGeom prst="wedgeRoundRectCallout">
            <a:avLst>
              <a:gd name="adj1" fmla="val -59226"/>
              <a:gd name="adj2" fmla="val 448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Ново име за групирането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7AF9C0DF-C160-4894-A0AC-7299D766D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60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/>
              <a:t>MAX –</a:t>
            </a:r>
            <a:r>
              <a:rPr lang="bg-BG" sz="3200" dirty="0"/>
              <a:t> дава максималната стойност в колоната.</a:t>
            </a:r>
            <a:endParaRPr lang="en-US" sz="310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9412" y="2209800"/>
          <a:ext cx="6095999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80040124"/>
                    </a:ext>
                  </a:extLst>
                </a:gridCol>
                <a:gridCol w="3170620">
                  <a:extLst>
                    <a:ext uri="{9D8B030D-6E8A-4147-A177-3AD203B41FA5}">
                      <a16:colId xmlns:a16="http://schemas.microsoft.com/office/drawing/2014/main" val="3141524875"/>
                    </a:ext>
                  </a:extLst>
                </a:gridCol>
                <a:gridCol w="1401379">
                  <a:extLst>
                    <a:ext uri="{9D8B030D-6E8A-4147-A177-3AD203B41FA5}">
                      <a16:colId xmlns:a16="http://schemas.microsoft.com/office/drawing/2014/main" val="19156612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department_name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957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Adam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64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821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Jane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13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George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18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Lila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947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Fred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4896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13623" y="2895600"/>
          <a:ext cx="42672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66999">
                  <a:extLst>
                    <a:ext uri="{9D8B030D-6E8A-4147-A177-3AD203B41FA5}">
                      <a16:colId xmlns:a16="http://schemas.microsoft.com/office/drawing/2014/main" val="1444822382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11098175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/>
                        <a:t>department_name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012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8755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353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448364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 rot="1884745">
            <a:off x="6603096" y="3217192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 rot="20185644">
            <a:off x="6590876" y="4038128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 rot="19000881">
            <a:off x="6635728" y="4874697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AE0122C-4EED-467A-9404-38844F792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124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4362" y="2938744"/>
            <a:ext cx="10556816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e.`department_id`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</a:rPr>
              <a:t>e.`salary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`)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'MaxSalary'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GROUP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e.`</a:t>
            </a:r>
            <a:r>
              <a:rPr lang="en-GB" sz="3200" noProof="1">
                <a:solidFill>
                  <a:schemeClr val="tx2"/>
                </a:solidFill>
                <a:latin typeface="Consolas" panose="020B0609020204030204" pitchFamily="49" charset="0"/>
              </a:rPr>
              <a:t>department_id`;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4212" y="1676400"/>
            <a:ext cx="2229557" cy="953805"/>
          </a:xfrm>
          <a:prstGeom prst="wedgeRoundRectCallout">
            <a:avLst>
              <a:gd name="adj1" fmla="val -50445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Групираща колона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799012" y="5150963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Групиращи колони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61112" y="4032683"/>
            <a:ext cx="4686300" cy="520807"/>
          </a:xfrm>
          <a:prstGeom prst="wedgeRoundRectCallout">
            <a:avLst>
              <a:gd name="adj1" fmla="val -65903"/>
              <a:gd name="adj2" fmla="val 109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Псевдоним на таблицата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70812" y="2523368"/>
            <a:ext cx="3048000" cy="973861"/>
          </a:xfrm>
          <a:prstGeom prst="wedgeRoundRectCallout">
            <a:avLst>
              <a:gd name="adj1" fmla="val -51819"/>
              <a:gd name="adj2" fmla="val 812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Ново име за групирането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D5D56E7-730B-433A-B68F-4738AA1A3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98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7187</TotalTime>
  <Words>1108</Words>
  <Application>Microsoft Office PowerPoint</Application>
  <PresentationFormat>Custom</PresentationFormat>
  <Paragraphs>274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Агрегиращи функции</vt:lpstr>
      <vt:lpstr>Агрегиращи функции</vt:lpstr>
      <vt:lpstr>COUNT</vt:lpstr>
      <vt:lpstr>Синтаксис на COUNT</vt:lpstr>
      <vt:lpstr>SUM</vt:lpstr>
      <vt:lpstr>Синтаксис на SUM</vt:lpstr>
      <vt:lpstr>MAX</vt:lpstr>
      <vt:lpstr>MAX Syntax</vt:lpstr>
      <vt:lpstr>MIN</vt:lpstr>
      <vt:lpstr>Синтаксис на MIN</vt:lpstr>
      <vt:lpstr>AVG</vt:lpstr>
      <vt:lpstr>Синтаксис на AVG</vt:lpstr>
      <vt:lpstr>Агрегиращи функции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2019-12-17T11:26:07Z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