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2"/>
  </p:sldMasterIdLst>
  <p:notesMasterIdLst>
    <p:notesMasterId r:id="rId12"/>
  </p:notesMasterIdLst>
  <p:handoutMasterIdLst>
    <p:handoutMasterId r:id="rId13"/>
  </p:handoutMasterIdLst>
  <p:sldIdLst>
    <p:sldId id="394" r:id="rId3"/>
    <p:sldId id="595" r:id="rId4"/>
    <p:sldId id="596" r:id="rId5"/>
    <p:sldId id="597" r:id="rId6"/>
    <p:sldId id="598" r:id="rId7"/>
    <p:sldId id="599" r:id="rId8"/>
    <p:sldId id="600" r:id="rId9"/>
    <p:sldId id="594" r:id="rId10"/>
    <p:sldId id="481" r:id="rId1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6BB20A9-1031-446C-85E6-9086472721B4}">
          <p14:sldIdLst>
            <p14:sldId id="394"/>
            <p14:sldId id="595"/>
            <p14:sldId id="596"/>
            <p14:sldId id="597"/>
            <p14:sldId id="598"/>
            <p14:sldId id="599"/>
            <p14:sldId id="600"/>
          </p14:sldIdLst>
        </p14:section>
        <p14:section name="Conclusion" id="{5731A567-5624-4737-8FB0-D1B91707CCE2}">
          <p14:sldIdLst>
            <p14:sldId id="594"/>
            <p14:sldId id="481"/>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72A"/>
    <a:srgbClr val="FFF0D9"/>
    <a:srgbClr val="F0F5FA"/>
    <a:srgbClr val="1A8AFA"/>
    <a:srgbClr val="0097CC"/>
    <a:srgbClr val="FDFFFF"/>
    <a:srgbClr val="603A14"/>
    <a:srgbClr val="E85C0E"/>
    <a:srgbClr val="BAB398"/>
    <a:srgbClr val="ADA48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4533" autoAdjust="0"/>
  </p:normalViewPr>
  <p:slideViewPr>
    <p:cSldViewPr>
      <p:cViewPr varScale="1">
        <p:scale>
          <a:sx n="82" d="100"/>
          <a:sy n="82" d="100"/>
        </p:scale>
        <p:origin x="576" y="67"/>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2" d="100"/>
          <a:sy n="62" d="100"/>
        </p:scale>
        <p:origin x="3154"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softuni.foundation/"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
        <p:nvSpPr>
          <p:cNvPr id="4" name="Footer Placeholder"/>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Created by the </a:t>
            </a:r>
            <a:r>
              <a:rPr lang="en-US" sz="1000" b="1" dirty="0"/>
              <a:t>Software University Foundation</a:t>
            </a:r>
            <a:r>
              <a:rPr lang="en-US" sz="1000" dirty="0"/>
              <a:t> – </a:t>
            </a:r>
            <a:r>
              <a:rPr lang="en-US" sz="1000" u="sng" dirty="0">
                <a:hlinkClick r:id="rId2"/>
              </a:rPr>
              <a:t>https://softuni.foundation</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3" name="Date Placeholder"/>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17-Dec-19</a:t>
            </a:fld>
            <a:endParaRPr dirty="0"/>
          </a:p>
        </p:txBody>
      </p:sp>
      <p:sp>
        <p:nvSpPr>
          <p:cNvPr id="2" name="Header Placeholder"/>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softuni.foundation/"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
        <p:nvSpPr>
          <p:cNvPr id="6" name="Footer Placeholde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2"/>
              </a:rPr>
              <a:t>https://softuni.foundation</a:t>
            </a:r>
            <a:endParaRPr lang="en-US" dirty="0"/>
          </a:p>
          <a:p>
            <a:r>
              <a:rPr lang="en-US" dirty="0"/>
              <a:t>This work is licensed under the </a:t>
            </a:r>
            <a:r>
              <a:rPr lang="en-US" u="sng" noProof="1">
                <a:hlinkClick r:id="rId3"/>
              </a:rPr>
              <a:t>Creative Commons Attribution-NonCommercial-ShareAlike</a:t>
            </a:r>
            <a:r>
              <a:rPr lang="en-US" noProof="1"/>
              <a:t> </a:t>
            </a:r>
            <a:r>
              <a:rPr lang="en-US" dirty="0"/>
              <a:t>license.</a:t>
            </a:r>
          </a:p>
        </p:txBody>
      </p:sp>
      <p:sp>
        <p:nvSpPr>
          <p:cNvPr id="5" name="Slide Notes Placeholder"/>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4" name="Slide Image Placeholde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3" name="Date Placeholder"/>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17-Dec-19</a:t>
            </a:fld>
            <a:endParaRPr lang="en-US" dirty="0"/>
          </a:p>
        </p:txBody>
      </p:sp>
      <p:sp>
        <p:nvSpPr>
          <p:cNvPr id="2" name="Header Placeholder"/>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a:extLst>
              <a:ext uri="{FF2B5EF4-FFF2-40B4-BE49-F238E27FC236}">
                <a16:creationId xmlns:a16="http://schemas.microsoft.com/office/drawing/2014/main" id="{DD6A44A8-5AF5-4490-B5B1-13A0073369E2}"/>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386056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2</a:t>
            </a:fld>
            <a:endParaRPr lang="en-US" dirty="0"/>
          </a:p>
        </p:txBody>
      </p:sp>
      <p:sp>
        <p:nvSpPr>
          <p:cNvPr id="6" name="Footer Placeholder">
            <a:extLst>
              <a:ext uri="{FF2B5EF4-FFF2-40B4-BE49-F238E27FC236}">
                <a16:creationId xmlns:a16="http://schemas.microsoft.com/office/drawing/2014/main" id="{64B4FDDB-C708-42B0-9306-789AECD1BBB0}"/>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286457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6" name="Footer Placeholder">
            <a:extLst>
              <a:ext uri="{FF2B5EF4-FFF2-40B4-BE49-F238E27FC236}">
                <a16:creationId xmlns:a16="http://schemas.microsoft.com/office/drawing/2014/main" id="{62ED1E39-1151-4192-91EE-E201426C1196}"/>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127407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
        <p:nvSpPr>
          <p:cNvPr id="6" name="Footer Placeholder">
            <a:extLst>
              <a:ext uri="{FF2B5EF4-FFF2-40B4-BE49-F238E27FC236}">
                <a16:creationId xmlns:a16="http://schemas.microsoft.com/office/drawing/2014/main" id="{025E487D-1181-488B-AF4E-9768C2224601}"/>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235326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When we use GROUP</a:t>
            </a:r>
            <a:r>
              <a:rPr lang="en-US" baseline="0" dirty="0"/>
              <a:t> BY we can easily achieve distinct values. Grouping leaves only the unique combination of values.</a:t>
            </a: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Using</a:t>
            </a:r>
            <a:r>
              <a:rPr lang="en-US" baseline="0" dirty="0"/>
              <a:t> the keyword DISTINCT is another way to eliminate the duplicate values. It simplifies the syntax because we don’t have to write down every single column in the GROUP BY part.</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
        <p:nvSpPr>
          <p:cNvPr id="6" name="Footer Placeholder">
            <a:extLst>
              <a:ext uri="{FF2B5EF4-FFF2-40B4-BE49-F238E27FC236}">
                <a16:creationId xmlns:a16="http://schemas.microsoft.com/office/drawing/2014/main" id="{0C31FCC1-C52F-450F-B807-8C9B5A8F1EA9}"/>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740584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noProof="1"/>
              <a:t>Use grouping to aggregate</a:t>
            </a:r>
            <a:r>
              <a:rPr lang="en-US" baseline="0" noProof="1"/>
              <a:t> data.  In order to achieve aggregation you need columns that will define the groups. In the case above we will use DepartmentID for aggregation purposes. The column has 3 unique values: “</a:t>
            </a:r>
            <a:r>
              <a:rPr lang="en-US" noProof="1"/>
              <a:t>1</a:t>
            </a:r>
            <a:r>
              <a:rPr lang="en-US" baseline="0" noProof="1"/>
              <a:t>”, “</a:t>
            </a:r>
            <a:r>
              <a:rPr lang="en-US" noProof="1"/>
              <a:t>2</a:t>
            </a:r>
            <a:r>
              <a:rPr lang="en-US" baseline="0" noProof="1"/>
              <a:t>” and “</a:t>
            </a:r>
            <a:r>
              <a:rPr lang="en-US" noProof="1"/>
              <a:t>3</a:t>
            </a:r>
            <a:r>
              <a:rPr lang="en-US" baseline="0" noProof="1"/>
              <a:t>”. Therefore, we will have 3 groups. Moreover, we can sum the salaries of the employees in those departments. If we add the Employee column we will have 6 groups because we have 6 unique combinations of values.</a:t>
            </a:r>
            <a:endParaRPr lang="en-US" noProof="1"/>
          </a:p>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6</a:t>
            </a:fld>
            <a:endParaRPr lang="en-US" dirty="0"/>
          </a:p>
        </p:txBody>
      </p:sp>
      <p:sp>
        <p:nvSpPr>
          <p:cNvPr id="6" name="Footer Placeholder">
            <a:extLst>
              <a:ext uri="{FF2B5EF4-FFF2-40B4-BE49-F238E27FC236}">
                <a16:creationId xmlns:a16="http://schemas.microsoft.com/office/drawing/2014/main" id="{48291EEB-D6C4-46F0-927D-F619F2643703}"/>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733168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provides the functionality by the statement GROUP BY. It is mandatory to have all the columns from the SELECT part in the GROUP BY part. On the other hand, it is possible to have columns in GROUP BY part but not in SELECT part. In this case the groups will be the same as if it was in the SELECT part but the missing columns wouldn’t be visualized.</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7</a:t>
            </a:fld>
            <a:endParaRPr lang="en-US" dirty="0"/>
          </a:p>
        </p:txBody>
      </p:sp>
      <p:sp>
        <p:nvSpPr>
          <p:cNvPr id="6" name="Footer Placeholder">
            <a:extLst>
              <a:ext uri="{FF2B5EF4-FFF2-40B4-BE49-F238E27FC236}">
                <a16:creationId xmlns:a16="http://schemas.microsoft.com/office/drawing/2014/main" id="{FA7EDC40-BCB8-4692-B314-983C93678E90}"/>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215244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t>8</a:t>
            </a:fld>
            <a:endParaRPr lang="en-US" dirty="0">
              <a:solidFill>
                <a:prstClr val="black"/>
              </a:solidFill>
            </a:endParaRPr>
          </a:p>
        </p:txBody>
      </p:sp>
      <p:sp>
        <p:nvSpPr>
          <p:cNvPr id="6" name="Footer Placeholder">
            <a:extLst>
              <a:ext uri="{FF2B5EF4-FFF2-40B4-BE49-F238E27FC236}">
                <a16:creationId xmlns:a16="http://schemas.microsoft.com/office/drawing/2014/main" id="{7DF6BD09-6D61-4DEA-98C4-93E53BD3D440}"/>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4250845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t>9</a:t>
            </a:fld>
            <a:endParaRPr lang="en-US" dirty="0"/>
          </a:p>
        </p:txBody>
      </p:sp>
      <p:sp>
        <p:nvSpPr>
          <p:cNvPr id="6" name="Footer Placeholder">
            <a:extLst>
              <a:ext uri="{FF2B5EF4-FFF2-40B4-BE49-F238E27FC236}">
                <a16:creationId xmlns:a16="http://schemas.microsoft.com/office/drawing/2014/main" id="{0A944AAD-D3A2-42BA-B8F6-A95A7F047C70}"/>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2863975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Company Web Site Placeholder"/>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
        <p:nvSpPr>
          <p:cNvPr id="34" name="Company Name Placeholder"/>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3" name="Author Web Site Placeholder"/>
          <p:cNvSpPr>
            <a:spLocks noGrp="1"/>
          </p:cNvSpPr>
          <p:nvPr>
            <p:ph type="body" sz="quarter" idx="14" hasCustomPrompt="1"/>
          </p:nvPr>
        </p:nvSpPr>
        <p:spPr bwMode="auto">
          <a:xfrm>
            <a:off x="760412" y="5024988"/>
            <a:ext cx="3187613" cy="369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2" name="Author Position Placeholder"/>
          <p:cNvSpPr>
            <a:spLocks noGrp="1"/>
          </p:cNvSpPr>
          <p:nvPr>
            <p:ph type="body" sz="quarter" idx="13" hasCustomPrompt="1"/>
          </p:nvPr>
        </p:nvSpPr>
        <p:spPr bwMode="auto">
          <a:xfrm>
            <a:off x="760413" y="4668556"/>
            <a:ext cx="3187614" cy="375194"/>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25" name="Author Name Placeholder"/>
          <p:cNvSpPr>
            <a:spLocks noGrp="1"/>
          </p:cNvSpPr>
          <p:nvPr>
            <p:ph type="body" sz="quarter" idx="10" hasCustomPrompt="1"/>
          </p:nvPr>
        </p:nvSpPr>
        <p:spPr bwMode="auto">
          <a:xfrm>
            <a:off x="760412" y="4176826"/>
            <a:ext cx="3187613" cy="499649"/>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Slide Picture Placeholder"/>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 name="Presentation Subtitle"/>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dirty="0"/>
              <a:t>Presentation Subtitle</a:t>
            </a:r>
            <a:endParaRPr dirty="0"/>
          </a:p>
        </p:txBody>
      </p:sp>
      <p:sp>
        <p:nvSpPr>
          <p:cNvPr id="2" name="Presentation Title"/>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Tree>
    <p:extLst>
      <p:ext uri="{BB962C8B-B14F-4D97-AF65-F5344CB8AC3E}">
        <p14:creationId xmlns:p14="http://schemas.microsoft.com/office/powerpoint/2010/main" val="368584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a:t>
            </a:fld>
            <a:endParaRPr lang="en-US" dirty="0">
              <a:solidFill>
                <a:prstClr val="white">
                  <a:tint val="75000"/>
                </a:prstClr>
              </a:solidFill>
            </a:endParaRPr>
          </a:p>
        </p:txBody>
      </p:sp>
      <p:sp>
        <p:nvSpPr>
          <p:cNvPr id="22" name="Slide Content Placeholder"/>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Slide Title"/>
          <p:cNvSpPr>
            <a:spLocks noGrp="1"/>
          </p:cNvSpPr>
          <p:nvPr>
            <p:ph type="title" hasCustomPrompt="1"/>
          </p:nvPr>
        </p:nvSpPr>
        <p:spPr>
          <a:xfrm>
            <a:off x="188815" y="40341"/>
            <a:ext cx="11804822" cy="1110780"/>
          </a:xfrm>
        </p:spPr>
        <p:txBody>
          <a:bodyPr/>
          <a:lstStyle>
            <a:lvl1pPr>
              <a:defRPr>
                <a:solidFill>
                  <a:srgbClr val="F3BE60"/>
                </a:solidFill>
                <a:effectLst/>
              </a:defRPr>
            </a:lvl1pPr>
          </a:lstStyle>
          <a:p>
            <a:r>
              <a:rPr lang="en-US" dirty="0"/>
              <a:t>Slide Title</a:t>
            </a:r>
            <a:endParaRPr dirty="0"/>
          </a:p>
        </p:txBody>
      </p:sp>
    </p:spTree>
    <p:extLst>
      <p:ext uri="{BB962C8B-B14F-4D97-AF65-F5344CB8AC3E}">
        <p14:creationId xmlns:p14="http://schemas.microsoft.com/office/powerpoint/2010/main" val="3479958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Subtitle"/>
          <p:cNvSpPr>
            <a:spLocks noGrp="1"/>
          </p:cNvSpPr>
          <p:nvPr>
            <p:ph type="body" idx="1" hasCustomPrompt="1"/>
          </p:nvPr>
        </p:nvSpPr>
        <p:spPr>
          <a:xfrm>
            <a:off x="912812"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lang="en-US" dirty="0"/>
              <a:t>Click to Edit Section Subtitle</a:t>
            </a:r>
          </a:p>
        </p:txBody>
      </p:sp>
      <p:sp>
        <p:nvSpPr>
          <p:cNvPr id="2" name="Slide Title"/>
          <p:cNvSpPr>
            <a:spLocks noGrp="1"/>
          </p:cNvSpPr>
          <p:nvPr>
            <p:ph type="title" hasCustomPrompt="1"/>
          </p:nvPr>
        </p:nvSpPr>
        <p:spPr>
          <a:xfrm>
            <a:off x="912812"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Tree>
    <p:extLst>
      <p:ext uri="{BB962C8B-B14F-4D97-AF65-F5344CB8AC3E}">
        <p14:creationId xmlns:p14="http://schemas.microsoft.com/office/powerpoint/2010/main" val="2315740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1978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11823173"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bg-BG" sz="6600" b="1" dirty="0">
                <a:solidFill>
                  <a:srgbClr val="F3BE60"/>
                </a:solidFill>
              </a:rPr>
              <a:t>Въпроси</a:t>
            </a:r>
            <a:r>
              <a:rPr lang="en-US" sz="6600" b="1" dirty="0">
                <a:solidFill>
                  <a:srgbClr val="F3BE60"/>
                </a:solidFill>
              </a:rPr>
              <a:t>?</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18" name="Picture 17">
            <a:extLst>
              <a:ext uri="{FF2B5EF4-FFF2-40B4-BE49-F238E27FC236}">
                <a16:creationId xmlns:a16="http://schemas.microsoft.com/office/drawing/2014/main" id="{09AAFB65-F193-4484-85C5-7FFA43021634}"/>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41416078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6"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pPr defTabSz="1218565"/>
            <a:fld id="{C014DD1E-5D91-48A3-AD6D-45FBA980D106}" type="slidenum">
              <a:rPr lang="en-US" smtClean="0">
                <a:solidFill>
                  <a:prstClr val="white">
                    <a:tint val="75000"/>
                  </a:prstClr>
                </a:solidFill>
              </a:rPr>
              <a:pPr defTabSz="1218565"/>
              <a:t>‹#›</a:t>
            </a:fld>
            <a:endParaRPr lang="en-US" dirty="0">
              <a:solidFill>
                <a:prstClr val="white">
                  <a:tint val="75000"/>
                </a:prstClr>
              </a:solidFill>
            </a:endParaRPr>
          </a:p>
        </p:txBody>
      </p:sp>
      <p:sp>
        <p:nvSpPr>
          <p:cNvPr id="3" name="Slide Text Placeholder"/>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Slide Title Placeholder"/>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2681634430"/>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hf hdr="0" ftr="0" dt="0"/>
  <p:txStyles>
    <p:titleStyle>
      <a:lvl1pPr algn="l" defTabSz="1218565"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800" indent="-304800" algn="l" defTabSz="1218565" rtl="0" eaLnBrk="1" latinLnBrk="0" hangingPunct="1">
        <a:lnSpc>
          <a:spcPct val="105000"/>
        </a:lnSpc>
        <a:spcBef>
          <a:spcPts val="600"/>
        </a:spcBef>
        <a:spcAft>
          <a:spcPts val="600"/>
        </a:spcAft>
        <a:buClr>
          <a:srgbClr val="F2B254"/>
        </a:buClr>
        <a:buSzPct val="100000"/>
        <a:buFont typeface="Wingdings" charset="2"/>
        <a:buChar char="§"/>
        <a:defRPr sz="3400" b="0" kern="1200">
          <a:solidFill>
            <a:schemeClr val="tx1"/>
          </a:solidFill>
          <a:latin typeface="+mn-lt"/>
          <a:ea typeface="+mn-ea"/>
          <a:cs typeface="+mn-cs"/>
        </a:defRPr>
      </a:lvl1pPr>
      <a:lvl2pPr marL="609600" indent="-231775" algn="l" defTabSz="1218565" rtl="0" eaLnBrk="1" latinLnBrk="0" hangingPunct="1">
        <a:lnSpc>
          <a:spcPct val="105000"/>
        </a:lnSpc>
        <a:spcBef>
          <a:spcPts val="600"/>
        </a:spcBef>
        <a:spcAft>
          <a:spcPts val="600"/>
        </a:spcAft>
        <a:buClr>
          <a:schemeClr val="accent1"/>
        </a:buClr>
        <a:buSzPct val="80000"/>
        <a:buFont typeface="Wingdings" charset="2"/>
        <a:buChar char="§"/>
        <a:defRPr sz="3200" b="0" kern="1200">
          <a:solidFill>
            <a:schemeClr val="tx1"/>
          </a:solidFill>
          <a:latin typeface="+mn-lt"/>
          <a:ea typeface="+mn-ea"/>
          <a:cs typeface="+mn-cs"/>
        </a:defRPr>
      </a:lvl2pPr>
      <a:lvl3pPr marL="914400" indent="-231775" algn="l" defTabSz="1218565" rtl="0" eaLnBrk="1" latinLnBrk="0" hangingPunct="1">
        <a:lnSpc>
          <a:spcPct val="105000"/>
        </a:lnSpc>
        <a:spcBef>
          <a:spcPts val="600"/>
        </a:spcBef>
        <a:spcAft>
          <a:spcPts val="600"/>
        </a:spcAft>
        <a:buClr>
          <a:srgbClr val="EF9A1D"/>
        </a:buClr>
        <a:buSzPct val="80000"/>
        <a:buFont typeface="Wingdings" charset="2"/>
        <a:buChar char="§"/>
        <a:defRPr sz="3000" b="0" kern="1200">
          <a:solidFill>
            <a:schemeClr val="tx1"/>
          </a:solidFill>
          <a:latin typeface="+mn-lt"/>
          <a:ea typeface="+mn-ea"/>
          <a:cs typeface="+mn-cs"/>
        </a:defRPr>
      </a:lvl3pPr>
      <a:lvl4pPr marL="1219200" indent="-231775" algn="l" defTabSz="1218565" rtl="0" eaLnBrk="1" latinLnBrk="0" hangingPunct="1">
        <a:lnSpc>
          <a:spcPct val="105000"/>
        </a:lnSpc>
        <a:spcBef>
          <a:spcPts val="600"/>
        </a:spcBef>
        <a:spcAft>
          <a:spcPts val="600"/>
        </a:spcAft>
        <a:buClr>
          <a:srgbClr val="ED9411"/>
        </a:buClr>
        <a:buSzPct val="80000"/>
        <a:buFont typeface="Wingdings" charset="2"/>
        <a:buChar char="§"/>
        <a:defRPr sz="2800" b="0" kern="1200">
          <a:solidFill>
            <a:schemeClr val="tx1"/>
          </a:solidFill>
          <a:latin typeface="+mn-lt"/>
          <a:ea typeface="+mn-ea"/>
          <a:cs typeface="+mn-cs"/>
        </a:defRPr>
      </a:lvl4pPr>
      <a:lvl5pPr marL="1524000" indent="-231775" algn="l" defTabSz="1218565" rtl="0" eaLnBrk="1" latinLnBrk="0" hangingPunct="1">
        <a:lnSpc>
          <a:spcPct val="105000"/>
        </a:lnSpc>
        <a:spcBef>
          <a:spcPts val="600"/>
        </a:spcBef>
        <a:spcAft>
          <a:spcPts val="600"/>
        </a:spcAft>
        <a:buClr>
          <a:srgbClr val="E28D10"/>
        </a:buClr>
        <a:buSzPct val="80000"/>
        <a:buFont typeface="Wingdings" charset="2"/>
        <a:buChar char="§"/>
        <a:defRPr sz="2600" b="0" kern="1200">
          <a:solidFill>
            <a:schemeClr val="tx1"/>
          </a:solidFill>
          <a:latin typeface="+mn-lt"/>
          <a:ea typeface="+mn-ea"/>
          <a:cs typeface="+mn-cs"/>
        </a:defRPr>
      </a:lvl5pPr>
      <a:lvl6pPr marL="1828165" indent="-231775" algn="l" defTabSz="1218565" rtl="0" eaLnBrk="1" latinLnBrk="0" hangingPunct="1">
        <a:lnSpc>
          <a:spcPct val="90000"/>
        </a:lnSpc>
        <a:spcBef>
          <a:spcPts val="800"/>
        </a:spcBef>
        <a:buClr>
          <a:schemeClr val="accent1"/>
        </a:buClr>
        <a:buSzPct val="80000"/>
        <a:buFont typeface="Arial" charset="0"/>
        <a:buChar char="•"/>
        <a:defRPr sz="2000" kern="1200">
          <a:solidFill>
            <a:schemeClr val="tx1"/>
          </a:solidFill>
          <a:latin typeface="+mn-lt"/>
          <a:ea typeface="+mn-ea"/>
          <a:cs typeface="+mn-cs"/>
        </a:defRPr>
      </a:lvl6pPr>
      <a:lvl7pPr marL="2132965" indent="-231775" algn="l" defTabSz="1218565" rtl="0" eaLnBrk="1" latinLnBrk="0" hangingPunct="1">
        <a:lnSpc>
          <a:spcPct val="90000"/>
        </a:lnSpc>
        <a:spcBef>
          <a:spcPts val="800"/>
        </a:spcBef>
        <a:buClr>
          <a:schemeClr val="accent1"/>
        </a:buClr>
        <a:buSzPct val="80000"/>
        <a:buFont typeface="Arial" charset="0"/>
        <a:buChar char="•"/>
        <a:defRPr sz="2000" kern="1200">
          <a:solidFill>
            <a:schemeClr val="tx1"/>
          </a:solidFill>
          <a:latin typeface="+mn-lt"/>
          <a:ea typeface="+mn-ea"/>
          <a:cs typeface="+mn-cs"/>
        </a:defRPr>
      </a:lvl7pPr>
      <a:lvl8pPr marL="2437765" indent="-231775" algn="l" defTabSz="1218565" rtl="0" eaLnBrk="1" latinLnBrk="0" hangingPunct="1">
        <a:lnSpc>
          <a:spcPct val="90000"/>
        </a:lnSpc>
        <a:spcBef>
          <a:spcPts val="800"/>
        </a:spcBef>
        <a:buClr>
          <a:schemeClr val="accent1"/>
        </a:buClr>
        <a:buSzPct val="80000"/>
        <a:buFont typeface="Arial" charset="0"/>
        <a:buChar char="•"/>
        <a:defRPr sz="2000" kern="1200" baseline="0">
          <a:solidFill>
            <a:schemeClr val="tx1"/>
          </a:solidFill>
          <a:latin typeface="+mn-lt"/>
          <a:ea typeface="+mn-ea"/>
          <a:cs typeface="+mn-cs"/>
        </a:defRPr>
      </a:lvl8pPr>
      <a:lvl9pPr marL="2742565" indent="-231775" algn="l" defTabSz="1218565" rtl="0" eaLnBrk="1" latinLnBrk="0" hangingPunct="1">
        <a:lnSpc>
          <a:spcPct val="90000"/>
        </a:lnSpc>
        <a:spcBef>
          <a:spcPts val="800"/>
        </a:spcBef>
        <a:buClr>
          <a:schemeClr val="accent1"/>
        </a:buClr>
        <a:buSzPct val="80000"/>
        <a:buFont typeface="Arial" charset="0"/>
        <a:buChar char="•"/>
        <a:defRPr sz="2000" kern="1200" baseline="0">
          <a:solidFill>
            <a:schemeClr val="tx1"/>
          </a:solidFill>
          <a:latin typeface="+mn-lt"/>
          <a:ea typeface="+mn-ea"/>
          <a:cs typeface="+mn-cs"/>
        </a:defRPr>
      </a:lvl9pPr>
    </p:bodyStyle>
    <p:otherStyle>
      <a:defPPr>
        <a:defRPr/>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it-kariera.mon.bg/e-learning/" TargetMode="External"/><Relationship Id="rId5" Type="http://schemas.openxmlformats.org/officeDocument/2006/relationships/image" Target="../media/image7.png"/><Relationship Id="rId4" Type="http://schemas.openxmlformats.org/officeDocument/2006/relationships/hyperlink" Target="http://creativecommons.org/licenses/by-nc-sa/4.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t-kariera.mon.bg/e-learning/"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creativecommons.org/licenses/by-nc-sa/4.0" TargetMode="External"/><Relationship Id="rId7" Type="http://schemas.openxmlformats.org/officeDocument/2006/relationships/hyperlink" Target="https://mon.b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s://softuni.foundation/" TargetMode="External"/><Relationship Id="rId10" Type="http://schemas.openxmlformats.org/officeDocument/2006/relationships/image" Target="../media/image14.jpeg"/><Relationship Id="rId4" Type="http://schemas.openxmlformats.org/officeDocument/2006/relationships/image" Target="../media/image11.png"/><Relationship Id="rId9" Type="http://schemas.openxmlformats.org/officeDocument/2006/relationships/hyperlink" Target="https://it-kariera.mon.bg/e-learn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4"/>
          <p:cNvSpPr txBox="1">
            <a:spLocks/>
          </p:cNvSpPr>
          <p:nvPr/>
        </p:nvSpPr>
        <p:spPr>
          <a:xfrm>
            <a:off x="3351212" y="762000"/>
            <a:ext cx="8215099" cy="1171552"/>
          </a:xfrm>
          <a:prstGeom prst="rect">
            <a:avLst/>
          </a:prstGeom>
        </p:spPr>
        <p:txBody>
          <a:bodyPr vert="horz" lIns="0" tIns="0" rIns="0" bIns="0" rtlCol="0" anchor="ctr" anchorCtr="0">
            <a:normAutofit/>
          </a:bodyPr>
          <a:lstStyle>
            <a:lvl1pPr algn="r" defTabSz="1218987" rtl="0" eaLnBrk="1" latinLnBrk="0" hangingPunct="1">
              <a:lnSpc>
                <a:spcPct val="90000"/>
              </a:lnSpc>
              <a:spcBef>
                <a:spcPct val="0"/>
              </a:spcBef>
              <a:buNone/>
              <a:defRPr sz="5400" b="1" kern="1200">
                <a:solidFill>
                  <a:srgbClr val="F6D18E"/>
                </a:solidFill>
                <a:latin typeface="+mj-lt"/>
                <a:ea typeface="+mj-ea"/>
                <a:cs typeface="+mj-cs"/>
              </a:defRPr>
            </a:lvl1pPr>
          </a:lstStyle>
          <a:p>
            <a:r>
              <a:rPr lang="bg-BG" dirty="0"/>
              <a:t>Групиране в </a:t>
            </a:r>
            <a:r>
              <a:rPr lang="en-US" dirty="0"/>
              <a:t>SQL</a:t>
            </a:r>
          </a:p>
        </p:txBody>
      </p:sp>
      <p:sp>
        <p:nvSpPr>
          <p:cNvPr id="22" name="Subtitle 5"/>
          <p:cNvSpPr txBox="1">
            <a:spLocks/>
          </p:cNvSpPr>
          <p:nvPr/>
        </p:nvSpPr>
        <p:spPr>
          <a:xfrm>
            <a:off x="3503612" y="1915602"/>
            <a:ext cx="8062699" cy="1335052"/>
          </a:xfrm>
          <a:prstGeom prst="rect">
            <a:avLst/>
          </a:prstGeom>
        </p:spPr>
        <p:txBody>
          <a:bodyPr vert="horz" lIns="0" tIns="0" rIns="0" bIns="0" rtlCol="0">
            <a:normAutofit/>
          </a:bodyPr>
          <a:lstStyle>
            <a:lvl1pPr marL="0" indent="0" algn="r" defTabSz="1218987" rtl="0" eaLnBrk="1" latinLnBrk="0" hangingPunct="1">
              <a:lnSpc>
                <a:spcPct val="105000"/>
              </a:lnSpc>
              <a:spcBef>
                <a:spcPts val="0"/>
              </a:spcBef>
              <a:spcAft>
                <a:spcPts val="600"/>
              </a:spcAft>
              <a:buClr>
                <a:srgbClr val="F2B254"/>
              </a:buClr>
              <a:buSzPct val="100000"/>
              <a:buFont typeface="Wingdings" panose="05000000000000000000" pitchFamily="2" charset="2"/>
              <a:buNone/>
              <a:defRPr sz="4000" b="0" kern="1200" cap="none" spc="200" baseline="0">
                <a:solidFill>
                  <a:schemeClr val="accent1"/>
                </a:solidFill>
                <a:latin typeface="+mn-lt"/>
                <a:ea typeface="+mn-ea"/>
                <a:cs typeface="+mn-cs"/>
              </a:defRPr>
            </a:lvl1pPr>
            <a:lvl2pPr marL="609493" indent="0" algn="ctr"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None/>
              <a:defRPr sz="3200" b="0" kern="1200">
                <a:solidFill>
                  <a:schemeClr val="tx1">
                    <a:tint val="75000"/>
                  </a:schemeClr>
                </a:solidFill>
                <a:latin typeface="+mn-lt"/>
                <a:ea typeface="+mn-ea"/>
                <a:cs typeface="+mn-cs"/>
              </a:defRPr>
            </a:lvl2pPr>
            <a:lvl3pPr marL="1218987" indent="0" algn="ctr"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None/>
              <a:defRPr sz="3000" b="0" kern="1200">
                <a:solidFill>
                  <a:schemeClr val="tx1">
                    <a:tint val="75000"/>
                  </a:schemeClr>
                </a:solidFill>
                <a:latin typeface="+mn-lt"/>
                <a:ea typeface="+mn-ea"/>
                <a:cs typeface="+mn-cs"/>
              </a:defRPr>
            </a:lvl3pPr>
            <a:lvl4pPr marL="1828480" indent="0" algn="ctr"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None/>
              <a:defRPr sz="2800" b="0" kern="1200">
                <a:solidFill>
                  <a:schemeClr val="tx1">
                    <a:tint val="75000"/>
                  </a:schemeClr>
                </a:solidFill>
                <a:latin typeface="+mn-lt"/>
                <a:ea typeface="+mn-ea"/>
                <a:cs typeface="+mn-cs"/>
              </a:defRPr>
            </a:lvl4pPr>
            <a:lvl5pPr marL="2437972" indent="0" algn="ctr"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None/>
              <a:defRPr sz="2600" b="0" kern="1200">
                <a:solidFill>
                  <a:schemeClr val="tx1">
                    <a:tint val="75000"/>
                  </a:schemeClr>
                </a:solidFill>
                <a:latin typeface="+mn-lt"/>
                <a:ea typeface="+mn-ea"/>
                <a:cs typeface="+mn-cs"/>
              </a:defRPr>
            </a:lvl5pPr>
            <a:lvl6pPr marL="3047466"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pPr>
              <a:lnSpc>
                <a:spcPct val="110000"/>
              </a:lnSpc>
            </a:pPr>
            <a:endParaRPr lang="en-US" dirty="0"/>
          </a:p>
        </p:txBody>
      </p:sp>
      <p:grpSp>
        <p:nvGrpSpPr>
          <p:cNvPr id="23" name="Group 22">
            <a:extLst>
              <a:ext uri="{FF2B5EF4-FFF2-40B4-BE49-F238E27FC236}">
                <a16:creationId xmlns:a16="http://schemas.microsoft.com/office/drawing/2014/main" id="{A0ADD6E4-664D-4B27-BE61-5A56E60D9702}"/>
              </a:ext>
            </a:extLst>
          </p:cNvPr>
          <p:cNvGrpSpPr/>
          <p:nvPr/>
        </p:nvGrpSpPr>
        <p:grpSpPr>
          <a:xfrm>
            <a:off x="745783" y="3624633"/>
            <a:ext cx="5818045" cy="2524722"/>
            <a:chOff x="745783" y="3624633"/>
            <a:chExt cx="5818045" cy="2524722"/>
          </a:xfrm>
        </p:grpSpPr>
        <p:pic>
          <p:nvPicPr>
            <p:cNvPr id="24" name="Picture 23" descr="http://softuni.bg">
              <a:extLst>
                <a:ext uri="{FF2B5EF4-FFF2-40B4-BE49-F238E27FC236}">
                  <a16:creationId xmlns:a16="http://schemas.microsoft.com/office/drawing/2014/main" id="{09FAB067-40A6-4A38-93D1-07FB4AB7C7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960812" y="3624633"/>
              <a:ext cx="1828798" cy="2006988"/>
            </a:xfrm>
            <a:prstGeom prst="rect">
              <a:avLst/>
            </a:prstGeom>
          </p:spPr>
        </p:pic>
        <p:sp>
          <p:nvSpPr>
            <p:cNvPr id="25" name="TextBox 24">
              <a:extLst>
                <a:ext uri="{FF2B5EF4-FFF2-40B4-BE49-F238E27FC236}">
                  <a16:creationId xmlns:a16="http://schemas.microsoft.com/office/drawing/2014/main" id="{4F5A4366-F5D6-4393-BD7A-141ED3660C17}"/>
                </a:ext>
              </a:extLst>
            </p:cNvPr>
            <p:cNvSpPr txBox="1"/>
            <p:nvPr/>
          </p:nvSpPr>
          <p:spPr>
            <a:xfrm rot="576164">
              <a:off x="5015006" y="3706052"/>
              <a:ext cx="1548822" cy="356251"/>
            </a:xfrm>
            <a:prstGeom prst="rect">
              <a:avLst/>
            </a:prstGeom>
            <a:noFill/>
          </p:spPr>
          <p:txBody>
            <a:bodyPr wrap="none" rtlCol="0">
              <a:spAutoFit/>
            </a:bodyPr>
            <a:lstStyle/>
            <a:p>
              <a:pPr algn="ctr">
                <a:lnSpc>
                  <a:spcPct val="85000"/>
                </a:lnSpc>
              </a:pPr>
              <a:r>
                <a:rPr lang="bg-BG" sz="2000" b="1" spc="50" dirty="0">
                  <a:ln w="9525" cmpd="sng">
                    <a:solidFill>
                      <a:srgbClr val="FFA72A"/>
                    </a:solidFill>
                    <a:prstDash val="solid"/>
                  </a:ln>
                  <a:solidFill>
                    <a:srgbClr val="FFF0D9"/>
                  </a:solidFill>
                  <a:effectLst>
                    <a:glow rad="38100">
                      <a:srgbClr val="F0A22E">
                        <a:alpha val="40000"/>
                      </a:srgbClr>
                    </a:glow>
                  </a:effectLst>
                </a:rPr>
                <a:t>Бази Данни</a:t>
              </a:r>
              <a:endParaRPr lang="en-US" sz="2000" b="1" spc="50" dirty="0">
                <a:ln w="9525" cmpd="sng">
                  <a:solidFill>
                    <a:srgbClr val="FFA72A"/>
                  </a:solidFill>
                  <a:prstDash val="solid"/>
                </a:ln>
                <a:solidFill>
                  <a:srgbClr val="FFF0D9"/>
                </a:solidFill>
                <a:effectLst>
                  <a:glow rad="38100">
                    <a:srgbClr val="F0A22E">
                      <a:alpha val="40000"/>
                    </a:srgbClr>
                  </a:glow>
                </a:effectLst>
              </a:endParaRPr>
            </a:p>
          </p:txBody>
        </p:sp>
        <p:pic>
          <p:nvPicPr>
            <p:cNvPr id="26" name="Picture 4" title="CC-BY-NC-SA License">
              <a:hlinkClick r:id="rId4" tooltip="This work is licensed under the &quot;Creative Commons Attribution-NonCommercial-ShareAlike 4.0 International&quot; license"/>
              <a:extLst>
                <a:ext uri="{FF2B5EF4-FFF2-40B4-BE49-F238E27FC236}">
                  <a16:creationId xmlns:a16="http://schemas.microsoft.com/office/drawing/2014/main" id="{56E2204D-C57C-439A-9210-E0B131EC6C08}"/>
                </a:ext>
              </a:extLst>
            </p:cNvPr>
            <p:cNvPicPr>
              <a:picLocks noChangeAspect="1" noChangeArrowheads="1"/>
            </p:cNvPicPr>
            <p:nvPr/>
          </p:nvPicPr>
          <p:blipFill>
            <a:blip r:embed="rId5"/>
            <a:srcRect/>
            <a:stretch>
              <a:fillRect/>
            </a:stretch>
          </p:blipFill>
          <p:spPr bwMode="auto">
            <a:xfrm>
              <a:off x="745783" y="4076772"/>
              <a:ext cx="2175525" cy="761165"/>
            </a:xfrm>
            <a:prstGeom prst="roundRect">
              <a:avLst>
                <a:gd name="adj" fmla="val 3940"/>
              </a:avLst>
            </a:prstGeom>
            <a:solidFill>
              <a:srgbClr val="231F20">
                <a:alpha val="50000"/>
              </a:srgbClr>
            </a:solidFill>
            <a:ln>
              <a:solidFill>
                <a:schemeClr val="accent1">
                  <a:lumMod val="75000"/>
                  <a:alpha val="50000"/>
                </a:schemeClr>
              </a:solidFill>
            </a:ln>
          </p:spPr>
        </p:pic>
        <p:sp>
          <p:nvSpPr>
            <p:cNvPr id="27" name="Text Placeholder 7">
              <a:extLst>
                <a:ext uri="{FF2B5EF4-FFF2-40B4-BE49-F238E27FC236}">
                  <a16:creationId xmlns:a16="http://schemas.microsoft.com/office/drawing/2014/main" id="{DEC0E384-8CE2-4278-814B-20BBC04E2118}"/>
                </a:ext>
              </a:extLst>
            </p:cNvPr>
            <p:cNvSpPr txBox="1">
              <a:spLocks/>
            </p:cNvSpPr>
            <p:nvPr/>
          </p:nvSpPr>
          <p:spPr bwMode="auto">
            <a:xfrm>
              <a:off x="760413" y="4998598"/>
              <a:ext cx="3187614" cy="444343"/>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noProof="1"/>
                <a:t>Учителски</a:t>
              </a:r>
              <a:r>
                <a:rPr lang="bg-BG"/>
                <a:t> екип</a:t>
              </a:r>
            </a:p>
          </p:txBody>
        </p:sp>
        <p:sp>
          <p:nvSpPr>
            <p:cNvPr id="28" name="Text Placeholder 10">
              <a:extLst>
                <a:ext uri="{FF2B5EF4-FFF2-40B4-BE49-F238E27FC236}">
                  <a16:creationId xmlns:a16="http://schemas.microsoft.com/office/drawing/2014/main" id="{6B9D00F6-6C28-4C4E-8777-DB21EB7CFB3A}"/>
                </a:ext>
              </a:extLst>
            </p:cNvPr>
            <p:cNvSpPr txBox="1">
              <a:spLocks/>
            </p:cNvSpPr>
            <p:nvPr/>
          </p:nvSpPr>
          <p:spPr bwMode="auto">
            <a:xfrm>
              <a:off x="760412" y="5403725"/>
              <a:ext cx="3187613" cy="382788"/>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000" b="1" kern="1200" dirty="0" smtClean="0">
                  <a:solidFill>
                    <a:schemeClr val="accent1">
                      <a:lumMod val="40000"/>
                      <a:lumOff val="60000"/>
                    </a:schemeClr>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a:t>Обучение за ИТ кариера</a:t>
              </a:r>
            </a:p>
          </p:txBody>
        </p:sp>
        <p:sp>
          <p:nvSpPr>
            <p:cNvPr id="29" name="Text Placeholder 11">
              <a:extLst>
                <a:ext uri="{FF2B5EF4-FFF2-40B4-BE49-F238E27FC236}">
                  <a16:creationId xmlns:a16="http://schemas.microsoft.com/office/drawing/2014/main" id="{F4228145-6F82-4534-95DE-2617A32E17BF}"/>
                </a:ext>
              </a:extLst>
            </p:cNvPr>
            <p:cNvSpPr txBox="1">
              <a:spLocks/>
            </p:cNvSpPr>
            <p:nvPr/>
          </p:nvSpPr>
          <p:spPr bwMode="auto">
            <a:xfrm>
              <a:off x="760412" y="5690893"/>
              <a:ext cx="3810000" cy="458462"/>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1800" b="1" kern="1200" dirty="0" smtClean="0">
                  <a:solidFill>
                    <a:srgbClr val="F27A44"/>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GB">
                  <a:hlinkClick r:id="rId6"/>
                </a:rPr>
                <a:t>https://it-kariera.mon.bg/e-learning/</a:t>
              </a:r>
              <a:endParaRPr lang="en-GB"/>
            </a:p>
          </p:txBody>
        </p:sp>
      </p:grpSp>
      <p:pic>
        <p:nvPicPr>
          <p:cNvPr id="1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62748" y="3353217"/>
            <a:ext cx="3363639" cy="2663564"/>
          </a:xfrm>
          <a:prstGeom prst="rect">
            <a:avLst/>
          </a:prstGeom>
        </p:spPr>
      </p:pic>
      <p:pic>
        <p:nvPicPr>
          <p:cNvPr id="13" name="Picture 2" descr="database, storage 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13143" y="3760536"/>
            <a:ext cx="2450807" cy="2450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245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75540" y="4800600"/>
            <a:ext cx="8938472" cy="820600"/>
          </a:xfrm>
        </p:spPr>
        <p:txBody>
          <a:bodyPr/>
          <a:lstStyle/>
          <a:p>
            <a:r>
              <a:rPr lang="bg-BG" dirty="0"/>
              <a:t>Групиране</a:t>
            </a:r>
            <a:r>
              <a:rPr lang="en-US" dirty="0"/>
              <a:t> </a:t>
            </a:r>
            <a:r>
              <a:rPr lang="bg-BG" dirty="0"/>
              <a:t>в </a:t>
            </a:r>
            <a:r>
              <a:rPr lang="en-US" dirty="0"/>
              <a:t>SQL</a:t>
            </a:r>
          </a:p>
        </p:txBody>
      </p:sp>
      <p:sp>
        <p:nvSpPr>
          <p:cNvPr id="6" name="Text Placeholder 5"/>
          <p:cNvSpPr>
            <a:spLocks noGrp="1"/>
          </p:cNvSpPr>
          <p:nvPr>
            <p:ph type="body" idx="1"/>
          </p:nvPr>
        </p:nvSpPr>
        <p:spPr>
          <a:xfrm>
            <a:off x="684212" y="5754968"/>
            <a:ext cx="10721128" cy="692873"/>
          </a:xfrm>
        </p:spPr>
        <p:txBody>
          <a:bodyPr/>
          <a:lstStyle/>
          <a:p>
            <a:r>
              <a:rPr lang="bg-BG" dirty="0"/>
              <a:t>Събиране на информация по групи</a:t>
            </a:r>
            <a:endParaRPr lang="en-US" dirty="0"/>
          </a:p>
        </p:txBody>
      </p:sp>
      <p:pic>
        <p:nvPicPr>
          <p:cNvPr id="7" name="Картина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0773" y="1447800"/>
            <a:ext cx="3248007" cy="3248007"/>
          </a:xfrm>
          <a:prstGeom prst="rect">
            <a:avLst/>
          </a:prstGeom>
        </p:spPr>
      </p:pic>
      <p:sp>
        <p:nvSpPr>
          <p:cNvPr id="8" name="Slide Number Placeholder">
            <a:extLst>
              <a:ext uri="{FF2B5EF4-FFF2-40B4-BE49-F238E27FC236}">
                <a16:creationId xmlns:a16="http://schemas.microsoft.com/office/drawing/2014/main" id="{2926AECD-1F73-4565-92E7-3E81E5235AD1}"/>
              </a:ext>
            </a:extLst>
          </p:cNvPr>
          <p:cNvSpPr txBox="1">
            <a:spLocks/>
          </p:cNvSpPr>
          <p:nvPr/>
        </p:nvSpPr>
        <p:spPr>
          <a:xfrm>
            <a:off x="11566412" y="6525002"/>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en-US" smtClean="0">
                <a:solidFill>
                  <a:prstClr val="white">
                    <a:tint val="75000"/>
                  </a:prstClr>
                </a:solidFill>
              </a:rPr>
              <a:pPr/>
              <a:t>2</a:t>
            </a:fld>
            <a:endParaRPr lang="en-US" dirty="0">
              <a:solidFill>
                <a:prstClr val="white">
                  <a:tint val="75000"/>
                </a:prstClr>
              </a:solidFill>
            </a:endParaRPr>
          </a:p>
        </p:txBody>
      </p:sp>
    </p:spTree>
    <p:extLst>
      <p:ext uri="{BB962C8B-B14F-4D97-AF65-F5344CB8AC3E}">
        <p14:creationId xmlns:p14="http://schemas.microsoft.com/office/powerpoint/2010/main" val="851514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6774" y="3032867"/>
            <a:ext cx="3322637" cy="112871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Rectangle 12"/>
          <p:cNvSpPr/>
          <p:nvPr/>
        </p:nvSpPr>
        <p:spPr>
          <a:xfrm>
            <a:off x="4676774" y="4161579"/>
            <a:ext cx="3322637" cy="168592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ectangle 13"/>
          <p:cNvSpPr/>
          <p:nvPr/>
        </p:nvSpPr>
        <p:spPr>
          <a:xfrm>
            <a:off x="4676774" y="5842743"/>
            <a:ext cx="3322637" cy="5715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65922" name="Rectangle 2"/>
          <p:cNvSpPr>
            <a:spLocks noGrp="1" noChangeArrowheads="1"/>
          </p:cNvSpPr>
          <p:nvPr>
            <p:ph type="title"/>
          </p:nvPr>
        </p:nvSpPr>
        <p:spPr/>
        <p:txBody>
          <a:bodyPr/>
          <a:lstStyle/>
          <a:p>
            <a:r>
              <a:rPr lang="bg-BG" dirty="0"/>
              <a:t>Групиране </a:t>
            </a:r>
            <a:r>
              <a:rPr lang="en-US" dirty="0"/>
              <a:t>(1)</a:t>
            </a:r>
            <a:endParaRPr lang="bg-BG" dirty="0"/>
          </a:p>
        </p:txBody>
      </p:sp>
      <p:graphicFrame>
        <p:nvGraphicFramePr>
          <p:cNvPr id="11" name="Table 10"/>
          <p:cNvGraphicFramePr>
            <a:graphicFrameLocks noGrp="1"/>
          </p:cNvGraphicFramePr>
          <p:nvPr/>
        </p:nvGraphicFramePr>
        <p:xfrm>
          <a:off x="2894012" y="2452338"/>
          <a:ext cx="6477000" cy="564066"/>
        </p:xfrm>
        <a:graphic>
          <a:graphicData uri="http://schemas.openxmlformats.org/drawingml/2006/table">
            <a:tbl>
              <a:tblPr firstRow="1" bandRow="1">
                <a:tableStyleId>{7DF18680-E054-41AD-8BC1-D1AEF772440D}</a:tableStyleId>
              </a:tblPr>
              <a:tblGrid>
                <a:gridCol w="1785687">
                  <a:extLst>
                    <a:ext uri="{9D8B030D-6E8A-4147-A177-3AD203B41FA5}">
                      <a16:colId xmlns:a16="http://schemas.microsoft.com/office/drawing/2014/main" val="3180040124"/>
                    </a:ext>
                  </a:extLst>
                </a:gridCol>
                <a:gridCol w="3319713">
                  <a:extLst>
                    <a:ext uri="{9D8B030D-6E8A-4147-A177-3AD203B41FA5}">
                      <a16:colId xmlns:a16="http://schemas.microsoft.com/office/drawing/2014/main" val="3141524875"/>
                    </a:ext>
                  </a:extLst>
                </a:gridCol>
                <a:gridCol w="1371600">
                  <a:extLst>
                    <a:ext uri="{9D8B030D-6E8A-4147-A177-3AD203B41FA5}">
                      <a16:colId xmlns:a16="http://schemas.microsoft.com/office/drawing/2014/main" val="1915661299"/>
                    </a:ext>
                  </a:extLst>
                </a:gridCol>
              </a:tblGrid>
              <a:tr h="564066">
                <a:tc>
                  <a:txBody>
                    <a:bodyPr/>
                    <a:lstStyle/>
                    <a:p>
                      <a:r>
                        <a:rPr lang="en-US" sz="2800" dirty="0"/>
                        <a:t>employee</a:t>
                      </a:r>
                    </a:p>
                  </a:txBody>
                  <a:tcPr marL="137345" marR="137345" marT="68673" marB="68673"/>
                </a:tc>
                <a:tc>
                  <a:txBody>
                    <a:bodyPr/>
                    <a:lstStyle/>
                    <a:p>
                      <a:r>
                        <a:rPr lang="en-US" sz="2800" dirty="0" err="1"/>
                        <a:t>department_name</a:t>
                      </a:r>
                      <a:endParaRPr lang="en-US" sz="2800" dirty="0"/>
                    </a:p>
                  </a:txBody>
                  <a:tcPr marL="137345" marR="137345" marT="68673" marB="68673"/>
                </a:tc>
                <a:tc>
                  <a:txBody>
                    <a:bodyPr/>
                    <a:lstStyle/>
                    <a:p>
                      <a:r>
                        <a:rPr lang="en-US" sz="2800" dirty="0"/>
                        <a:t>salary</a:t>
                      </a:r>
                    </a:p>
                  </a:txBody>
                  <a:tcPr marL="137345" marR="137345" marT="68673" marB="68673"/>
                </a:tc>
                <a:extLst>
                  <a:ext uri="{0D108BD9-81ED-4DB2-BD59-A6C34878D82A}">
                    <a16:rowId xmlns:a16="http://schemas.microsoft.com/office/drawing/2014/main" val="247495740"/>
                  </a:ext>
                </a:extLst>
              </a:tr>
            </a:tbl>
          </a:graphicData>
        </a:graphic>
      </p:graphicFrame>
      <p:sp>
        <p:nvSpPr>
          <p:cNvPr id="8" name="Content Placeholder 2"/>
          <p:cNvSpPr>
            <a:spLocks noGrp="1"/>
          </p:cNvSpPr>
          <p:nvPr>
            <p:ph idx="1"/>
          </p:nvPr>
        </p:nvSpPr>
        <p:spPr>
          <a:xfrm>
            <a:off x="175504" y="1151121"/>
            <a:ext cx="11804822" cy="5570355"/>
          </a:xfrm>
        </p:spPr>
        <p:txBody>
          <a:bodyPr/>
          <a:lstStyle/>
          <a:p>
            <a:pPr>
              <a:lnSpc>
                <a:spcPct val="100000"/>
              </a:lnSpc>
            </a:pPr>
            <a:r>
              <a:rPr lang="bg-BG" sz="3300" dirty="0"/>
              <a:t>Групирането ни позволява да съберем информацията в отделни групи според някакво общо свойство</a:t>
            </a:r>
            <a:r>
              <a:rPr lang="en-US" sz="3300" dirty="0"/>
              <a:t>.</a:t>
            </a:r>
            <a:endParaRPr lang="en-US" sz="3100" dirty="0"/>
          </a:p>
        </p:txBody>
      </p:sp>
      <p:grpSp>
        <p:nvGrpSpPr>
          <p:cNvPr id="24" name="Group 23"/>
          <p:cNvGrpSpPr/>
          <p:nvPr/>
        </p:nvGrpSpPr>
        <p:grpSpPr>
          <a:xfrm>
            <a:off x="2894012" y="3025717"/>
            <a:ext cx="1785600" cy="3386990"/>
            <a:chOff x="3351212" y="1493042"/>
            <a:chExt cx="1785600" cy="3386990"/>
          </a:xfrm>
        </p:grpSpPr>
        <p:sp>
          <p:nvSpPr>
            <p:cNvPr id="25" name="Rectangle 24"/>
            <p:cNvSpPr/>
            <p:nvPr/>
          </p:nvSpPr>
          <p:spPr>
            <a:xfrm>
              <a:off x="3351212" y="1493042"/>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Adam</a:t>
              </a:r>
            </a:p>
          </p:txBody>
        </p:sp>
        <p:sp>
          <p:nvSpPr>
            <p:cNvPr id="26" name="Rectangle 25"/>
            <p:cNvSpPr/>
            <p:nvPr/>
          </p:nvSpPr>
          <p:spPr>
            <a:xfrm>
              <a:off x="3351212" y="2057400"/>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John</a:t>
              </a:r>
            </a:p>
          </p:txBody>
        </p:sp>
        <p:sp>
          <p:nvSpPr>
            <p:cNvPr id="27" name="Rectangle 26"/>
            <p:cNvSpPr/>
            <p:nvPr/>
          </p:nvSpPr>
          <p:spPr>
            <a:xfrm>
              <a:off x="3351212" y="2621758"/>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Jane</a:t>
              </a:r>
            </a:p>
          </p:txBody>
        </p:sp>
        <p:sp>
          <p:nvSpPr>
            <p:cNvPr id="28" name="Rectangle 27"/>
            <p:cNvSpPr/>
            <p:nvPr/>
          </p:nvSpPr>
          <p:spPr>
            <a:xfrm>
              <a:off x="3351212" y="3186116"/>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George</a:t>
              </a:r>
            </a:p>
          </p:txBody>
        </p:sp>
        <p:sp>
          <p:nvSpPr>
            <p:cNvPr id="29" name="Rectangle 28"/>
            <p:cNvSpPr/>
            <p:nvPr/>
          </p:nvSpPr>
          <p:spPr>
            <a:xfrm>
              <a:off x="3351212" y="3750474"/>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Lila</a:t>
              </a:r>
            </a:p>
          </p:txBody>
        </p:sp>
        <p:sp>
          <p:nvSpPr>
            <p:cNvPr id="30" name="Rectangle 29"/>
            <p:cNvSpPr/>
            <p:nvPr/>
          </p:nvSpPr>
          <p:spPr>
            <a:xfrm>
              <a:off x="3351212" y="4314832"/>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Fred</a:t>
              </a:r>
            </a:p>
          </p:txBody>
        </p:sp>
      </p:grpSp>
      <p:grpSp>
        <p:nvGrpSpPr>
          <p:cNvPr id="31" name="Group 30"/>
          <p:cNvGrpSpPr/>
          <p:nvPr/>
        </p:nvGrpSpPr>
        <p:grpSpPr>
          <a:xfrm>
            <a:off x="7998812" y="3025717"/>
            <a:ext cx="1371600" cy="3386990"/>
            <a:chOff x="9304412" y="1493042"/>
            <a:chExt cx="1371600" cy="3386990"/>
          </a:xfrm>
        </p:grpSpPr>
        <p:sp>
          <p:nvSpPr>
            <p:cNvPr id="32" name="Rectangle 31"/>
            <p:cNvSpPr/>
            <p:nvPr/>
          </p:nvSpPr>
          <p:spPr>
            <a:xfrm>
              <a:off x="9304412" y="1493042"/>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sp>
          <p:nvSpPr>
            <p:cNvPr id="33" name="Rectangle 32"/>
            <p:cNvSpPr/>
            <p:nvPr/>
          </p:nvSpPr>
          <p:spPr>
            <a:xfrm>
              <a:off x="9304412" y="2057400"/>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sp>
          <p:nvSpPr>
            <p:cNvPr id="34" name="Rectangle 33"/>
            <p:cNvSpPr/>
            <p:nvPr/>
          </p:nvSpPr>
          <p:spPr>
            <a:xfrm>
              <a:off x="9304412" y="2621758"/>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10,000</a:t>
              </a:r>
            </a:p>
          </p:txBody>
        </p:sp>
        <p:sp>
          <p:nvSpPr>
            <p:cNvPr id="35" name="Rectangle 34"/>
            <p:cNvSpPr/>
            <p:nvPr/>
          </p:nvSpPr>
          <p:spPr>
            <a:xfrm>
              <a:off x="9304412" y="3186116"/>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sp>
          <p:nvSpPr>
            <p:cNvPr id="36" name="Rectangle 35"/>
            <p:cNvSpPr/>
            <p:nvPr/>
          </p:nvSpPr>
          <p:spPr>
            <a:xfrm>
              <a:off x="9304412" y="3750474"/>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sp>
          <p:nvSpPr>
            <p:cNvPr id="37" name="Rectangle 36"/>
            <p:cNvSpPr/>
            <p:nvPr/>
          </p:nvSpPr>
          <p:spPr>
            <a:xfrm>
              <a:off x="9304412" y="4314832"/>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grpSp>
      <p:grpSp>
        <p:nvGrpSpPr>
          <p:cNvPr id="38" name="Group 37"/>
          <p:cNvGrpSpPr/>
          <p:nvPr/>
        </p:nvGrpSpPr>
        <p:grpSpPr>
          <a:xfrm>
            <a:off x="4679612" y="3025717"/>
            <a:ext cx="3319200" cy="3386990"/>
            <a:chOff x="5561012" y="1493042"/>
            <a:chExt cx="3319200" cy="3386990"/>
          </a:xfrm>
        </p:grpSpPr>
        <p:sp>
          <p:nvSpPr>
            <p:cNvPr id="39" name="Rectangle 38"/>
            <p:cNvSpPr/>
            <p:nvPr/>
          </p:nvSpPr>
          <p:spPr>
            <a:xfrm>
              <a:off x="5561012" y="1493042"/>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0" name="Rectangle 39"/>
            <p:cNvSpPr/>
            <p:nvPr/>
          </p:nvSpPr>
          <p:spPr>
            <a:xfrm>
              <a:off x="5561012" y="2057400"/>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1" name="Rectangle 40"/>
            <p:cNvSpPr/>
            <p:nvPr/>
          </p:nvSpPr>
          <p:spPr>
            <a:xfrm>
              <a:off x="5561012" y="2621758"/>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2" name="Rectangle 41"/>
            <p:cNvSpPr/>
            <p:nvPr/>
          </p:nvSpPr>
          <p:spPr>
            <a:xfrm>
              <a:off x="5561012" y="3186116"/>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3" name="Rectangle 42"/>
            <p:cNvSpPr/>
            <p:nvPr/>
          </p:nvSpPr>
          <p:spPr>
            <a:xfrm>
              <a:off x="5561012" y="3750474"/>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4" name="Rectangle 43"/>
            <p:cNvSpPr/>
            <p:nvPr/>
          </p:nvSpPr>
          <p:spPr>
            <a:xfrm>
              <a:off x="5561012" y="4314832"/>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Software Support</a:t>
              </a:r>
            </a:p>
          </p:txBody>
        </p:sp>
      </p:grpSp>
      <p:sp>
        <p:nvSpPr>
          <p:cNvPr id="45" name="Slide Number Placeholder">
            <a:extLst>
              <a:ext uri="{FF2B5EF4-FFF2-40B4-BE49-F238E27FC236}">
                <a16:creationId xmlns:a16="http://schemas.microsoft.com/office/drawing/2014/main" id="{C5F12210-794F-4936-A743-A1D851DCC439}"/>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3</a:t>
            </a:fld>
            <a:endParaRPr lang="en-US" dirty="0">
              <a:solidFill>
                <a:prstClr val="white">
                  <a:tint val="75000"/>
                </a:prstClr>
              </a:solidFill>
            </a:endParaRPr>
          </a:p>
        </p:txBody>
      </p:sp>
    </p:spTree>
    <p:extLst>
      <p:ext uri="{BB962C8B-B14F-4D97-AF65-F5344CB8AC3E}">
        <p14:creationId xmlns:p14="http://schemas.microsoft.com/office/powerpoint/2010/main" val="26834991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6774" y="3032867"/>
            <a:ext cx="3322637" cy="112871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Rectangle 12"/>
          <p:cNvSpPr/>
          <p:nvPr/>
        </p:nvSpPr>
        <p:spPr>
          <a:xfrm>
            <a:off x="4676774" y="4161579"/>
            <a:ext cx="3322637" cy="168592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ectangle 13"/>
          <p:cNvSpPr/>
          <p:nvPr/>
        </p:nvSpPr>
        <p:spPr>
          <a:xfrm>
            <a:off x="4676774" y="5842743"/>
            <a:ext cx="3322637" cy="5715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65922" name="Rectangle 2"/>
          <p:cNvSpPr>
            <a:spLocks noGrp="1" noChangeArrowheads="1"/>
          </p:cNvSpPr>
          <p:nvPr>
            <p:ph type="title"/>
          </p:nvPr>
        </p:nvSpPr>
        <p:spPr/>
        <p:txBody>
          <a:bodyPr/>
          <a:lstStyle/>
          <a:p>
            <a:r>
              <a:rPr lang="bg-BG" dirty="0"/>
              <a:t>Групиране </a:t>
            </a:r>
            <a:r>
              <a:rPr lang="en-US" dirty="0"/>
              <a:t>(1)</a:t>
            </a:r>
            <a:endParaRPr lang="bg-BG" dirty="0"/>
          </a:p>
        </p:txBody>
      </p:sp>
      <p:graphicFrame>
        <p:nvGraphicFramePr>
          <p:cNvPr id="11" name="Table 10"/>
          <p:cNvGraphicFramePr>
            <a:graphicFrameLocks noGrp="1"/>
          </p:cNvGraphicFramePr>
          <p:nvPr/>
        </p:nvGraphicFramePr>
        <p:xfrm>
          <a:off x="2894012" y="2452338"/>
          <a:ext cx="6477000" cy="564066"/>
        </p:xfrm>
        <a:graphic>
          <a:graphicData uri="http://schemas.openxmlformats.org/drawingml/2006/table">
            <a:tbl>
              <a:tblPr firstRow="1" bandRow="1">
                <a:tableStyleId>{7DF18680-E054-41AD-8BC1-D1AEF772440D}</a:tableStyleId>
              </a:tblPr>
              <a:tblGrid>
                <a:gridCol w="1785687">
                  <a:extLst>
                    <a:ext uri="{9D8B030D-6E8A-4147-A177-3AD203B41FA5}">
                      <a16:colId xmlns:a16="http://schemas.microsoft.com/office/drawing/2014/main" val="3180040124"/>
                    </a:ext>
                  </a:extLst>
                </a:gridCol>
                <a:gridCol w="3319713">
                  <a:extLst>
                    <a:ext uri="{9D8B030D-6E8A-4147-A177-3AD203B41FA5}">
                      <a16:colId xmlns:a16="http://schemas.microsoft.com/office/drawing/2014/main" val="3141524875"/>
                    </a:ext>
                  </a:extLst>
                </a:gridCol>
                <a:gridCol w="1371600">
                  <a:extLst>
                    <a:ext uri="{9D8B030D-6E8A-4147-A177-3AD203B41FA5}">
                      <a16:colId xmlns:a16="http://schemas.microsoft.com/office/drawing/2014/main" val="1915661299"/>
                    </a:ext>
                  </a:extLst>
                </a:gridCol>
              </a:tblGrid>
              <a:tr h="564066">
                <a:tc>
                  <a:txBody>
                    <a:bodyPr/>
                    <a:lstStyle/>
                    <a:p>
                      <a:r>
                        <a:rPr lang="en-US" sz="2800" dirty="0"/>
                        <a:t>employee</a:t>
                      </a:r>
                    </a:p>
                  </a:txBody>
                  <a:tcPr marL="137345" marR="137345" marT="68673" marB="68673"/>
                </a:tc>
                <a:tc>
                  <a:txBody>
                    <a:bodyPr/>
                    <a:lstStyle/>
                    <a:p>
                      <a:r>
                        <a:rPr lang="en-US" sz="2800" dirty="0" err="1"/>
                        <a:t>department_name</a:t>
                      </a:r>
                      <a:endParaRPr lang="en-US" sz="2800" dirty="0"/>
                    </a:p>
                  </a:txBody>
                  <a:tcPr marL="137345" marR="137345" marT="68673" marB="68673"/>
                </a:tc>
                <a:tc>
                  <a:txBody>
                    <a:bodyPr/>
                    <a:lstStyle/>
                    <a:p>
                      <a:r>
                        <a:rPr lang="en-US" sz="2800" dirty="0"/>
                        <a:t>salary</a:t>
                      </a:r>
                    </a:p>
                  </a:txBody>
                  <a:tcPr marL="137345" marR="137345" marT="68673" marB="68673"/>
                </a:tc>
                <a:extLst>
                  <a:ext uri="{0D108BD9-81ED-4DB2-BD59-A6C34878D82A}">
                    <a16:rowId xmlns:a16="http://schemas.microsoft.com/office/drawing/2014/main" val="247495740"/>
                  </a:ext>
                </a:extLst>
              </a:tr>
            </a:tbl>
          </a:graphicData>
        </a:graphic>
      </p:graphicFrame>
      <p:sp>
        <p:nvSpPr>
          <p:cNvPr id="25" name="Rectangle 24"/>
          <p:cNvSpPr/>
          <p:nvPr/>
        </p:nvSpPr>
        <p:spPr>
          <a:xfrm>
            <a:off x="2894012" y="3025717"/>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Adam</a:t>
            </a:r>
          </a:p>
        </p:txBody>
      </p:sp>
      <p:sp>
        <p:nvSpPr>
          <p:cNvPr id="27" name="Rectangle 26"/>
          <p:cNvSpPr/>
          <p:nvPr/>
        </p:nvSpPr>
        <p:spPr>
          <a:xfrm>
            <a:off x="2894012" y="4154433"/>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Jane</a:t>
            </a:r>
          </a:p>
        </p:txBody>
      </p:sp>
      <p:sp>
        <p:nvSpPr>
          <p:cNvPr id="32" name="Rectangle 31"/>
          <p:cNvSpPr/>
          <p:nvPr/>
        </p:nvSpPr>
        <p:spPr>
          <a:xfrm>
            <a:off x="7998812" y="3025717"/>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sp>
        <p:nvSpPr>
          <p:cNvPr id="34" name="Rectangle 33"/>
          <p:cNvSpPr/>
          <p:nvPr/>
        </p:nvSpPr>
        <p:spPr>
          <a:xfrm>
            <a:off x="7998812" y="4154433"/>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10,000</a:t>
            </a:r>
          </a:p>
        </p:txBody>
      </p:sp>
      <p:sp>
        <p:nvSpPr>
          <p:cNvPr id="39" name="Rectangle 38"/>
          <p:cNvSpPr/>
          <p:nvPr/>
        </p:nvSpPr>
        <p:spPr>
          <a:xfrm>
            <a:off x="4679612" y="3025717"/>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0" name="Rectangle 39"/>
          <p:cNvSpPr/>
          <p:nvPr/>
        </p:nvSpPr>
        <p:spPr>
          <a:xfrm>
            <a:off x="4679612" y="3590075"/>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1" name="Rectangle 40"/>
          <p:cNvSpPr/>
          <p:nvPr/>
        </p:nvSpPr>
        <p:spPr>
          <a:xfrm>
            <a:off x="4679612" y="4154433"/>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2" name="Rectangle 41"/>
          <p:cNvSpPr/>
          <p:nvPr/>
        </p:nvSpPr>
        <p:spPr>
          <a:xfrm>
            <a:off x="4679612" y="4718791"/>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3" name="Rectangle 42"/>
          <p:cNvSpPr/>
          <p:nvPr/>
        </p:nvSpPr>
        <p:spPr>
          <a:xfrm>
            <a:off x="4679612" y="5283149"/>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grpSp>
        <p:nvGrpSpPr>
          <p:cNvPr id="7" name="Group 6"/>
          <p:cNvGrpSpPr/>
          <p:nvPr/>
        </p:nvGrpSpPr>
        <p:grpSpPr>
          <a:xfrm>
            <a:off x="2894012" y="5847507"/>
            <a:ext cx="6476400" cy="565200"/>
            <a:chOff x="2894012" y="5847507"/>
            <a:chExt cx="6476400" cy="565200"/>
          </a:xfrm>
        </p:grpSpPr>
        <p:sp>
          <p:nvSpPr>
            <p:cNvPr id="30" name="Rectangle 29"/>
            <p:cNvSpPr/>
            <p:nvPr/>
          </p:nvSpPr>
          <p:spPr>
            <a:xfrm>
              <a:off x="2894012" y="5847507"/>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Fred</a:t>
              </a:r>
            </a:p>
          </p:txBody>
        </p:sp>
        <p:sp>
          <p:nvSpPr>
            <p:cNvPr id="37" name="Rectangle 36"/>
            <p:cNvSpPr/>
            <p:nvPr/>
          </p:nvSpPr>
          <p:spPr>
            <a:xfrm>
              <a:off x="7998812" y="5847507"/>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sp>
          <p:nvSpPr>
            <p:cNvPr id="44" name="Rectangle 43"/>
            <p:cNvSpPr/>
            <p:nvPr/>
          </p:nvSpPr>
          <p:spPr>
            <a:xfrm>
              <a:off x="4679612" y="5847507"/>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Software Support</a:t>
              </a:r>
            </a:p>
          </p:txBody>
        </p:sp>
      </p:grpSp>
      <p:grpSp>
        <p:nvGrpSpPr>
          <p:cNvPr id="3" name="Group 2"/>
          <p:cNvGrpSpPr/>
          <p:nvPr/>
        </p:nvGrpSpPr>
        <p:grpSpPr>
          <a:xfrm>
            <a:off x="2894012" y="3590075"/>
            <a:ext cx="6476400" cy="565200"/>
            <a:chOff x="2894012" y="3590075"/>
            <a:chExt cx="6476400" cy="565200"/>
          </a:xfrm>
        </p:grpSpPr>
        <p:sp>
          <p:nvSpPr>
            <p:cNvPr id="26" name="Rectangle 25"/>
            <p:cNvSpPr/>
            <p:nvPr/>
          </p:nvSpPr>
          <p:spPr>
            <a:xfrm>
              <a:off x="2894012" y="3590075"/>
              <a:ext cx="1785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John</a:t>
              </a:r>
            </a:p>
          </p:txBody>
        </p:sp>
        <p:sp>
          <p:nvSpPr>
            <p:cNvPr id="33" name="Rectangle 32"/>
            <p:cNvSpPr/>
            <p:nvPr/>
          </p:nvSpPr>
          <p:spPr>
            <a:xfrm>
              <a:off x="7998812" y="3590075"/>
              <a:ext cx="1371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grpSp>
      <p:grpSp>
        <p:nvGrpSpPr>
          <p:cNvPr id="4" name="Group 3"/>
          <p:cNvGrpSpPr/>
          <p:nvPr/>
        </p:nvGrpSpPr>
        <p:grpSpPr>
          <a:xfrm>
            <a:off x="2894012" y="4718791"/>
            <a:ext cx="6476400" cy="565200"/>
            <a:chOff x="2894012" y="4718791"/>
            <a:chExt cx="6476400" cy="565200"/>
          </a:xfrm>
        </p:grpSpPr>
        <p:sp>
          <p:nvSpPr>
            <p:cNvPr id="28" name="Rectangle 27"/>
            <p:cNvSpPr/>
            <p:nvPr/>
          </p:nvSpPr>
          <p:spPr>
            <a:xfrm>
              <a:off x="2894012" y="4718791"/>
              <a:ext cx="1785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George</a:t>
              </a:r>
            </a:p>
          </p:txBody>
        </p:sp>
        <p:sp>
          <p:nvSpPr>
            <p:cNvPr id="35" name="Rectangle 34"/>
            <p:cNvSpPr/>
            <p:nvPr/>
          </p:nvSpPr>
          <p:spPr>
            <a:xfrm>
              <a:off x="7998812" y="4718791"/>
              <a:ext cx="1371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grpSp>
      <p:grpSp>
        <p:nvGrpSpPr>
          <p:cNvPr id="6" name="Group 5"/>
          <p:cNvGrpSpPr/>
          <p:nvPr/>
        </p:nvGrpSpPr>
        <p:grpSpPr>
          <a:xfrm>
            <a:off x="2894012" y="5283149"/>
            <a:ext cx="6476400" cy="565200"/>
            <a:chOff x="2894012" y="5283149"/>
            <a:chExt cx="6476400" cy="565200"/>
          </a:xfrm>
        </p:grpSpPr>
        <p:sp>
          <p:nvSpPr>
            <p:cNvPr id="29" name="Rectangle 28"/>
            <p:cNvSpPr/>
            <p:nvPr/>
          </p:nvSpPr>
          <p:spPr>
            <a:xfrm>
              <a:off x="2894012" y="5283149"/>
              <a:ext cx="1785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Lila</a:t>
              </a:r>
            </a:p>
          </p:txBody>
        </p:sp>
        <p:sp>
          <p:nvSpPr>
            <p:cNvPr id="36" name="Rectangle 35"/>
            <p:cNvSpPr/>
            <p:nvPr/>
          </p:nvSpPr>
          <p:spPr>
            <a:xfrm>
              <a:off x="7998812" y="5283149"/>
              <a:ext cx="1371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grpSp>
      <p:sp>
        <p:nvSpPr>
          <p:cNvPr id="51" name="AutoShape 7"/>
          <p:cNvSpPr>
            <a:spLocks noChangeArrowheads="1"/>
          </p:cNvSpPr>
          <p:nvPr/>
        </p:nvSpPr>
        <p:spPr bwMode="auto">
          <a:xfrm>
            <a:off x="5637212" y="1461776"/>
            <a:ext cx="3538622" cy="548478"/>
          </a:xfrm>
          <a:prstGeom prst="wedgeRoundRectCallout">
            <a:avLst>
              <a:gd name="adj1" fmla="val -34259"/>
              <a:gd name="adj2" fmla="val 15394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a:solidFill>
                  <a:srgbClr val="FFFFFF"/>
                </a:solidFill>
              </a:rPr>
              <a:t>Групираща колона</a:t>
            </a:r>
            <a:endParaRPr lang="en-US" sz="2800" noProof="1">
              <a:solidFill>
                <a:srgbClr val="FFFFFF"/>
              </a:solidFill>
            </a:endParaRPr>
          </a:p>
        </p:txBody>
      </p:sp>
      <p:sp>
        <p:nvSpPr>
          <p:cNvPr id="52" name="AutoShape 7"/>
          <p:cNvSpPr>
            <a:spLocks noChangeArrowheads="1"/>
          </p:cNvSpPr>
          <p:nvPr/>
        </p:nvSpPr>
        <p:spPr bwMode="auto">
          <a:xfrm>
            <a:off x="290023" y="3689963"/>
            <a:ext cx="2067095" cy="548478"/>
          </a:xfrm>
          <a:prstGeom prst="wedgeRoundRectCallout">
            <a:avLst>
              <a:gd name="adj1" fmla="val 67724"/>
              <a:gd name="adj2" fmla="val 9054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a:solidFill>
                  <a:srgbClr val="FFFFFF"/>
                </a:solidFill>
              </a:rPr>
              <a:t>Един ред</a:t>
            </a:r>
            <a:endParaRPr lang="en-US" sz="2800" noProof="1">
              <a:solidFill>
                <a:srgbClr val="FFFFFF"/>
              </a:solidFill>
            </a:endParaRPr>
          </a:p>
        </p:txBody>
      </p:sp>
      <p:sp>
        <p:nvSpPr>
          <p:cNvPr id="53" name="AutoShape 7"/>
          <p:cNvSpPr>
            <a:spLocks noChangeArrowheads="1"/>
          </p:cNvSpPr>
          <p:nvPr/>
        </p:nvSpPr>
        <p:spPr bwMode="auto">
          <a:xfrm>
            <a:off x="9766411" y="2667001"/>
            <a:ext cx="2240325" cy="1678848"/>
          </a:xfrm>
          <a:prstGeom prst="wedgeRoundRectCallout">
            <a:avLst>
              <a:gd name="adj1" fmla="val -63531"/>
              <a:gd name="adj2" fmla="val 8185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a:solidFill>
                  <a:srgbClr val="FFFFFF"/>
                </a:solidFill>
              </a:rPr>
              <a:t>Данни, които могат да бъдат агрегирани</a:t>
            </a:r>
            <a:endParaRPr lang="en-US" sz="2800" noProof="1">
              <a:solidFill>
                <a:srgbClr val="FFFFFF"/>
              </a:solidFill>
            </a:endParaRPr>
          </a:p>
        </p:txBody>
      </p:sp>
      <p:sp>
        <p:nvSpPr>
          <p:cNvPr id="38" name="Slide Number Placeholder">
            <a:extLst>
              <a:ext uri="{FF2B5EF4-FFF2-40B4-BE49-F238E27FC236}">
                <a16:creationId xmlns:a16="http://schemas.microsoft.com/office/drawing/2014/main" id="{6A8EBE0A-67CA-4B9D-9E92-545D04CB0397}"/>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4</a:t>
            </a:fld>
            <a:endParaRPr lang="en-US" dirty="0">
              <a:solidFill>
                <a:prstClr val="white">
                  <a:tint val="75000"/>
                </a:prstClr>
              </a:solidFill>
            </a:endParaRPr>
          </a:p>
        </p:txBody>
      </p:sp>
    </p:spTree>
    <p:extLst>
      <p:ext uri="{BB962C8B-B14F-4D97-AF65-F5344CB8AC3E}">
        <p14:creationId xmlns:p14="http://schemas.microsoft.com/office/powerpoint/2010/main" val="2910402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3000"/>
                                        <p:tgtEl>
                                          <p:spTgt spid="40"/>
                                        </p:tgtEl>
                                      </p:cBhvr>
                                    </p:animEffect>
                                    <p:set>
                                      <p:cBhvr>
                                        <p:cTn id="16" dur="1" fill="hold">
                                          <p:stCondLst>
                                            <p:cond delay="2999"/>
                                          </p:stCondLst>
                                        </p:cTn>
                                        <p:tgtEl>
                                          <p:spTgt spid="40"/>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3000"/>
                                        <p:tgtEl>
                                          <p:spTgt spid="42"/>
                                        </p:tgtEl>
                                      </p:cBhvr>
                                    </p:animEffect>
                                    <p:set>
                                      <p:cBhvr>
                                        <p:cTn id="19" dur="1" fill="hold">
                                          <p:stCondLst>
                                            <p:cond delay="2999"/>
                                          </p:stCondLst>
                                        </p:cTn>
                                        <p:tgtEl>
                                          <p:spTgt spid="4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3000"/>
                                        <p:tgtEl>
                                          <p:spTgt spid="43"/>
                                        </p:tgtEl>
                                      </p:cBhvr>
                                    </p:animEffect>
                                    <p:set>
                                      <p:cBhvr>
                                        <p:cTn id="22" dur="1" fill="hold">
                                          <p:stCondLst>
                                            <p:cond delay="2999"/>
                                          </p:stCondLst>
                                        </p:cTn>
                                        <p:tgtEl>
                                          <p:spTgt spid="43"/>
                                        </p:tgtEl>
                                        <p:attrNameLst>
                                          <p:attrName>style.visibility</p:attrName>
                                        </p:attrNameLst>
                                      </p:cBhvr>
                                      <p:to>
                                        <p:strVal val="hidden"/>
                                      </p:to>
                                    </p:set>
                                  </p:childTnLst>
                                </p:cTn>
                              </p:par>
                              <p:par>
                                <p:cTn id="23" presetID="42" presetClass="path" presetSubtype="0" accel="50000" decel="50000" fill="hold" grpId="0" nodeType="withEffect">
                                  <p:stCondLst>
                                    <p:cond delay="0"/>
                                  </p:stCondLst>
                                  <p:childTnLst>
                                    <p:animMotion origin="layout" path="M 2.69341E-6 -3.33333E-6 L 2.69341E-6 -0.08217 " pathEditMode="relative" rAng="0" ptsTypes="AA">
                                      <p:cBhvr>
                                        <p:cTn id="24" dur="2000" fill="hold"/>
                                        <p:tgtEl>
                                          <p:spTgt spid="40"/>
                                        </p:tgtEl>
                                        <p:attrNameLst>
                                          <p:attrName>ppt_x</p:attrName>
                                          <p:attrName>ppt_y</p:attrName>
                                        </p:attrNameLst>
                                      </p:cBhvr>
                                      <p:rCtr x="0" y="-4120"/>
                                    </p:animMotion>
                                  </p:childTnLst>
                                </p:cTn>
                              </p:par>
                              <p:par>
                                <p:cTn id="25" presetID="42" presetClass="path" presetSubtype="0" accel="50000" decel="50000" fill="hold" grpId="0" nodeType="withEffect">
                                  <p:stCondLst>
                                    <p:cond delay="0"/>
                                  </p:stCondLst>
                                  <p:childTnLst>
                                    <p:animMotion origin="layout" path="M 2.69341E-6 3.33333E-6 L 2.69341E-6 -0.08334 " pathEditMode="relative" rAng="0" ptsTypes="AA">
                                      <p:cBhvr>
                                        <p:cTn id="26" dur="2000" fill="hold"/>
                                        <p:tgtEl>
                                          <p:spTgt spid="42"/>
                                        </p:tgtEl>
                                        <p:attrNameLst>
                                          <p:attrName>ppt_x</p:attrName>
                                          <p:attrName>ppt_y</p:attrName>
                                        </p:attrNameLst>
                                      </p:cBhvr>
                                      <p:rCtr x="0" y="-4167"/>
                                    </p:animMotion>
                                  </p:childTnLst>
                                </p:cTn>
                              </p:par>
                              <p:par>
                                <p:cTn id="27" presetID="42" presetClass="path" presetSubtype="0" accel="50000" decel="50000" fill="hold" grpId="0" nodeType="withEffect">
                                  <p:stCondLst>
                                    <p:cond delay="0"/>
                                  </p:stCondLst>
                                  <p:childTnLst>
                                    <p:animMotion origin="layout" path="M 2.69341E-6 -4.07407E-6 L 2.69341E-6 -0.16435 " pathEditMode="relative" rAng="0" ptsTypes="AA">
                                      <p:cBhvr>
                                        <p:cTn id="28" dur="2000" fill="hold"/>
                                        <p:tgtEl>
                                          <p:spTgt spid="43"/>
                                        </p:tgtEl>
                                        <p:attrNameLst>
                                          <p:attrName>ppt_x</p:attrName>
                                          <p:attrName>ppt_y</p:attrName>
                                        </p:attrNameLst>
                                      </p:cBhvr>
                                      <p:rCtr x="0" y="-8218"/>
                                    </p:animMotion>
                                  </p:childTnLst>
                                </p:cTn>
                              </p:par>
                              <p:par>
                                <p:cTn id="29" presetID="42" presetClass="path" presetSubtype="0" accel="50000" decel="50000" fill="hold" nodeType="withEffect">
                                  <p:stCondLst>
                                    <p:cond delay="0"/>
                                  </p:stCondLst>
                                  <p:childTnLst>
                                    <p:animMotion origin="layout" path="M 4.18599E-6 -3.33333E-6 L 0.0151 -0.05671 " pathEditMode="relative" rAng="0" ptsTypes="AA">
                                      <p:cBhvr>
                                        <p:cTn id="30" dur="2000" fill="hold"/>
                                        <p:tgtEl>
                                          <p:spTgt spid="3"/>
                                        </p:tgtEl>
                                        <p:attrNameLst>
                                          <p:attrName>ppt_x</p:attrName>
                                          <p:attrName>ppt_y</p:attrName>
                                        </p:attrNameLst>
                                      </p:cBhvr>
                                      <p:rCtr x="755" y="-2847"/>
                                    </p:animMotion>
                                  </p:childTnLst>
                                </p:cTn>
                              </p:par>
                              <p:par>
                                <p:cTn id="31" presetID="42" presetClass="path" presetSubtype="0" accel="50000" decel="50000" fill="hold" nodeType="withEffect">
                                  <p:stCondLst>
                                    <p:cond delay="0"/>
                                  </p:stCondLst>
                                  <p:childTnLst>
                                    <p:animMotion origin="layout" path="M 4.18599E-6 3.33333E-6 L 0.01211 -0.05787 " pathEditMode="relative" rAng="0" ptsTypes="AA">
                                      <p:cBhvr>
                                        <p:cTn id="32" dur="2000" fill="hold"/>
                                        <p:tgtEl>
                                          <p:spTgt spid="4"/>
                                        </p:tgtEl>
                                        <p:attrNameLst>
                                          <p:attrName>ppt_x</p:attrName>
                                          <p:attrName>ppt_y</p:attrName>
                                        </p:attrNameLst>
                                      </p:cBhvr>
                                      <p:rCtr x="599" y="-2894"/>
                                    </p:animMotion>
                                  </p:childTnLst>
                                </p:cTn>
                              </p:par>
                              <p:par>
                                <p:cTn id="33" presetID="42" presetClass="path" presetSubtype="0" accel="50000" decel="50000" fill="hold" nodeType="withEffect">
                                  <p:stCondLst>
                                    <p:cond delay="0"/>
                                  </p:stCondLst>
                                  <p:childTnLst>
                                    <p:animMotion origin="layout" path="M 4.18599E-6 -4.07407E-6 L 0.02565 -0.1162 " pathEditMode="relative" rAng="0" ptsTypes="AA">
                                      <p:cBhvr>
                                        <p:cTn id="34" dur="2000" fill="hold"/>
                                        <p:tgtEl>
                                          <p:spTgt spid="6"/>
                                        </p:tgtEl>
                                        <p:attrNameLst>
                                          <p:attrName>ppt_x</p:attrName>
                                          <p:attrName>ppt_y</p:attrName>
                                        </p:attrNameLst>
                                      </p:cBhvr>
                                      <p:rCtr x="1276" y="-5810"/>
                                    </p:animMotion>
                                  </p:childTnLst>
                                </p:cTn>
                              </p:par>
                              <p:par>
                                <p:cTn id="35" presetID="42" presetClass="path" presetSubtype="0" accel="50000" decel="50000" fill="hold" nodeType="withEffect">
                                  <p:stCondLst>
                                    <p:cond delay="0"/>
                                  </p:stCondLst>
                                  <p:childTnLst>
                                    <p:animMotion origin="layout" path="M 4.18599E-6 1.11022E-16 L 0.00013 -0.08171 " pathEditMode="relative" rAng="0" ptsTypes="AA">
                                      <p:cBhvr>
                                        <p:cTn id="36" dur="2000" fill="hold"/>
                                        <p:tgtEl>
                                          <p:spTgt spid="7"/>
                                        </p:tgtEl>
                                        <p:attrNameLst>
                                          <p:attrName>ppt_x</p:attrName>
                                          <p:attrName>ppt_y</p:attrName>
                                        </p:attrNameLst>
                                      </p:cBhvr>
                                      <p:rCtr x="0" y="-4097"/>
                                    </p:animMotion>
                                  </p:childTnLst>
                                </p:cTn>
                              </p:par>
                              <p:par>
                                <p:cTn id="37" presetID="10" presetClass="entr" presetSubtype="0" fill="hold" grpId="0" nodeType="withEffect">
                                  <p:stCondLst>
                                    <p:cond delay="200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par>
                                <p:cTn id="40" presetID="10" presetClass="entr" presetSubtype="0" fill="hold" grpId="0" nodeType="withEffect">
                                  <p:stCondLst>
                                    <p:cond delay="200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4" grpId="0" animBg="1"/>
      <p:bldP spid="40" grpId="0" animBg="1"/>
      <p:bldP spid="40" grpId="1" animBg="1"/>
      <p:bldP spid="42" grpId="0" animBg="1"/>
      <p:bldP spid="42" grpId="1" animBg="1"/>
      <p:bldP spid="43" grpId="0" animBg="1"/>
      <p:bldP spid="43" grpId="1" animBg="1"/>
      <p:bldP spid="52" grpId="0" animBg="1"/>
      <p:bldP spid="5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190413" y="1135245"/>
            <a:ext cx="11804822" cy="5570355"/>
          </a:xfrm>
        </p:spPr>
        <p:txBody>
          <a:bodyPr/>
          <a:lstStyle/>
          <a:p>
            <a:pPr>
              <a:lnSpc>
                <a:spcPct val="100000"/>
              </a:lnSpc>
            </a:pPr>
            <a:r>
              <a:rPr lang="bg-BG" sz="3300" dirty="0"/>
              <a:t>С </a:t>
            </a:r>
            <a:r>
              <a:rPr lang="en-US" sz="3300" b="1" dirty="0">
                <a:solidFill>
                  <a:schemeClr val="tx2">
                    <a:lumMod val="75000"/>
                  </a:schemeClr>
                </a:solidFill>
              </a:rPr>
              <a:t>GROUP BY</a:t>
            </a:r>
            <a:r>
              <a:rPr lang="bg-BG" sz="3300" b="1" dirty="0">
                <a:solidFill>
                  <a:schemeClr val="tx2">
                    <a:lumMod val="75000"/>
                  </a:schemeClr>
                </a:solidFill>
              </a:rPr>
              <a:t> </a:t>
            </a:r>
            <a:r>
              <a:rPr lang="bg-BG" sz="3300" dirty="0"/>
              <a:t>можете да извлечете всяка отделна група и да използвате</a:t>
            </a:r>
            <a:r>
              <a:rPr lang="en-US" sz="3300" dirty="0"/>
              <a:t> „</a:t>
            </a:r>
            <a:r>
              <a:rPr lang="bg-BG" sz="3300" dirty="0"/>
              <a:t>агрегираща“</a:t>
            </a:r>
            <a:r>
              <a:rPr lang="en-US" sz="3300" dirty="0"/>
              <a:t> </a:t>
            </a:r>
            <a:r>
              <a:rPr lang="bg-BG" sz="3300" dirty="0"/>
              <a:t>функция върху нея</a:t>
            </a:r>
            <a:r>
              <a:rPr lang="en-US" sz="3300" dirty="0"/>
              <a:t> (AVG, MIN, MAX):</a:t>
            </a:r>
          </a:p>
          <a:p>
            <a:pPr>
              <a:lnSpc>
                <a:spcPct val="100000"/>
              </a:lnSpc>
            </a:pPr>
            <a:endParaRPr lang="en-US" sz="3300" dirty="0"/>
          </a:p>
          <a:p>
            <a:pPr>
              <a:lnSpc>
                <a:spcPct val="100000"/>
              </a:lnSpc>
            </a:pPr>
            <a:endParaRPr lang="en-US" sz="3300" dirty="0"/>
          </a:p>
          <a:p>
            <a:pPr marL="0" indent="0">
              <a:lnSpc>
                <a:spcPct val="100000"/>
              </a:lnSpc>
              <a:buNone/>
            </a:pPr>
            <a:endParaRPr lang="en-US" sz="3300" dirty="0"/>
          </a:p>
          <a:p>
            <a:pPr>
              <a:lnSpc>
                <a:spcPct val="100000"/>
              </a:lnSpc>
            </a:pPr>
            <a:r>
              <a:rPr lang="bg-BG" sz="3300" dirty="0"/>
              <a:t>С </a:t>
            </a:r>
            <a:r>
              <a:rPr lang="en-US" sz="3300" b="1" dirty="0">
                <a:solidFill>
                  <a:schemeClr val="tx2">
                    <a:lumMod val="75000"/>
                  </a:schemeClr>
                </a:solidFill>
              </a:rPr>
              <a:t>DISTINCT </a:t>
            </a:r>
            <a:r>
              <a:rPr lang="bg-BG" sz="3300" dirty="0"/>
              <a:t>ще получите всички уникални стойности</a:t>
            </a:r>
            <a:r>
              <a:rPr lang="en-US" sz="3300" b="1" dirty="0"/>
              <a:t>:</a:t>
            </a:r>
            <a:endParaRPr lang="en-US" sz="3100" b="1" dirty="0"/>
          </a:p>
        </p:txBody>
      </p:sp>
      <p:sp>
        <p:nvSpPr>
          <p:cNvPr id="10" name="Rectangle 9"/>
          <p:cNvSpPr>
            <a:spLocks noChangeArrowheads="1"/>
          </p:cNvSpPr>
          <p:nvPr/>
        </p:nvSpPr>
        <p:spPr bwMode="auto">
          <a:xfrm>
            <a:off x="684212" y="2335757"/>
            <a:ext cx="10556816" cy="188010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latin typeface="Consolas" panose="020B0609020204030204" pitchFamily="49" charset="0"/>
              </a:rPr>
              <a:t>SELECT</a:t>
            </a:r>
            <a:r>
              <a:rPr lang="en-US" sz="3600" dirty="0">
                <a:solidFill>
                  <a:schemeClr val="tx2"/>
                </a:solidFill>
                <a:latin typeface="Consolas" panose="020B0609020204030204" pitchFamily="49" charset="0"/>
              </a:rPr>
              <a:t> e.`</a:t>
            </a:r>
            <a:r>
              <a:rPr lang="en-US" sz="3600" noProof="1">
                <a:solidFill>
                  <a:schemeClr val="tx2"/>
                </a:solidFill>
                <a:latin typeface="Consolas" panose="020B0609020204030204" pitchFamily="49" charset="0"/>
              </a:rPr>
              <a:t>department_id`</a:t>
            </a:r>
            <a:r>
              <a:rPr lang="en-US" sz="3600" b="1" dirty="0">
                <a:solidFill>
                  <a:schemeClr val="tx2"/>
                </a:solidFill>
                <a:latin typeface="Consolas" panose="020B0609020204030204" pitchFamily="49" charset="0"/>
              </a:rPr>
              <a:t> </a:t>
            </a:r>
          </a:p>
          <a:p>
            <a:r>
              <a:rPr lang="en-US" sz="3600" b="1" dirty="0">
                <a:solidFill>
                  <a:schemeClr val="tx2"/>
                </a:solidFill>
                <a:latin typeface="Consolas" panose="020B0609020204030204" pitchFamily="49" charset="0"/>
              </a:rPr>
              <a:t>  </a:t>
            </a:r>
            <a:r>
              <a:rPr lang="en-GB" sz="3600" b="1" dirty="0">
                <a:solidFill>
                  <a:schemeClr val="tx2"/>
                </a:solidFill>
                <a:latin typeface="Consolas" panose="020B0609020204030204" pitchFamily="49" charset="0"/>
              </a:rPr>
              <a:t>FROM</a:t>
            </a:r>
            <a:r>
              <a:rPr lang="en-GB" sz="3600" dirty="0">
                <a:solidFill>
                  <a:schemeClr val="tx2"/>
                </a:solidFill>
                <a:latin typeface="Consolas" panose="020B0609020204030204" pitchFamily="49" charset="0"/>
              </a:rPr>
              <a:t> `employees` </a:t>
            </a:r>
            <a:r>
              <a:rPr lang="en-GB" sz="3600" b="1" dirty="0">
                <a:solidFill>
                  <a:schemeClr val="tx2"/>
                </a:solidFill>
                <a:latin typeface="Consolas" panose="020B0609020204030204" pitchFamily="49" charset="0"/>
              </a:rPr>
              <a:t>AS</a:t>
            </a:r>
            <a:r>
              <a:rPr lang="en-GB" sz="3600" dirty="0">
                <a:solidFill>
                  <a:schemeClr val="tx2"/>
                </a:solidFill>
                <a:latin typeface="Consolas" panose="020B0609020204030204" pitchFamily="49" charset="0"/>
              </a:rPr>
              <a:t> e</a:t>
            </a:r>
          </a:p>
          <a:p>
            <a:r>
              <a:rPr lang="en-GB" sz="3600" b="1" dirty="0">
                <a:solidFill>
                  <a:srgbClr val="F3BE60"/>
                </a:solidFill>
                <a:latin typeface="Consolas" panose="020B0609020204030204" pitchFamily="49" charset="0"/>
              </a:rPr>
              <a:t>GROUP</a:t>
            </a:r>
            <a:r>
              <a:rPr lang="en-GB" sz="3600" dirty="0">
                <a:solidFill>
                  <a:srgbClr val="F3BE60"/>
                </a:solidFill>
                <a:latin typeface="Consolas" panose="020B0609020204030204" pitchFamily="49" charset="0"/>
              </a:rPr>
              <a:t> </a:t>
            </a:r>
            <a:r>
              <a:rPr lang="en-GB" sz="3600" b="1" dirty="0">
                <a:solidFill>
                  <a:srgbClr val="F3BE60"/>
                </a:solidFill>
                <a:latin typeface="Consolas" panose="020B0609020204030204" pitchFamily="49" charset="0"/>
              </a:rPr>
              <a:t>BY</a:t>
            </a:r>
            <a:r>
              <a:rPr lang="en-GB" sz="3600" dirty="0">
                <a:solidFill>
                  <a:srgbClr val="F3BE60"/>
                </a:solidFill>
                <a:latin typeface="Consolas" panose="020B0609020204030204" pitchFamily="49" charset="0"/>
              </a:rPr>
              <a:t> </a:t>
            </a:r>
            <a:r>
              <a:rPr lang="en-GB" sz="3600" dirty="0">
                <a:solidFill>
                  <a:schemeClr val="tx2"/>
                </a:solidFill>
                <a:latin typeface="Consolas" panose="020B0609020204030204" pitchFamily="49" charset="0"/>
              </a:rPr>
              <a:t>e.`</a:t>
            </a:r>
            <a:r>
              <a:rPr lang="en-US" sz="3600" noProof="1">
                <a:solidFill>
                  <a:schemeClr val="tx2"/>
                </a:solidFill>
                <a:latin typeface="Consolas" panose="020B0609020204030204" pitchFamily="49" charset="0"/>
              </a:rPr>
              <a:t>department_id`;</a:t>
            </a:r>
          </a:p>
        </p:txBody>
      </p:sp>
      <p:sp>
        <p:nvSpPr>
          <p:cNvPr id="465922" name="Rectangle 2"/>
          <p:cNvSpPr>
            <a:spLocks noGrp="1" noChangeArrowheads="1"/>
          </p:cNvSpPr>
          <p:nvPr>
            <p:ph type="title"/>
          </p:nvPr>
        </p:nvSpPr>
        <p:spPr/>
        <p:txBody>
          <a:bodyPr/>
          <a:lstStyle/>
          <a:p>
            <a:r>
              <a:rPr lang="bg-BG" dirty="0"/>
              <a:t>Групиране </a:t>
            </a:r>
            <a:r>
              <a:rPr lang="en-US" dirty="0"/>
              <a:t>(2)</a:t>
            </a:r>
            <a:endParaRPr lang="bg-BG" dirty="0"/>
          </a:p>
        </p:txBody>
      </p:sp>
      <p:sp>
        <p:nvSpPr>
          <p:cNvPr id="9" name="AutoShape 7"/>
          <p:cNvSpPr>
            <a:spLocks noChangeArrowheads="1"/>
          </p:cNvSpPr>
          <p:nvPr/>
        </p:nvSpPr>
        <p:spPr bwMode="auto">
          <a:xfrm>
            <a:off x="8456612" y="2875461"/>
            <a:ext cx="2229557" cy="953805"/>
          </a:xfrm>
          <a:prstGeom prst="wedgeRoundRectCallout">
            <a:avLst>
              <a:gd name="adj1" fmla="val -95403"/>
              <a:gd name="adj2" fmla="val 5767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a:solidFill>
                  <a:srgbClr val="FFFFFF"/>
                </a:solidFill>
              </a:rPr>
              <a:t>Групиращи колони</a:t>
            </a:r>
            <a:endParaRPr lang="en-US" sz="2800" noProof="1">
              <a:solidFill>
                <a:srgbClr val="FFFFFF"/>
              </a:solidFill>
            </a:endParaRPr>
          </a:p>
        </p:txBody>
      </p:sp>
      <p:sp>
        <p:nvSpPr>
          <p:cNvPr id="13" name="Rectangle 9"/>
          <p:cNvSpPr>
            <a:spLocks noChangeArrowheads="1"/>
          </p:cNvSpPr>
          <p:nvPr/>
        </p:nvSpPr>
        <p:spPr bwMode="auto">
          <a:xfrm>
            <a:off x="814416" y="5018963"/>
            <a:ext cx="10556816" cy="132610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latin typeface="Consolas" panose="020B0609020204030204" pitchFamily="49" charset="0"/>
              </a:rPr>
              <a:t>SELECT</a:t>
            </a:r>
            <a:r>
              <a:rPr lang="en-US" sz="3600" dirty="0">
                <a:solidFill>
                  <a:schemeClr val="tx2"/>
                </a:solidFill>
                <a:latin typeface="Consolas" panose="020B0609020204030204" pitchFamily="49" charset="0"/>
              </a:rPr>
              <a:t> </a:t>
            </a:r>
            <a:r>
              <a:rPr lang="en-US" sz="3600" b="1" dirty="0">
                <a:solidFill>
                  <a:srgbClr val="F3BE60"/>
                </a:solidFill>
                <a:latin typeface="Consolas" panose="020B0609020204030204" pitchFamily="49" charset="0"/>
              </a:rPr>
              <a:t>DISTINCT</a:t>
            </a:r>
            <a:r>
              <a:rPr lang="en-US" sz="3600" dirty="0">
                <a:solidFill>
                  <a:schemeClr val="tx2"/>
                </a:solidFill>
                <a:latin typeface="Consolas" panose="020B0609020204030204" pitchFamily="49" charset="0"/>
              </a:rPr>
              <a:t> e.`</a:t>
            </a:r>
            <a:r>
              <a:rPr lang="en-US" sz="3600" noProof="1">
                <a:solidFill>
                  <a:schemeClr val="tx2"/>
                </a:solidFill>
                <a:latin typeface="Consolas" panose="020B0609020204030204" pitchFamily="49" charset="0"/>
              </a:rPr>
              <a:t>department_id`</a:t>
            </a:r>
            <a:r>
              <a:rPr lang="en-US" sz="3600" dirty="0">
                <a:solidFill>
                  <a:schemeClr val="tx2"/>
                </a:solidFill>
                <a:latin typeface="Consolas" panose="020B0609020204030204" pitchFamily="49" charset="0"/>
              </a:rPr>
              <a:t> </a:t>
            </a:r>
            <a:br>
              <a:rPr lang="en-US" sz="3600" dirty="0">
                <a:solidFill>
                  <a:schemeClr val="tx2"/>
                </a:solidFill>
                <a:latin typeface="Consolas" panose="020B0609020204030204" pitchFamily="49" charset="0"/>
              </a:rPr>
            </a:br>
            <a:r>
              <a:rPr lang="en-US" sz="3600" dirty="0">
                <a:solidFill>
                  <a:schemeClr val="tx2"/>
                </a:solidFill>
                <a:latin typeface="Consolas" panose="020B0609020204030204" pitchFamily="49" charset="0"/>
              </a:rPr>
              <a:t>  </a:t>
            </a:r>
            <a:r>
              <a:rPr lang="en-GB" sz="3600" b="1" dirty="0">
                <a:solidFill>
                  <a:schemeClr val="tx2"/>
                </a:solidFill>
                <a:latin typeface="Consolas" panose="020B0609020204030204" pitchFamily="49" charset="0"/>
              </a:rPr>
              <a:t>FROM</a:t>
            </a:r>
            <a:r>
              <a:rPr lang="en-GB" sz="3600" dirty="0">
                <a:solidFill>
                  <a:schemeClr val="tx2"/>
                </a:solidFill>
                <a:latin typeface="Consolas" panose="020B0609020204030204" pitchFamily="49" charset="0"/>
              </a:rPr>
              <a:t> `employees` </a:t>
            </a:r>
            <a:r>
              <a:rPr lang="en-GB" sz="3600" b="1" dirty="0">
                <a:solidFill>
                  <a:schemeClr val="tx2"/>
                </a:solidFill>
                <a:latin typeface="Consolas" panose="020B0609020204030204" pitchFamily="49" charset="0"/>
              </a:rPr>
              <a:t>AS</a:t>
            </a:r>
            <a:r>
              <a:rPr lang="en-GB" sz="3600" dirty="0">
                <a:solidFill>
                  <a:schemeClr val="tx2"/>
                </a:solidFill>
                <a:latin typeface="Consolas" panose="020B0609020204030204" pitchFamily="49" charset="0"/>
              </a:rPr>
              <a:t> e;</a:t>
            </a:r>
          </a:p>
        </p:txBody>
      </p:sp>
      <p:sp>
        <p:nvSpPr>
          <p:cNvPr id="14" name="AutoShape 7"/>
          <p:cNvSpPr>
            <a:spLocks noChangeArrowheads="1"/>
          </p:cNvSpPr>
          <p:nvPr/>
        </p:nvSpPr>
        <p:spPr bwMode="auto">
          <a:xfrm>
            <a:off x="9123154" y="5650774"/>
            <a:ext cx="2229557" cy="953805"/>
          </a:xfrm>
          <a:prstGeom prst="wedgeRoundRectCallout">
            <a:avLst>
              <a:gd name="adj1" fmla="val -74518"/>
              <a:gd name="adj2" fmla="val -315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a:solidFill>
                  <a:srgbClr val="FFFFFF"/>
                </a:solidFill>
              </a:rPr>
              <a:t>Уникални стойности</a:t>
            </a:r>
            <a:endParaRPr lang="en-US" sz="2800" noProof="1">
              <a:solidFill>
                <a:srgbClr val="FFFFFF"/>
              </a:solidFill>
            </a:endParaRPr>
          </a:p>
        </p:txBody>
      </p:sp>
      <p:sp>
        <p:nvSpPr>
          <p:cNvPr id="11" name="Slide Number Placeholder">
            <a:extLst>
              <a:ext uri="{FF2B5EF4-FFF2-40B4-BE49-F238E27FC236}">
                <a16:creationId xmlns:a16="http://schemas.microsoft.com/office/drawing/2014/main" id="{1E61499B-069E-40E4-966C-CF38596BC5E8}"/>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5</a:t>
            </a:fld>
            <a:endParaRPr lang="en-US" dirty="0">
              <a:solidFill>
                <a:prstClr val="white">
                  <a:tint val="75000"/>
                </a:prstClr>
              </a:solidFill>
            </a:endParaRPr>
          </a:p>
        </p:txBody>
      </p:sp>
    </p:spTree>
    <p:extLst>
      <p:ext uri="{BB962C8B-B14F-4D97-AF65-F5344CB8AC3E}">
        <p14:creationId xmlns:p14="http://schemas.microsoft.com/office/powerpoint/2010/main" val="39949461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2">
                                            <p:txEl>
                                              <p:pRg st="4" end="4"/>
                                            </p:txEl>
                                          </p:spTgt>
                                        </p:tgtEl>
                                        <p:attrNameLst>
                                          <p:attrName>style.visibility</p:attrName>
                                        </p:attrNameLst>
                                      </p:cBhvr>
                                      <p:to>
                                        <p:strVal val="visible"/>
                                      </p:to>
                                    </p:set>
                                    <p:animEffect transition="in" filter="fade">
                                      <p:cBhvr>
                                        <p:cTn id="16" dur="500"/>
                                        <p:tgtEl>
                                          <p:spTgt spid="12">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90413" y="1135245"/>
            <a:ext cx="11804822" cy="5570355"/>
          </a:xfrm>
        </p:spPr>
        <p:txBody>
          <a:bodyPr/>
          <a:lstStyle/>
          <a:p>
            <a:pPr>
              <a:lnSpc>
                <a:spcPct val="100000"/>
              </a:lnSpc>
            </a:pPr>
            <a:r>
              <a:rPr lang="bg-BG" sz="3300" dirty="0"/>
              <a:t>Използвайте базата данни </a:t>
            </a:r>
            <a:r>
              <a:rPr lang="en-US" sz="3300" dirty="0"/>
              <a:t>„</a:t>
            </a:r>
            <a:r>
              <a:rPr lang="en-US" sz="3300" noProof="1"/>
              <a:t>company_database</a:t>
            </a:r>
            <a:r>
              <a:rPr lang="bg-BG" sz="3300" noProof="1"/>
              <a:t>“, за да създадете заявка, която отпечатва общата </a:t>
            </a:r>
            <a:r>
              <a:rPr lang="bg-BG" sz="3300" noProof="1">
                <a:solidFill>
                  <a:schemeClr val="tx2">
                    <a:lumMod val="75000"/>
                  </a:schemeClr>
                </a:solidFill>
              </a:rPr>
              <a:t>сума</a:t>
            </a:r>
            <a:r>
              <a:rPr lang="en-US" sz="3300" dirty="0"/>
              <a:t> </a:t>
            </a:r>
            <a:r>
              <a:rPr lang="bg-BG" sz="3300" dirty="0"/>
              <a:t>от заплатите за всеки </a:t>
            </a:r>
            <a:r>
              <a:rPr lang="bg-BG" sz="3300" dirty="0">
                <a:solidFill>
                  <a:schemeClr val="tx2">
                    <a:lumMod val="75000"/>
                  </a:schemeClr>
                </a:solidFill>
              </a:rPr>
              <a:t>отдел</a:t>
            </a:r>
            <a:r>
              <a:rPr lang="en-US" sz="3300" dirty="0"/>
              <a:t>. </a:t>
            </a:r>
            <a:r>
              <a:rPr lang="bg-BG" sz="3300" dirty="0"/>
              <a:t>Пордедете ги по </a:t>
            </a:r>
            <a:r>
              <a:rPr lang="en-US" sz="3100" noProof="1"/>
              <a:t>DepartmentID (</a:t>
            </a:r>
            <a:r>
              <a:rPr lang="bg-BG" sz="3100" noProof="1"/>
              <a:t>в нарастващ ред</a:t>
            </a:r>
            <a:r>
              <a:rPr lang="en-US" sz="3100" noProof="1"/>
              <a:t>).</a:t>
            </a:r>
            <a:endParaRPr lang="en-US" sz="2900" noProof="1"/>
          </a:p>
        </p:txBody>
      </p:sp>
      <p:sp>
        <p:nvSpPr>
          <p:cNvPr id="4" name="Title 3"/>
          <p:cNvSpPr>
            <a:spLocks noGrp="1"/>
          </p:cNvSpPr>
          <p:nvPr>
            <p:ph type="title"/>
          </p:nvPr>
        </p:nvSpPr>
        <p:spPr/>
        <p:txBody>
          <a:bodyPr>
            <a:normAutofit/>
          </a:bodyPr>
          <a:lstStyle/>
          <a:p>
            <a:r>
              <a:rPr lang="bg-BG" dirty="0"/>
              <a:t>Задача</a:t>
            </a:r>
            <a:r>
              <a:rPr lang="en-US" dirty="0"/>
              <a:t>: </a:t>
            </a:r>
            <a:r>
              <a:rPr lang="bg-BG" dirty="0"/>
              <a:t>Общи заплати по отдели</a:t>
            </a:r>
            <a:endParaRPr lang="en-US" dirty="0"/>
          </a:p>
        </p:txBody>
      </p:sp>
      <p:graphicFrame>
        <p:nvGraphicFramePr>
          <p:cNvPr id="11" name="Table 2"/>
          <p:cNvGraphicFramePr>
            <a:graphicFrameLocks noGrp="1"/>
          </p:cNvGraphicFramePr>
          <p:nvPr/>
        </p:nvGraphicFramePr>
        <p:xfrm>
          <a:off x="379413" y="2971800"/>
          <a:ext cx="5867399" cy="3200400"/>
        </p:xfrm>
        <a:graphic>
          <a:graphicData uri="http://schemas.openxmlformats.org/drawingml/2006/table">
            <a:tbl>
              <a:tblPr firstRow="1" bandRow="1">
                <a:tableStyleId>{7DF18680-E054-41AD-8BC1-D1AEF772440D}</a:tableStyleId>
              </a:tblPr>
              <a:tblGrid>
                <a:gridCol w="1466850">
                  <a:extLst>
                    <a:ext uri="{9D8B030D-6E8A-4147-A177-3AD203B41FA5}">
                      <a16:colId xmlns:a16="http://schemas.microsoft.com/office/drawing/2014/main" val="3180040124"/>
                    </a:ext>
                  </a:extLst>
                </a:gridCol>
                <a:gridCol w="2566988">
                  <a:extLst>
                    <a:ext uri="{9D8B030D-6E8A-4147-A177-3AD203B41FA5}">
                      <a16:colId xmlns:a16="http://schemas.microsoft.com/office/drawing/2014/main" val="3141524875"/>
                    </a:ext>
                  </a:extLst>
                </a:gridCol>
                <a:gridCol w="1833561">
                  <a:extLst>
                    <a:ext uri="{9D8B030D-6E8A-4147-A177-3AD203B41FA5}">
                      <a16:colId xmlns:a16="http://schemas.microsoft.com/office/drawing/2014/main" val="1915661299"/>
                    </a:ext>
                  </a:extLst>
                </a:gridCol>
              </a:tblGrid>
              <a:tr h="457200">
                <a:tc>
                  <a:txBody>
                    <a:bodyPr/>
                    <a:lstStyle/>
                    <a:p>
                      <a:r>
                        <a:rPr lang="en-US" dirty="0"/>
                        <a:t>employee</a:t>
                      </a:r>
                    </a:p>
                  </a:txBody>
                  <a:tcPr/>
                </a:tc>
                <a:tc>
                  <a:txBody>
                    <a:bodyPr/>
                    <a:lstStyle/>
                    <a:p>
                      <a:r>
                        <a:rPr lang="en-US" noProof="1"/>
                        <a:t>department_id</a:t>
                      </a:r>
                    </a:p>
                  </a:txBody>
                  <a:tcPr/>
                </a:tc>
                <a:tc>
                  <a:txBody>
                    <a:bodyPr/>
                    <a:lstStyle/>
                    <a:p>
                      <a:r>
                        <a:rPr lang="en-US" dirty="0"/>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1</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1</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3BABFF">
                        <a:alpha val="50000"/>
                      </a:srgbClr>
                    </a:solidFill>
                  </a:tcPr>
                </a:tc>
                <a:tc>
                  <a:txBody>
                    <a:bodyPr/>
                    <a:lstStyle/>
                    <a:p>
                      <a:r>
                        <a:rPr lang="en-US" dirty="0">
                          <a:solidFill>
                            <a:schemeClr val="tx1"/>
                          </a:solidFill>
                        </a:rPr>
                        <a:t>2</a:t>
                      </a:r>
                    </a:p>
                  </a:txBody>
                  <a:tcPr>
                    <a:solidFill>
                      <a:srgbClr val="3BABFF">
                        <a:alpha val="50000"/>
                      </a:srgbClr>
                    </a:solidFill>
                  </a:tcPr>
                </a:tc>
                <a:tc>
                  <a:txBody>
                    <a:bodyPr/>
                    <a:lstStyle/>
                    <a:p>
                      <a:r>
                        <a:rPr lang="en-US" dirty="0">
                          <a:solidFill>
                            <a:schemeClr val="tx1"/>
                          </a:solidFill>
                        </a:rPr>
                        <a:t>10,000</a:t>
                      </a:r>
                    </a:p>
                  </a:txBody>
                  <a:tcPr>
                    <a:solidFill>
                      <a:srgbClr val="3BABFF">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3BABFF">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2</a:t>
                      </a:r>
                    </a:p>
                  </a:txBody>
                  <a:tcPr>
                    <a:solidFill>
                      <a:srgbClr val="3BABFF">
                        <a:alpha val="50000"/>
                      </a:srgbClr>
                    </a:solidFill>
                  </a:tcPr>
                </a:tc>
                <a:tc>
                  <a:txBody>
                    <a:bodyPr/>
                    <a:lstStyle/>
                    <a:p>
                      <a:r>
                        <a:rPr lang="en-US" dirty="0">
                          <a:solidFill>
                            <a:schemeClr val="tx1"/>
                          </a:solidFill>
                        </a:rPr>
                        <a:t>15,000</a:t>
                      </a:r>
                    </a:p>
                  </a:txBody>
                  <a:tcPr>
                    <a:solidFill>
                      <a:srgbClr val="3BABFF">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3BABFF">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2</a:t>
                      </a:r>
                    </a:p>
                  </a:txBody>
                  <a:tcPr>
                    <a:solidFill>
                      <a:srgbClr val="3BABFF">
                        <a:alpha val="50000"/>
                      </a:srgbClr>
                    </a:solidFill>
                  </a:tcPr>
                </a:tc>
                <a:tc>
                  <a:txBody>
                    <a:bodyPr/>
                    <a:lstStyle/>
                    <a:p>
                      <a:r>
                        <a:rPr lang="en-US" dirty="0">
                          <a:solidFill>
                            <a:schemeClr val="tx1"/>
                          </a:solidFill>
                        </a:rPr>
                        <a:t>5,000</a:t>
                      </a:r>
                    </a:p>
                  </a:txBody>
                  <a:tcPr>
                    <a:solidFill>
                      <a:srgbClr val="3BABFF">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3</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12" name="Table 3"/>
          <p:cNvGraphicFramePr>
            <a:graphicFrameLocks noGrp="1"/>
          </p:cNvGraphicFramePr>
          <p:nvPr/>
        </p:nvGraphicFramePr>
        <p:xfrm>
          <a:off x="7416807" y="3657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noProof="1"/>
                        <a:t>department_id</a:t>
                      </a:r>
                    </a:p>
                  </a:txBody>
                  <a:tcPr/>
                </a:tc>
                <a:tc>
                  <a:txBody>
                    <a:bodyPr/>
                    <a:lstStyle/>
                    <a:p>
                      <a:r>
                        <a:rPr lang="en-US" dirty="0"/>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1</a:t>
                      </a:r>
                    </a:p>
                  </a:txBody>
                  <a:tcPr>
                    <a:solidFill>
                      <a:srgbClr val="00B050">
                        <a:alpha val="50000"/>
                      </a:srgbClr>
                    </a:solidFill>
                  </a:tcPr>
                </a:tc>
                <a:tc>
                  <a:txBody>
                    <a:bodyPr/>
                    <a:lstStyle/>
                    <a:p>
                      <a:r>
                        <a:rPr lang="en-US" dirty="0">
                          <a:solidFill>
                            <a:schemeClr val="tx1"/>
                          </a:solidFill>
                        </a:rPr>
                        <a:t>20,000</a:t>
                      </a: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2</a:t>
                      </a:r>
                    </a:p>
                  </a:txBody>
                  <a:tcPr>
                    <a:solidFill>
                      <a:srgbClr val="00B0F0">
                        <a:alpha val="50000"/>
                      </a:srgbClr>
                    </a:solidFill>
                  </a:tcPr>
                </a:tc>
                <a:tc>
                  <a:txBody>
                    <a:bodyPr/>
                    <a:lstStyle/>
                    <a:p>
                      <a:r>
                        <a:rPr lang="en-US" dirty="0">
                          <a:solidFill>
                            <a:schemeClr val="tx1"/>
                          </a:solidFill>
                        </a:rPr>
                        <a:t>30,000</a:t>
                      </a: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rPr>
                        <a:t>3</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13" name="Right Arrow 15"/>
          <p:cNvSpPr/>
          <p:nvPr/>
        </p:nvSpPr>
        <p:spPr>
          <a:xfrm rot="1884745">
            <a:off x="6506280" y="3979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ight Arrow 17"/>
          <p:cNvSpPr/>
          <p:nvPr/>
        </p:nvSpPr>
        <p:spPr>
          <a:xfrm rot="20185644">
            <a:off x="6494060" y="4800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8"/>
          <p:cNvSpPr/>
          <p:nvPr/>
        </p:nvSpPr>
        <p:spPr>
          <a:xfrm rot="19000881">
            <a:off x="6538912" y="5636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Slide Number Placeholder">
            <a:extLst>
              <a:ext uri="{FF2B5EF4-FFF2-40B4-BE49-F238E27FC236}">
                <a16:creationId xmlns:a16="http://schemas.microsoft.com/office/drawing/2014/main" id="{733E0936-D55A-4BF7-8607-4CB0D853BD7E}"/>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6</a:t>
            </a:fld>
            <a:endParaRPr lang="en-US" dirty="0">
              <a:solidFill>
                <a:prstClr val="white">
                  <a:tint val="75000"/>
                </a:prstClr>
              </a:solidFill>
            </a:endParaRPr>
          </a:p>
        </p:txBody>
      </p:sp>
    </p:spTree>
    <p:extLst>
      <p:ext uri="{BB962C8B-B14F-4D97-AF65-F5344CB8AC3E}">
        <p14:creationId xmlns:p14="http://schemas.microsoft.com/office/powerpoint/2010/main" val="1754331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190413" y="1135245"/>
            <a:ext cx="11804822" cy="5570355"/>
          </a:xfrm>
        </p:spPr>
        <p:txBody>
          <a:bodyPr/>
          <a:lstStyle/>
          <a:p>
            <a:pPr>
              <a:lnSpc>
                <a:spcPct val="100000"/>
              </a:lnSpc>
            </a:pPr>
            <a:r>
              <a:rPr lang="bg-BG" sz="3200" dirty="0"/>
              <a:t>След като групирате всеки служител по неговия отдел, използваме агрегираща функция, за да изчислим общата сума от пари за групата.</a:t>
            </a:r>
            <a:endParaRPr lang="en-US" sz="3100" dirty="0"/>
          </a:p>
        </p:txBody>
      </p:sp>
      <p:sp>
        <p:nvSpPr>
          <p:cNvPr id="10" name="Rectangle 9"/>
          <p:cNvSpPr>
            <a:spLocks noChangeArrowheads="1"/>
          </p:cNvSpPr>
          <p:nvPr/>
        </p:nvSpPr>
        <p:spPr bwMode="auto">
          <a:xfrm>
            <a:off x="871596" y="3682378"/>
            <a:ext cx="10556816"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r>
              <a:rPr lang="en-US" sz="3200" dirty="0">
                <a:solidFill>
                  <a:schemeClr val="tx2"/>
                </a:solidFill>
                <a:latin typeface="Consolas" panose="020B0609020204030204" pitchFamily="49" charset="0"/>
              </a:rPr>
              <a:t>, </a:t>
            </a:r>
          </a:p>
          <a:p>
            <a:r>
              <a:rPr lang="en-US" sz="3200" b="1" dirty="0">
                <a:solidFill>
                  <a:schemeClr val="tx2"/>
                </a:solidFill>
                <a:latin typeface="Consolas" panose="020B0609020204030204" pitchFamily="49" charset="0"/>
              </a:rPr>
              <a:t>  </a:t>
            </a:r>
            <a:r>
              <a:rPr lang="en-US" sz="3200" b="1" dirty="0">
                <a:solidFill>
                  <a:srgbClr val="F3BE60"/>
                </a:solidFill>
                <a:latin typeface="Consolas" panose="020B0609020204030204" pitchFamily="49" charset="0"/>
              </a:rPr>
              <a:t>SUM</a:t>
            </a:r>
            <a:r>
              <a:rPr lang="en-US" sz="3200" dirty="0">
                <a:solidFill>
                  <a:schemeClr val="tx2"/>
                </a:solidFill>
                <a:latin typeface="Consolas" panose="020B0609020204030204" pitchFamily="49" charset="0"/>
              </a:rPr>
              <a:t>(</a:t>
            </a:r>
            <a:r>
              <a:rPr lang="en-US" sz="3200" noProof="1">
                <a:solidFill>
                  <a:schemeClr val="tx2"/>
                </a:solidFill>
                <a:latin typeface="Consolas" panose="020B0609020204030204" pitchFamily="49" charset="0"/>
              </a:rPr>
              <a:t>e.`salary`</a:t>
            </a:r>
            <a:r>
              <a:rPr lang="en-US" sz="3200" dirty="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 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p>
          <a:p>
            <a:r>
              <a:rPr lang="en-US" sz="3200" b="1" noProof="1">
                <a:solidFill>
                  <a:schemeClr val="tx2"/>
                </a:solidFill>
                <a:latin typeface="Consolas" panose="020B0609020204030204" pitchFamily="49" charset="0"/>
              </a:rPr>
              <a:t>ORDER BY </a:t>
            </a:r>
            <a:r>
              <a:rPr lang="en-US" sz="3200" noProof="1">
                <a:solidFill>
                  <a:schemeClr val="tx2"/>
                </a:solidFill>
                <a:latin typeface="Consolas" panose="020B0609020204030204" pitchFamily="49" charset="0"/>
              </a:rPr>
              <a:t>e.`department_id`;</a:t>
            </a:r>
          </a:p>
        </p:txBody>
      </p:sp>
      <p:sp>
        <p:nvSpPr>
          <p:cNvPr id="465922" name="Rectangle 2"/>
          <p:cNvSpPr>
            <a:spLocks noGrp="1" noChangeArrowheads="1"/>
          </p:cNvSpPr>
          <p:nvPr>
            <p:ph type="title"/>
          </p:nvPr>
        </p:nvSpPr>
        <p:spPr/>
        <p:txBody>
          <a:bodyPr/>
          <a:lstStyle/>
          <a:p>
            <a:r>
              <a:rPr lang="bg-BG" dirty="0"/>
              <a:t>Решение</a:t>
            </a:r>
            <a:r>
              <a:rPr lang="en-US" dirty="0"/>
              <a:t>: </a:t>
            </a:r>
            <a:r>
              <a:rPr lang="bg-BG" dirty="0"/>
              <a:t>Общи заплати по отдели</a:t>
            </a:r>
          </a:p>
        </p:txBody>
      </p:sp>
      <p:sp>
        <p:nvSpPr>
          <p:cNvPr id="8" name="AutoShape 7"/>
          <p:cNvSpPr>
            <a:spLocks noChangeArrowheads="1"/>
          </p:cNvSpPr>
          <p:nvPr/>
        </p:nvSpPr>
        <p:spPr bwMode="auto">
          <a:xfrm>
            <a:off x="3711603" y="2573239"/>
            <a:ext cx="2229557" cy="953805"/>
          </a:xfrm>
          <a:prstGeom prst="wedgeRoundRectCallout">
            <a:avLst>
              <a:gd name="adj1" fmla="val -41727"/>
              <a:gd name="adj2" fmla="val 7849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a:solidFill>
                  <a:srgbClr val="FFFFFF"/>
                </a:solidFill>
              </a:rPr>
              <a:t>Групираща колона</a:t>
            </a:r>
            <a:endParaRPr lang="en-US" sz="2800" noProof="1">
              <a:solidFill>
                <a:srgbClr val="FFFFFF"/>
              </a:solidFill>
            </a:endParaRPr>
          </a:p>
        </p:txBody>
      </p:sp>
      <p:sp>
        <p:nvSpPr>
          <p:cNvPr id="12" name="AutoShape 7"/>
          <p:cNvSpPr>
            <a:spLocks noChangeArrowheads="1"/>
          </p:cNvSpPr>
          <p:nvPr/>
        </p:nvSpPr>
        <p:spPr bwMode="auto">
          <a:xfrm>
            <a:off x="6862436" y="5618392"/>
            <a:ext cx="2229557" cy="782408"/>
          </a:xfrm>
          <a:prstGeom prst="wedgeRoundRectCallout">
            <a:avLst>
              <a:gd name="adj1" fmla="val -75720"/>
              <a:gd name="adj2" fmla="val -2008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a:solidFill>
                  <a:srgbClr val="FFFFFF"/>
                </a:solidFill>
              </a:rPr>
              <a:t>Групиращи колони</a:t>
            </a:r>
            <a:endParaRPr lang="en-US" sz="2800" noProof="1">
              <a:solidFill>
                <a:srgbClr val="FFFFFF"/>
              </a:solidFill>
            </a:endParaRPr>
          </a:p>
        </p:txBody>
      </p:sp>
      <p:sp>
        <p:nvSpPr>
          <p:cNvPr id="11" name="AutoShape 7"/>
          <p:cNvSpPr>
            <a:spLocks noChangeArrowheads="1"/>
          </p:cNvSpPr>
          <p:nvPr/>
        </p:nvSpPr>
        <p:spPr bwMode="auto">
          <a:xfrm>
            <a:off x="6491315" y="4776317"/>
            <a:ext cx="4459288" cy="520807"/>
          </a:xfrm>
          <a:prstGeom prst="wedgeRoundRectCallout">
            <a:avLst>
              <a:gd name="adj1" fmla="val -63156"/>
              <a:gd name="adj2" fmla="val 1690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a:solidFill>
                  <a:srgbClr val="FFFFFF"/>
                </a:solidFill>
              </a:rPr>
              <a:t>Псевдоним на таблицата</a:t>
            </a:r>
            <a:endParaRPr lang="en-US" sz="2800" noProof="1">
              <a:solidFill>
                <a:srgbClr val="FFFFFF"/>
              </a:solidFill>
            </a:endParaRPr>
          </a:p>
        </p:txBody>
      </p:sp>
      <p:sp>
        <p:nvSpPr>
          <p:cNvPr id="13" name="AutoShape 7"/>
          <p:cNvSpPr>
            <a:spLocks noChangeArrowheads="1"/>
          </p:cNvSpPr>
          <p:nvPr/>
        </p:nvSpPr>
        <p:spPr bwMode="auto">
          <a:xfrm>
            <a:off x="6378603" y="3599449"/>
            <a:ext cx="4572000" cy="558485"/>
          </a:xfrm>
          <a:prstGeom prst="wedgeRoundRectCallout">
            <a:avLst>
              <a:gd name="adj1" fmla="val -36683"/>
              <a:gd name="adj2" fmla="val 8233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a:solidFill>
                  <a:srgbClr val="FFFFFF"/>
                </a:solidFill>
              </a:rPr>
              <a:t>Ново име за групирането</a:t>
            </a:r>
            <a:endParaRPr lang="en-US" sz="2800" noProof="1">
              <a:solidFill>
                <a:srgbClr val="FFFFFF"/>
              </a:solidFill>
            </a:endParaRPr>
          </a:p>
        </p:txBody>
      </p:sp>
      <p:sp>
        <p:nvSpPr>
          <p:cNvPr id="14" name="Slide Number Placeholder">
            <a:extLst>
              <a:ext uri="{FF2B5EF4-FFF2-40B4-BE49-F238E27FC236}">
                <a16:creationId xmlns:a16="http://schemas.microsoft.com/office/drawing/2014/main" id="{5183F711-EC09-4812-A455-3FE2B593A251}"/>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7</a:t>
            </a:fld>
            <a:endParaRPr lang="en-US" dirty="0">
              <a:solidFill>
                <a:prstClr val="white">
                  <a:tint val="75000"/>
                </a:prstClr>
              </a:solidFill>
            </a:endParaRPr>
          </a:p>
        </p:txBody>
      </p:sp>
    </p:spTree>
    <p:extLst>
      <p:ext uri="{BB962C8B-B14F-4D97-AF65-F5344CB8AC3E}">
        <p14:creationId xmlns:p14="http://schemas.microsoft.com/office/powerpoint/2010/main" val="27807596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bg-BG"/>
              <a:t>Групиране</a:t>
            </a:r>
            <a:endParaRPr lang="en-US" dirty="0"/>
          </a:p>
        </p:txBody>
      </p:sp>
      <p:sp>
        <p:nvSpPr>
          <p:cNvPr id="3" name="Text Placeholder 2"/>
          <p:cNvSpPr>
            <a:spLocks noGrp="1"/>
          </p:cNvSpPr>
          <p:nvPr>
            <p:ph type="body" sz="quarter" idx="10"/>
          </p:nvPr>
        </p:nvSpPr>
        <p:spPr>
          <a:xfrm>
            <a:off x="1529384" y="6400802"/>
            <a:ext cx="10482604" cy="363552"/>
          </a:xfrm>
        </p:spPr>
        <p:txBody>
          <a:bodyPr/>
          <a:lstStyle/>
          <a:p>
            <a:r>
              <a:rPr lang="en-US" dirty="0">
                <a:hlinkClick r:id="rId3"/>
              </a:rPr>
              <a:t>https://it-kariera.mon.bg/e-learning/</a:t>
            </a:r>
            <a:endParaRPr lang="en-US" dirty="0"/>
          </a:p>
        </p:txBody>
      </p:sp>
    </p:spTree>
    <p:extLst>
      <p:ext uri="{BB962C8B-B14F-4D97-AF65-F5344CB8AC3E}">
        <p14:creationId xmlns:p14="http://schemas.microsoft.com/office/powerpoint/2010/main" val="1462713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Content"/>
          <p:cNvSpPr>
            <a:spLocks noGrp="1"/>
          </p:cNvSpPr>
          <p:nvPr>
            <p:ph idx="1"/>
          </p:nvPr>
        </p:nvSpPr>
        <p:spPr>
          <a:xfrm>
            <a:off x="146037" y="1066799"/>
            <a:ext cx="11891975" cy="5654677"/>
          </a:xfrm>
        </p:spPr>
        <p:txBody>
          <a:bodyPr>
            <a:normAutofit/>
          </a:bodyPr>
          <a:lstStyle/>
          <a:p>
            <a:r>
              <a:rPr lang="bg-BG" sz="2900" dirty="0"/>
              <a:t>Настоящият курс </a:t>
            </a:r>
            <a:r>
              <a:rPr lang="en-US" sz="2900" dirty="0"/>
              <a:t>(</a:t>
            </a:r>
            <a:r>
              <a:rPr lang="bg-BG" sz="2900" dirty="0"/>
              <a:t>презентации</a:t>
            </a:r>
            <a:r>
              <a:rPr lang="en-US" sz="2900" dirty="0"/>
              <a:t>, </a:t>
            </a:r>
            <a:r>
              <a:rPr lang="bg-BG" sz="2900" dirty="0"/>
              <a:t>примери</a:t>
            </a:r>
            <a:r>
              <a:rPr lang="en-US" sz="2900" dirty="0"/>
              <a:t>, </a:t>
            </a:r>
            <a:r>
              <a:rPr lang="bg-BG" sz="2900" dirty="0"/>
              <a:t>задачи, упражнения и др.</a:t>
            </a:r>
            <a:r>
              <a:rPr lang="en-US" sz="2900" dirty="0"/>
              <a:t>)</a:t>
            </a:r>
            <a:r>
              <a:rPr lang="bg-BG" sz="2900" dirty="0"/>
              <a:t> е разработен за нуждите на Национална програма "</a:t>
            </a:r>
            <a:r>
              <a:rPr lang="bg-BG" sz="2900" b="1" dirty="0">
                <a:solidFill>
                  <a:schemeClr val="tx2">
                    <a:lumMod val="75000"/>
                  </a:schemeClr>
                </a:solidFill>
              </a:rPr>
              <a:t>Обучение за ИТ кариера</a:t>
            </a:r>
            <a:r>
              <a:rPr lang="bg-BG" sz="2900" dirty="0"/>
              <a:t>" на МОН за подготовка по професия "Приложен програмист"</a:t>
            </a:r>
          </a:p>
          <a:p>
            <a:endParaRPr lang="bg-BG" sz="2900" dirty="0"/>
          </a:p>
          <a:p>
            <a:endParaRPr lang="bg-BG" sz="2900" dirty="0"/>
          </a:p>
          <a:p>
            <a:r>
              <a:rPr lang="bg-BG" sz="2900" dirty="0"/>
              <a:t>Курсът е базиран на учебно съдържание и методика, предоставени от </a:t>
            </a:r>
            <a:r>
              <a:rPr lang="bg-BG" sz="2900" b="1" dirty="0">
                <a:solidFill>
                  <a:schemeClr val="tx2">
                    <a:lumMod val="75000"/>
                  </a:schemeClr>
                </a:solidFill>
              </a:rPr>
              <a:t>фондация "Софтуерен университет" </a:t>
            </a:r>
            <a:r>
              <a:rPr lang="bg-BG" sz="2900" dirty="0"/>
              <a:t>и се разпространява под свободен</a:t>
            </a:r>
            <a:r>
              <a:rPr lang="bg-BG" sz="2900" dirty="0">
                <a:solidFill>
                  <a:schemeClr val="tx2">
                    <a:lumMod val="75000"/>
                  </a:schemeClr>
                </a:solidFill>
              </a:rPr>
              <a:t> </a:t>
            </a:r>
            <a:r>
              <a:rPr lang="bg-BG" sz="2900" dirty="0"/>
              <a:t>лиценз</a:t>
            </a:r>
            <a:r>
              <a:rPr lang="en-US" sz="2900" b="1" dirty="0">
                <a:solidFill>
                  <a:schemeClr val="tx2">
                    <a:lumMod val="75000"/>
                  </a:schemeClr>
                </a:solidFill>
              </a:rPr>
              <a:t> CC-BY-NC-SA</a:t>
            </a:r>
            <a:endParaRPr lang="bg-BG" sz="2900" b="1" dirty="0">
              <a:solidFill>
                <a:schemeClr val="tx2">
                  <a:lumMod val="75000"/>
                </a:schemeClr>
              </a:solidFill>
            </a:endParaRPr>
          </a:p>
        </p:txBody>
      </p:sp>
      <p:grpSp>
        <p:nvGrpSpPr>
          <p:cNvPr id="6" name="Group Logos">
            <a:extLst>
              <a:ext uri="{FF2B5EF4-FFF2-40B4-BE49-F238E27FC236}">
                <a16:creationId xmlns:a16="http://schemas.microsoft.com/office/drawing/2014/main" id="{40A26E2B-FAAA-4165-9B90-2760644E8132}"/>
              </a:ext>
            </a:extLst>
          </p:cNvPr>
          <p:cNvGrpSpPr/>
          <p:nvPr/>
        </p:nvGrpSpPr>
        <p:grpSpPr>
          <a:xfrm>
            <a:off x="2970212" y="5553269"/>
            <a:ext cx="6016452" cy="873381"/>
            <a:chOff x="2970212" y="5562600"/>
            <a:chExt cx="6016452" cy="873381"/>
          </a:xfrm>
        </p:grpSpPr>
        <p:pic>
          <p:nvPicPr>
            <p:cNvPr id="22" name="Logo CC-BY-NC-SA">
              <a:hlinkClick r:id="rId3"/>
              <a:extLst>
                <a:ext uri="{FF2B5EF4-FFF2-40B4-BE49-F238E27FC236}">
                  <a16:creationId xmlns:a16="http://schemas.microsoft.com/office/drawing/2014/main" id="{F7FF078B-D7E3-4FDC-B697-3E0B738E780E}"/>
                </a:ext>
              </a:extLst>
            </p:cNvPr>
            <p:cNvPicPr>
              <a:picLocks noChangeAspect="1"/>
            </p:cNvPicPr>
            <p:nvPr/>
          </p:nvPicPr>
          <p:blipFill>
            <a:blip r:embed="rId4"/>
            <a:stretch>
              <a:fillRect/>
            </a:stretch>
          </p:blipFill>
          <p:spPr>
            <a:xfrm>
              <a:off x="6551612" y="5562600"/>
              <a:ext cx="2435052" cy="873380"/>
            </a:xfrm>
            <a:prstGeom prst="rect">
              <a:avLst/>
            </a:prstGeom>
          </p:spPr>
        </p:pic>
        <p:pic>
          <p:nvPicPr>
            <p:cNvPr id="20" name="Logo SoftUni Foundation" descr="A picture containing plate, drawing&#10;&#10;Description automatically generated">
              <a:hlinkClick r:id="rId5"/>
              <a:extLst>
                <a:ext uri="{FF2B5EF4-FFF2-40B4-BE49-F238E27FC236}">
                  <a16:creationId xmlns:a16="http://schemas.microsoft.com/office/drawing/2014/main" id="{99622D04-ADD1-4DB1-A02F-2D61BE27A1F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70212" y="5562600"/>
              <a:ext cx="3121158" cy="873381"/>
            </a:xfrm>
            <a:prstGeom prst="roundRect">
              <a:avLst>
                <a:gd name="adj" fmla="val 4326"/>
              </a:avLst>
            </a:prstGeom>
            <a:noFill/>
            <a:ln>
              <a:solidFill>
                <a:schemeClr val="accent2">
                  <a:lumMod val="75000"/>
                </a:schemeClr>
              </a:solidFill>
            </a:ln>
          </p:spPr>
        </p:pic>
      </p:grpSp>
      <p:grpSp>
        <p:nvGrpSpPr>
          <p:cNvPr id="5" name="Group Logos">
            <a:extLst>
              <a:ext uri="{FF2B5EF4-FFF2-40B4-BE49-F238E27FC236}">
                <a16:creationId xmlns:a16="http://schemas.microsoft.com/office/drawing/2014/main" id="{0602D838-02AF-4A2B-9E34-F6768ABCBB84}"/>
              </a:ext>
            </a:extLst>
          </p:cNvPr>
          <p:cNvGrpSpPr/>
          <p:nvPr/>
        </p:nvGrpSpPr>
        <p:grpSpPr>
          <a:xfrm>
            <a:off x="3112083" y="2715207"/>
            <a:ext cx="5709475" cy="970203"/>
            <a:chOff x="3112083" y="2705876"/>
            <a:chExt cx="5709475" cy="970203"/>
          </a:xfrm>
        </p:grpSpPr>
        <p:pic>
          <p:nvPicPr>
            <p:cNvPr id="10" name="Logo IT Career" descr="A close up of a logo&#10;&#10;Description automatically generated">
              <a:hlinkClick r:id="rId7"/>
              <a:extLst>
                <a:ext uri="{FF2B5EF4-FFF2-40B4-BE49-F238E27FC236}">
                  <a16:creationId xmlns:a16="http://schemas.microsoft.com/office/drawing/2014/main" id="{C6B4761B-EE8B-460E-A5AF-6A003F25524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12083" y="2705879"/>
              <a:ext cx="2837416" cy="970200"/>
            </a:xfrm>
            <a:prstGeom prst="roundRect">
              <a:avLst>
                <a:gd name="adj" fmla="val 4326"/>
              </a:avLst>
            </a:prstGeom>
            <a:noFill/>
            <a:ln>
              <a:solidFill>
                <a:schemeClr val="accent2">
                  <a:lumMod val="75000"/>
                </a:schemeClr>
              </a:solidFill>
            </a:ln>
          </p:spPr>
        </p:pic>
        <p:pic>
          <p:nvPicPr>
            <p:cNvPr id="12" name="Logo Ministry of Education">
              <a:hlinkClick r:id="rId9"/>
              <a:extLst>
                <a:ext uri="{FF2B5EF4-FFF2-40B4-BE49-F238E27FC236}">
                  <a16:creationId xmlns:a16="http://schemas.microsoft.com/office/drawing/2014/main" id="{E65F853D-4D5F-404D-B9AA-6840D11022F6}"/>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716718" y="2705876"/>
              <a:ext cx="2104840" cy="97020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grpSp>
      <p:sp>
        <p:nvSpPr>
          <p:cNvPr id="2" name="Slide Title"/>
          <p:cNvSpPr>
            <a:spLocks noGrp="1"/>
          </p:cNvSpPr>
          <p:nvPr>
            <p:ph type="title"/>
          </p:nvPr>
        </p:nvSpPr>
        <p:spPr>
          <a:xfrm>
            <a:off x="188815" y="40341"/>
            <a:ext cx="11849197" cy="1110780"/>
          </a:xfrm>
        </p:spPr>
        <p:txBody>
          <a:bodyPr>
            <a:normAutofit/>
          </a:bodyPr>
          <a:lstStyle/>
          <a:p>
            <a:r>
              <a:rPr lang="bg-BG" dirty="0"/>
              <a:t>Министерство на образованието и науката (МОН)</a:t>
            </a:r>
            <a:endParaRPr lang="en-US" dirty="0"/>
          </a:p>
        </p:txBody>
      </p:sp>
      <p:sp>
        <p:nvSpPr>
          <p:cNvPr id="11" name="Slide Number Placeholder">
            <a:extLst>
              <a:ext uri="{FF2B5EF4-FFF2-40B4-BE49-F238E27FC236}">
                <a16:creationId xmlns:a16="http://schemas.microsoft.com/office/drawing/2014/main" id="{29785D6F-0B0A-43FE-8B90-BEFDABA56EF4}"/>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9</a:t>
            </a:fld>
            <a:endParaRPr lang="en-US" dirty="0">
              <a:solidFill>
                <a:prstClr val="white">
                  <a:tint val="75000"/>
                </a:prstClr>
              </a:solidFill>
            </a:endParaRPr>
          </a:p>
        </p:txBody>
      </p:sp>
    </p:spTree>
    <p:extLst>
      <p:ext uri="{BB962C8B-B14F-4D97-AF65-F5344CB8AC3E}">
        <p14:creationId xmlns:p14="http://schemas.microsoft.com/office/powerpoint/2010/main" val="1759542948"/>
      </p:ext>
    </p:extLst>
  </p:cSld>
  <p:clrMapOvr>
    <a:masterClrMapping/>
  </p:clrMapOvr>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7188</TotalTime>
  <Words>871</Words>
  <Application>Microsoft Office PowerPoint</Application>
  <PresentationFormat>Custom</PresentationFormat>
  <Paragraphs>154</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Consolas</vt:lpstr>
      <vt:lpstr>Wingdings</vt:lpstr>
      <vt:lpstr>Wingdings 2</vt:lpstr>
      <vt:lpstr>SoftUni 16x9</vt:lpstr>
      <vt:lpstr>PowerPoint Presentation</vt:lpstr>
      <vt:lpstr>Групиране в SQL</vt:lpstr>
      <vt:lpstr>Групиране (1)</vt:lpstr>
      <vt:lpstr>Групиране (1)</vt:lpstr>
      <vt:lpstr>Групиране (2)</vt:lpstr>
      <vt:lpstr>Задача: Общи заплати по отдели</vt:lpstr>
      <vt:lpstr>Решение: Общи заплати по отдели</vt:lpstr>
      <vt:lpstr>Групиране</vt:lpstr>
      <vt:lpstr>Министерство на образованието и науката (МОН)</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Defining Classes</dc:title>
  <dc:subject>C# Basics Course</dc:subject>
  <dc:creator>Software University Foundation</dc:creator>
  <cp:keywords>C#; class; object; fields; methods; properties; constructors; static</cp:keywords>
  <dc:description>Фондация "Софтуерен университет" - http://softuni.foundation</dc:description>
  <cp:lastModifiedBy>Svetlin Nakov</cp:lastModifiedBy>
  <cp:revision>296</cp:revision>
  <dcterms:created xsi:type="dcterms:W3CDTF">2014-01-02T17:00:34Z</dcterms:created>
  <dcterms:modified xsi:type="dcterms:W3CDTF">2019-12-17T11:27:05Z</dcterms:modified>
  <cp:category>programming; software engineering; C#; OOP</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