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73" r:id="rId3"/>
    <p:sldId id="479" r:id="rId4"/>
    <p:sldId id="502" r:id="rId5"/>
    <p:sldId id="521" r:id="rId6"/>
    <p:sldId id="522" r:id="rId7"/>
    <p:sldId id="523" r:id="rId8"/>
    <p:sldId id="525" r:id="rId9"/>
    <p:sldId id="527" r:id="rId10"/>
    <p:sldId id="528" r:id="rId11"/>
    <p:sldId id="531" r:id="rId12"/>
    <p:sldId id="533" r:id="rId13"/>
    <p:sldId id="534" r:id="rId14"/>
    <p:sldId id="477" r:id="rId15"/>
    <p:sldId id="53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07405C5-CBB2-45A0-AC64-4DF6E4BC5E75}">
          <p14:sldIdLst>
            <p14:sldId id="473"/>
            <p14:sldId id="479"/>
          </p14:sldIdLst>
        </p14:section>
        <p14:section name="Какво е Linux" id="{93D0BFB3-3558-4B49-97F0-7FA2B52A20E0}">
          <p14:sldIdLst>
            <p14:sldId id="502"/>
            <p14:sldId id="521"/>
            <p14:sldId id="522"/>
            <p14:sldId id="523"/>
          </p14:sldIdLst>
        </p14:section>
        <p14:section name="Инсталация" id="{30AF132E-1AD1-4FD5-A862-F475BF034395}">
          <p14:sldIdLst>
            <p14:sldId id="525"/>
            <p14:sldId id="527"/>
            <p14:sldId id="528"/>
          </p14:sldIdLst>
        </p14:section>
        <p14:section name="Webminal" id="{7AA2DD9B-FDE1-4F03-85E1-938A9CE958B5}">
          <p14:sldIdLst>
            <p14:sldId id="531"/>
            <p14:sldId id="533"/>
            <p14:sldId id="534"/>
          </p14:sldIdLst>
        </p14:section>
        <p14:section name="Заключение" id="{E9ACF335-9967-4028-8E59-7D832916FE7B}">
          <p14:sldIdLst>
            <p14:sldId id="477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14C6709-D9D3-4C28-BCC1-F6711C6FF9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6631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3A3B83F-57B3-41B1-924A-163101D056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6025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9529C28-94B0-4445-BC63-F1344CCA8A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915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F379B45-B4CF-4732-A1CA-346C8AE27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8330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minal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it-kariera.mon.bg/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mon.bg/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ubuntu.com/tutorial/tutorial-install-ubuntu-desktop#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sfoss.com/install-linux-in-virtualbox/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7012" y="583529"/>
            <a:ext cx="11504613" cy="788071"/>
          </a:xfrm>
        </p:spPr>
        <p:txBody>
          <a:bodyPr>
            <a:normAutofit fontScale="90000"/>
          </a:bodyPr>
          <a:lstStyle/>
          <a:p>
            <a:r>
              <a:rPr lang="bg-BG" sz="4500" dirty="0">
                <a:latin typeface="+mn-ea"/>
              </a:rPr>
              <a:t>Въведение в </a:t>
            </a:r>
            <a:r>
              <a:rPr lang="en-US" sz="4500" dirty="0">
                <a:latin typeface="+mn-ea"/>
              </a:rPr>
              <a:t>Linux</a:t>
            </a:r>
            <a:r>
              <a:rPr lang="bg-BG" sz="4500" dirty="0">
                <a:latin typeface="+mn-ea"/>
              </a:rPr>
              <a:t> операционните системи</a:t>
            </a:r>
            <a:endParaRPr lang="x-none" altLang="en-US" sz="4500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22849" y="161634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dirty="0"/>
              <a:t>Операционни системи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523151" y="3636568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18" y="2851626"/>
            <a:ext cx="4244607" cy="3412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0129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en-US" sz="4400" dirty="0" err="1"/>
              <a:t>Webminal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Operating systems</a:t>
            </a:r>
            <a:r>
              <a:rPr lang="bg-BG" dirty="0"/>
              <a:t> </a:t>
            </a:r>
            <a:r>
              <a:rPr lang="en-US" dirty="0"/>
              <a:t>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1836901"/>
            <a:ext cx="8343439" cy="1740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A7BEB28-DF06-4851-80DC-8F951A1696E4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1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bg-BG" sz="3200" b="1" dirty="0"/>
              <a:t>Платформа за оналайн обучение по </a:t>
            </a:r>
            <a:r>
              <a:rPr lang="en-US" sz="3200" b="1" dirty="0"/>
              <a:t>Linux</a:t>
            </a:r>
            <a:r>
              <a:rPr lang="bg-BG" sz="3200" b="1" dirty="0"/>
              <a:t>;</a:t>
            </a:r>
            <a:endParaRPr lang="en-US" sz="3200" dirty="0"/>
          </a:p>
          <a:p>
            <a:r>
              <a:rPr lang="bg-BG" sz="3200" b="1" dirty="0"/>
              <a:t>Напълно безплатно;</a:t>
            </a:r>
          </a:p>
          <a:p>
            <a:r>
              <a:rPr lang="bg-BG" sz="3200" b="1" dirty="0"/>
              <a:t>Възможност за тестване на основните команди и създаване на програми в </a:t>
            </a:r>
            <a:r>
              <a:rPr lang="en-US" sz="3200" b="1" dirty="0"/>
              <a:t>Linux </a:t>
            </a:r>
            <a:r>
              <a:rPr lang="bg-BG" sz="3200" b="1" dirty="0"/>
              <a:t>среда;</a:t>
            </a:r>
          </a:p>
          <a:p>
            <a:r>
              <a:rPr lang="bg-BG" sz="3200" b="1" dirty="0"/>
              <a:t>Достъп до безплатни уроци;</a:t>
            </a:r>
          </a:p>
          <a:p>
            <a:r>
              <a:rPr lang="bg-BG" sz="3200" b="1" dirty="0"/>
              <a:t>Няма нужда от инсталция;</a:t>
            </a:r>
            <a:endParaRPr lang="en-US" sz="3200" b="1" dirty="0"/>
          </a:p>
          <a:p>
            <a:r>
              <a:rPr lang="bg-BG" sz="3200" b="1" dirty="0"/>
              <a:t>Ще бъде използван в обучението в модула за ОС.</a:t>
            </a:r>
          </a:p>
          <a:p>
            <a:r>
              <a:rPr lang="bg-BG" sz="3200" b="1" dirty="0">
                <a:solidFill>
                  <a:srgbClr val="FF0000"/>
                </a:solidFill>
              </a:rPr>
              <a:t>- </a:t>
            </a:r>
            <a:r>
              <a:rPr lang="bg-BG" sz="3200" b="1" dirty="0"/>
              <a:t>Ограничение на дисковото пространство и броя процеси;</a:t>
            </a:r>
          </a:p>
          <a:p>
            <a:r>
              <a:rPr lang="bg-BG" sz="3200" b="1" dirty="0"/>
              <a:t>Линк:  </a:t>
            </a:r>
            <a:r>
              <a:rPr lang="en-US" sz="3200" b="1" dirty="0">
                <a:hlinkClick r:id="rId2"/>
              </a:rPr>
              <a:t>http://webminal.org/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Webminal – </a:t>
            </a:r>
            <a:r>
              <a:rPr lang="ru-RU"/>
              <a:t>същност</a:t>
            </a:r>
            <a:endParaRPr lang="bg-BG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A0BECCB-C1D3-47F5-9E57-DB85B65BF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3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Важно: </a:t>
            </a:r>
            <a:r>
              <a:rPr lang="bg-BG" dirty="0"/>
              <a:t>Потребителското име и паролата ще бъдат същите, които ще използвате и при достъп в операционната система.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514600"/>
            <a:ext cx="6729412" cy="3725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FBE92B4-3130-4880-BDDA-108465B5E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0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ea"/>
              </a:rPr>
              <a:t>Операционни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1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en-US" sz="2900" dirty="0"/>
          </a:p>
          <a:p>
            <a:endParaRPr lang="bg-BG" sz="2900" dirty="0"/>
          </a:p>
          <a:p>
            <a:r>
              <a:rPr lang="bg-BG" sz="2900" dirty="0"/>
              <a:t>Курсът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2" name="Logo CC-BY-NC-SA">
            <a:hlinkClick r:id="rId3"/>
            <a:extLst>
              <a:ext uri="{FF2B5EF4-FFF2-40B4-BE49-F238E27FC236}">
                <a16:creationId xmlns:a16="http://schemas.microsoft.com/office/drawing/2014/main" id="{F7FF078B-D7E3-4FDC-B697-3E0B738E7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206" y="5267810"/>
            <a:ext cx="2946413" cy="1056790"/>
          </a:xfrm>
          <a:prstGeom prst="rect">
            <a:avLst/>
          </a:prstGeom>
        </p:spPr>
      </p:pic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2589212" y="2895600"/>
            <a:ext cx="6749003" cy="1160502"/>
            <a:chOff x="2850609" y="2610725"/>
            <a:chExt cx="6749003" cy="1160502"/>
          </a:xfrm>
        </p:grpSpPr>
        <p:pic>
          <p:nvPicPr>
            <p:cNvPr id="10" name="Logo IT Career" descr="A close up of a logo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609" y="2616473"/>
              <a:ext cx="3360364" cy="114901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7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913" y="2610725"/>
              <a:ext cx="2517699" cy="1160502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144ABA6-B0FD-4A55-9B3B-163B2C65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3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е </a:t>
            </a:r>
            <a:r>
              <a:rPr lang="en-US" dirty="0"/>
              <a:t>Linux</a:t>
            </a:r>
            <a:r>
              <a:rPr lang="bg-BG" dirty="0"/>
              <a:t>?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Инсталации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Работа с </a:t>
            </a:r>
            <a:r>
              <a:rPr lang="en-US" dirty="0" err="1"/>
              <a:t>Webminal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C0A2284-3A19-44F5-B211-14F7F7321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Linux?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Linux operating system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1143000"/>
            <a:ext cx="5786244" cy="3249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DDDE6B1-55BC-489A-B063-055E2EDD441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b="1" i="1" dirty="0"/>
              <a:t>Linux (</a:t>
            </a:r>
            <a:r>
              <a:rPr lang="bg-BG" b="1" i="1" dirty="0"/>
              <a:t>Линукс</a:t>
            </a:r>
            <a:r>
              <a:rPr lang="en-US" b="1" i="1" dirty="0"/>
              <a:t>)</a:t>
            </a:r>
            <a:r>
              <a:rPr lang="bg-BG" b="1" i="1" dirty="0"/>
              <a:t> </a:t>
            </a:r>
            <a:r>
              <a:rPr lang="bg-BG" dirty="0"/>
              <a:t>е общо название на операционни системи основащи се на ядрото </a:t>
            </a:r>
            <a:r>
              <a:rPr lang="bg-BG" i="1" dirty="0"/>
              <a:t>„</a:t>
            </a:r>
            <a:r>
              <a:rPr lang="en-US" i="1" dirty="0"/>
              <a:t>Linux</a:t>
            </a:r>
            <a:r>
              <a:rPr lang="bg-BG" i="1" dirty="0"/>
              <a:t>“</a:t>
            </a:r>
            <a:r>
              <a:rPr lang="en-US" dirty="0"/>
              <a:t>.</a:t>
            </a:r>
          </a:p>
          <a:p>
            <a:r>
              <a:rPr lang="bg-BG" dirty="0"/>
              <a:t>Различните типове ОС на </a:t>
            </a:r>
            <a:r>
              <a:rPr lang="en-US" dirty="0"/>
              <a:t>Linux </a:t>
            </a:r>
            <a:r>
              <a:rPr lang="bg-BG" dirty="0"/>
              <a:t>се наричат </a:t>
            </a:r>
            <a:r>
              <a:rPr lang="bg-BG" b="1" dirty="0"/>
              <a:t>дистрибуции.</a:t>
            </a:r>
          </a:p>
          <a:p>
            <a:r>
              <a:rPr lang="bg-BG" dirty="0"/>
              <a:t>Ядрото </a:t>
            </a:r>
            <a:r>
              <a:rPr lang="en-US" dirty="0"/>
              <a:t>Linux</a:t>
            </a:r>
            <a:r>
              <a:rPr lang="bg-BG" dirty="0"/>
              <a:t> е създадено от</a:t>
            </a:r>
            <a:r>
              <a:rPr lang="bg-BG" b="1" dirty="0"/>
              <a:t> </a:t>
            </a:r>
            <a:r>
              <a:rPr lang="bg-BG" dirty="0"/>
              <a:t>финландския програмист </a:t>
            </a:r>
            <a:r>
              <a:rPr lang="en-US" i="1" dirty="0"/>
              <a:t>Linus </a:t>
            </a:r>
            <a:r>
              <a:rPr lang="bg-BG" i="1" dirty="0"/>
              <a:t>Т</a:t>
            </a:r>
            <a:r>
              <a:rPr lang="en-US" i="1" dirty="0" err="1"/>
              <a:t>orvalds</a:t>
            </a:r>
            <a:r>
              <a:rPr lang="en-US" dirty="0"/>
              <a:t> </a:t>
            </a:r>
            <a:r>
              <a:rPr lang="bg-BG" dirty="0"/>
              <a:t>в началото на 90-те.</a:t>
            </a:r>
          </a:p>
          <a:p>
            <a:pPr marL="0" indent="0">
              <a:buNone/>
            </a:pPr>
            <a:endParaRPr lang="bg-BG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Linux</a:t>
            </a:r>
            <a:r>
              <a:rPr lang="bg-BG" dirty="0"/>
              <a:t>?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3886200"/>
            <a:ext cx="1702690" cy="2368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4337875"/>
            <a:ext cx="3041904" cy="2069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A86C635-91FF-4375-A194-DFF4D6E9D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2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</a:t>
            </a:r>
            <a:r>
              <a:rPr lang="en-US" dirty="0"/>
              <a:t>Linux </a:t>
            </a:r>
            <a:r>
              <a:rPr lang="bg-BG" dirty="0"/>
              <a:t>дистрибуции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990600"/>
            <a:ext cx="8622405" cy="5570537"/>
          </a:xfr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77AE0A5-ADD6-4A31-A40F-5E2114889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32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Основно сравнение на </a:t>
            </a:r>
            <a:r>
              <a:rPr lang="en-US" dirty="0"/>
              <a:t>Linux </a:t>
            </a:r>
            <a:r>
              <a:rPr lang="bg-BG" dirty="0"/>
              <a:t>и </a:t>
            </a:r>
            <a:r>
              <a:rPr lang="en-US" dirty="0"/>
              <a:t>Windows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63845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/>
              <a:t> </a:t>
            </a:r>
            <a:r>
              <a:rPr lang="bg-BG" dirty="0"/>
              <a:t>Голяма част от  </a:t>
            </a:r>
            <a:r>
              <a:rPr lang="en-US" dirty="0"/>
              <a:t>Linux </a:t>
            </a:r>
            <a:r>
              <a:rPr lang="bg-BG" dirty="0"/>
              <a:t>дистрибуциите са безплатни и </a:t>
            </a:r>
            <a:r>
              <a:rPr lang="en-US" dirty="0"/>
              <a:t>Open source</a:t>
            </a:r>
            <a:r>
              <a:rPr lang="bg-BG" dirty="0"/>
              <a:t>;</a:t>
            </a:r>
            <a:endParaRPr lang="en-US" dirty="0"/>
          </a:p>
          <a:p>
            <a:pPr algn="just"/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/>
              <a:t> </a:t>
            </a:r>
            <a:r>
              <a:rPr lang="bg-BG" dirty="0"/>
              <a:t>Голямо ниво на сигурност и надеждност ( обикновено няма необходимост от антивирусен софтуер);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/>
              <a:t> </a:t>
            </a:r>
            <a:r>
              <a:rPr lang="bg-BG" dirty="0"/>
              <a:t>Пълен контрол и достъп върху операционната система, дори  върху ядрото;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/>
              <a:t> </a:t>
            </a:r>
            <a:r>
              <a:rPr lang="bg-BG" dirty="0"/>
              <a:t>Мощен команден интерфейс. Няма нужда от безкрайни кликания в прозорци, а просто поставяне на необходимите команди;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/>
              <a:t> </a:t>
            </a:r>
            <a:r>
              <a:rPr lang="bg-BG" dirty="0"/>
              <a:t>Лесна инсталация на нов софтуер чрез т.нар. пакетни мениджъри;</a:t>
            </a:r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</a:t>
            </a:r>
            <a:r>
              <a:rPr lang="bg-BG" dirty="0"/>
              <a:t>Все още има приложен софтуер, който няма версии за </a:t>
            </a:r>
            <a:r>
              <a:rPr lang="en-US" dirty="0"/>
              <a:t>Linux.</a:t>
            </a:r>
            <a:endParaRPr lang="bg-BG" dirty="0"/>
          </a:p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168426"/>
            <a:ext cx="2438400" cy="940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8E75BB6-61D4-4F20-A4A1-42E1A665D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7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62899"/>
            <a:ext cx="10363200" cy="682101"/>
          </a:xfrm>
        </p:spPr>
        <p:txBody>
          <a:bodyPr/>
          <a:lstStyle/>
          <a:p>
            <a:r>
              <a:rPr lang="bg-BG" sz="4400" dirty="0"/>
              <a:t>Инсталация на </a:t>
            </a:r>
            <a:r>
              <a:rPr lang="en-US" sz="4400" dirty="0"/>
              <a:t>Linux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Linux installation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609600"/>
            <a:ext cx="5331657" cy="4002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3EEBD5E3-C4CF-4A5F-BB27-8B953521B86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2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489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Инсталация на </a:t>
            </a:r>
            <a:r>
              <a:rPr lang="en-US" dirty="0"/>
              <a:t>Ubuntu </a:t>
            </a:r>
            <a:r>
              <a:rPr lang="bg-BG" dirty="0"/>
              <a:t>като самостоятелна ОС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143000"/>
            <a:ext cx="4162425" cy="4162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2665411" y="5711371"/>
            <a:ext cx="6574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>
                <a:hlinkClick r:id="rId3"/>
              </a:rPr>
              <a:t>ОФИЦИАЛЕН НАРЪЧНИК ЗА ИНСТАЛАЦИЯ</a:t>
            </a:r>
            <a:endParaRPr lang="bg-BG" sz="2800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4AB7A62-8CFB-4EEA-9256-D574B694F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0020397" cy="1110780"/>
          </a:xfrm>
        </p:spPr>
        <p:txBody>
          <a:bodyPr>
            <a:normAutofit/>
          </a:bodyPr>
          <a:lstStyle/>
          <a:p>
            <a:r>
              <a:rPr lang="bg-BG" dirty="0"/>
              <a:t>Инсталация във виртуална машина</a:t>
            </a:r>
            <a:r>
              <a:rPr lang="en-US" dirty="0"/>
              <a:t> (VM)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възможност за инсталация на ОС във виртуална машина. По този начин си гарантирате пълна изолираност на втората ОС от основната. Основният недостатък е намалена производителност.</a:t>
            </a:r>
          </a:p>
          <a:p>
            <a:r>
              <a:rPr lang="bg-BG" dirty="0"/>
              <a:t>Необходимост от инсталация на безплатният софтуер: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Oracle </a:t>
            </a:r>
            <a:r>
              <a:rPr lang="en-US" dirty="0" err="1">
                <a:hlinkClick r:id="rId2"/>
              </a:rPr>
              <a:t>VirtualBox</a:t>
            </a:r>
            <a:r>
              <a:rPr lang="en-US" dirty="0"/>
              <a:t>.</a:t>
            </a:r>
          </a:p>
          <a:p>
            <a:r>
              <a:rPr lang="bg-BG" dirty="0">
                <a:hlinkClick r:id="rId3"/>
              </a:rPr>
              <a:t>Наръчник за инсталация на </a:t>
            </a:r>
            <a:r>
              <a:rPr lang="en-US" dirty="0">
                <a:hlinkClick r:id="rId3"/>
              </a:rPr>
              <a:t>Ubuntu </a:t>
            </a:r>
            <a:r>
              <a:rPr lang="bg-BG" dirty="0">
                <a:hlinkClick r:id="rId3"/>
              </a:rPr>
              <a:t>във </a:t>
            </a:r>
            <a:r>
              <a:rPr lang="en-US" dirty="0">
                <a:hlinkClick r:id="rId3"/>
              </a:rPr>
              <a:t>VM</a:t>
            </a:r>
            <a:r>
              <a:rPr lang="en-US" dirty="0"/>
              <a:t>.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4114800"/>
            <a:ext cx="2707636" cy="21213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4AD2805-17BB-4D8F-84C9-424F52996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3376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511</Words>
  <Application>Microsoft Office PowerPoint</Application>
  <PresentationFormat>Custom</PresentationFormat>
  <Paragraphs>77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Wingdings 2</vt:lpstr>
      <vt:lpstr>SoftUni 16x9</vt:lpstr>
      <vt:lpstr>Въведение в Linux операционните системи</vt:lpstr>
      <vt:lpstr>Съдържание</vt:lpstr>
      <vt:lpstr>Какво е Linux?</vt:lpstr>
      <vt:lpstr>Какво е Linux? </vt:lpstr>
      <vt:lpstr>Основни Linux дистрибуции</vt:lpstr>
      <vt:lpstr>Основно сравнение на Linux и Windows</vt:lpstr>
      <vt:lpstr>Инсталация на Linux</vt:lpstr>
      <vt:lpstr>Инсталация на Ubuntu като самостоятелна ОС</vt:lpstr>
      <vt:lpstr>Инсталация във виртуална машина (VM)</vt:lpstr>
      <vt:lpstr>Webminal</vt:lpstr>
      <vt:lpstr>Webminal – същност</vt:lpstr>
      <vt:lpstr>Регистрация</vt:lpstr>
      <vt:lpstr>Операционни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2019-12-17T13:16:30Z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