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2"/>
  </p:sldMasterIdLst>
  <p:notesMasterIdLst>
    <p:notesMasterId r:id="rId28"/>
  </p:notesMasterIdLst>
  <p:handoutMasterIdLst>
    <p:handoutMasterId r:id="rId29"/>
  </p:handoutMasterIdLst>
  <p:sldIdLst>
    <p:sldId id="473" r:id="rId3"/>
    <p:sldId id="479" r:id="rId4"/>
    <p:sldId id="508" r:id="rId5"/>
    <p:sldId id="509" r:id="rId6"/>
    <p:sldId id="510" r:id="rId7"/>
    <p:sldId id="511" r:id="rId8"/>
    <p:sldId id="512" r:id="rId9"/>
    <p:sldId id="513" r:id="rId10"/>
    <p:sldId id="514" r:id="rId11"/>
    <p:sldId id="515" r:id="rId12"/>
    <p:sldId id="516" r:id="rId13"/>
    <p:sldId id="517" r:id="rId14"/>
    <p:sldId id="518" r:id="rId15"/>
    <p:sldId id="519" r:id="rId16"/>
    <p:sldId id="520" r:id="rId17"/>
    <p:sldId id="521" r:id="rId18"/>
    <p:sldId id="522" r:id="rId19"/>
    <p:sldId id="523" r:id="rId20"/>
    <p:sldId id="524" r:id="rId21"/>
    <p:sldId id="525" r:id="rId22"/>
    <p:sldId id="526" r:id="rId23"/>
    <p:sldId id="538" r:id="rId24"/>
    <p:sldId id="539" r:id="rId25"/>
    <p:sldId id="477" r:id="rId26"/>
    <p:sldId id="540" r:id="rId27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CEAB58D1-F731-4AC5-B62D-E7DAB82E51AE}">
          <p14:sldIdLst>
            <p14:sldId id="473"/>
            <p14:sldId id="479"/>
          </p14:sldIdLst>
        </p14:section>
        <p14:section name="Untitled Section" id="{D0A5202C-39CF-418B-9DA6-A4030434762A}">
          <p14:sldIdLst>
            <p14:sldId id="508"/>
            <p14:sldId id="509"/>
            <p14:sldId id="510"/>
            <p14:sldId id="511"/>
            <p14:sldId id="512"/>
            <p14:sldId id="513"/>
            <p14:sldId id="514"/>
            <p14:sldId id="515"/>
            <p14:sldId id="516"/>
            <p14:sldId id="517"/>
            <p14:sldId id="518"/>
            <p14:sldId id="519"/>
            <p14:sldId id="520"/>
            <p14:sldId id="521"/>
            <p14:sldId id="522"/>
            <p14:sldId id="523"/>
            <p14:sldId id="524"/>
            <p14:sldId id="525"/>
            <p14:sldId id="526"/>
            <p14:sldId id="538"/>
            <p14:sldId id="539"/>
          </p14:sldIdLst>
        </p14:section>
        <p14:section name="Заключение" id="{0B99AA3E-BFB3-495A-A406-D2CB151C03AB}">
          <p14:sldIdLst>
            <p14:sldId id="477"/>
            <p14:sldId id="54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7CC"/>
    <a:srgbClr val="FFA72A"/>
    <a:srgbClr val="FFF0D9"/>
    <a:srgbClr val="F0F5FA"/>
    <a:srgbClr val="1A8AFA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510" autoAdjust="0"/>
    <p:restoredTop sz="94533" autoAdjust="0"/>
  </p:normalViewPr>
  <p:slideViewPr>
    <p:cSldViewPr>
      <p:cViewPr varScale="1">
        <p:scale>
          <a:sx n="82" d="100"/>
          <a:sy n="82" d="100"/>
        </p:scale>
        <p:origin x="576" y="67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2" d="100"/>
          <a:sy n="62" d="100"/>
        </p:scale>
        <p:origin x="3154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  <p:sp>
        <p:nvSpPr>
          <p:cNvPr id="4" name="Footer Placeholder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Created by the </a:t>
            </a:r>
            <a:r>
              <a:rPr lang="en-US" sz="1000" b="1" dirty="0"/>
              <a:t>Software University Foundation</a:t>
            </a:r>
            <a:r>
              <a:rPr lang="en-US" sz="1000" dirty="0"/>
              <a:t> – </a:t>
            </a:r>
            <a:r>
              <a:rPr lang="en-US" sz="1000" u="sng" dirty="0">
                <a:hlinkClick r:id="rId2"/>
              </a:rPr>
              <a:t>https://softuni.foundation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Date Placeholder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17-Dec-19</a:t>
            </a:fld>
            <a:endParaRPr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2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3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  <p:sp>
        <p:nvSpPr>
          <p:cNvPr id="5" name="Slide Notes Placeholder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4" name="Slide Image Placeholder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3" name="Date Placeholder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17-Dec-19</a:t>
            </a:fld>
            <a:endParaRPr lang="en-US"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</a:t>
            </a:fld>
            <a:endParaRPr lang="en-US" dirty="0"/>
          </a:p>
        </p:txBody>
      </p:sp>
      <p:sp>
        <p:nvSpPr>
          <p:cNvPr id="7" name="Footer Placeholder">
            <a:extLst>
              <a:ext uri="{FF2B5EF4-FFF2-40B4-BE49-F238E27FC236}">
                <a16:creationId xmlns:a16="http://schemas.microsoft.com/office/drawing/2014/main" id="{09FF99C3-59E9-4905-8784-1473FA9DF3E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2587863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A5DCA426-5524-4924-8309-492901DAECA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6566546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t>24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CC3FA6DB-E960-4231-A7AD-128721ED767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42509160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25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2F379B45-B4CF-4732-A1CA-346C8AE276A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1833092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mpany Web Site Placeholder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4" name="Company Name Placeholder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3" name="Author Web Site Placeholder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24988"/>
            <a:ext cx="3187613" cy="369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2" name="Author Position Placeholder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68556"/>
            <a:ext cx="3187614" cy="37519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25" name="Author Name Placeholder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76826"/>
            <a:ext cx="3187613" cy="49964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Slide Picture Placeholder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" name="Presentation Subtitle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" name="Presentation Title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5849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Slide Content Placeholder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0482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9958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Subtitle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15740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1978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23173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9AAFB65-F193-4484-85C5-7FFA43021634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607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565"/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 defTabSz="1218565"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Slide Text Placeholder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2" name="Slide Title Placeholder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16344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</p:sldLayoutIdLst>
  <p:hf hdr="0" ftr="0" dt="0"/>
  <p:txStyles>
    <p:titleStyle>
      <a:lvl1pPr algn="l" defTabSz="1218565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800" indent="-304800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92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40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1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29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7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5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it-kariera.mon.bg/e-learning/" TargetMode="External"/><Relationship Id="rId5" Type="http://schemas.openxmlformats.org/officeDocument/2006/relationships/image" Target="../media/image7.png"/><Relationship Id="rId4" Type="http://schemas.openxmlformats.org/officeDocument/2006/relationships/hyperlink" Target="http://creativecommons.org/licenses/by-nc-sa/4.0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36.gif"/><Relationship Id="rId7" Type="http://schemas.openxmlformats.org/officeDocument/2006/relationships/image" Target="../media/image29.png"/><Relationship Id="rId12" Type="http://schemas.openxmlformats.org/officeDocument/2006/relationships/image" Target="../media/image41.png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11" Type="http://schemas.openxmlformats.org/officeDocument/2006/relationships/image" Target="../media/image33.jpeg"/><Relationship Id="rId5" Type="http://schemas.openxmlformats.org/officeDocument/2006/relationships/image" Target="../media/image38.jpeg"/><Relationship Id="rId10" Type="http://schemas.openxmlformats.org/officeDocument/2006/relationships/image" Target="../media/image30.png"/><Relationship Id="rId4" Type="http://schemas.openxmlformats.org/officeDocument/2006/relationships/image" Target="../media/image37.jpeg"/><Relationship Id="rId9" Type="http://schemas.openxmlformats.org/officeDocument/2006/relationships/image" Target="../media/image4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e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eg"/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it-kariera.mon.bg/e-learning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jpeg"/><Relationship Id="rId3" Type="http://schemas.openxmlformats.org/officeDocument/2006/relationships/hyperlink" Target="https://creativecommons.org/licenses/by-nc-sa/4.0" TargetMode="External"/><Relationship Id="rId7" Type="http://schemas.openxmlformats.org/officeDocument/2006/relationships/hyperlink" Target="https://it-kariera.mon.bg/e-learning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hyperlink" Target="https://mon.bg/" TargetMode="External"/><Relationship Id="rId4" Type="http://schemas.openxmlformats.org/officeDocument/2006/relationships/image" Target="../media/image5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eg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912812" y="690082"/>
            <a:ext cx="10577299" cy="788071"/>
          </a:xfrm>
        </p:spPr>
        <p:txBody>
          <a:bodyPr>
            <a:normAutofit/>
          </a:bodyPr>
          <a:lstStyle/>
          <a:p>
            <a:r>
              <a:rPr lang="bg-BG" sz="4800" dirty="0">
                <a:latin typeface="+mn-ea"/>
              </a:rPr>
              <a:t>Основи на електрониката</a:t>
            </a:r>
            <a:endParaRPr lang="x-none" altLang="en-US" sz="4800" dirty="0">
              <a:latin typeface="+mn-ea"/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79812" y="1786999"/>
            <a:ext cx="7910298" cy="803801"/>
          </a:xfrm>
        </p:spPr>
        <p:txBody>
          <a:bodyPr>
            <a:normAutofit fontScale="97500"/>
          </a:bodyPr>
          <a:lstStyle/>
          <a:p>
            <a:r>
              <a:rPr lang="bg-BG" dirty="0"/>
              <a:t>Електроника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 rot="1403126">
            <a:off x="4454673" y="3575296"/>
            <a:ext cx="2666402" cy="4090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bg-BG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Електроника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784138F-0950-4E77-A9DD-5A425862148D}"/>
              </a:ext>
            </a:extLst>
          </p:cNvPr>
          <p:cNvGrpSpPr/>
          <p:nvPr/>
        </p:nvGrpSpPr>
        <p:grpSpPr>
          <a:xfrm>
            <a:off x="760412" y="3583505"/>
            <a:ext cx="5043827" cy="2524722"/>
            <a:chOff x="745783" y="3624633"/>
            <a:chExt cx="5043827" cy="2524722"/>
          </a:xfrm>
        </p:grpSpPr>
        <p:pic>
          <p:nvPicPr>
            <p:cNvPr id="18" name="Picture 17" descr="http://softuni.bg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960812" y="3624633"/>
              <a:ext cx="1828798" cy="2006988"/>
            </a:xfrm>
            <a:prstGeom prst="rect">
              <a:avLst/>
            </a:prstGeom>
          </p:spPr>
        </p:pic>
        <p:pic>
          <p:nvPicPr>
            <p:cNvPr id="19" name="Picture 4" title="CC-BY-NC-SA License">
              <a:hlinkClick r:id="rId4" tooltip="This work is licensed under the &quot;Creative Commons Attribution-NonCommercial-ShareAlike 4.0 International&quot; license"/>
              <a:extLst>
                <a:ext uri="{FF2B5EF4-FFF2-40B4-BE49-F238E27FC236}">
                  <a16:creationId xmlns:a16="http://schemas.microsoft.com/office/drawing/2014/main" id="{F06E175F-5BEA-4FFA-BEFE-073279FABE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745783" y="4076772"/>
              <a:ext cx="2175525" cy="761165"/>
            </a:xfrm>
            <a:prstGeom prst="roundRect">
              <a:avLst>
                <a:gd name="adj" fmla="val 3940"/>
              </a:avLst>
            </a:prstGeom>
            <a:solidFill>
              <a:srgbClr val="231F20">
                <a:alpha val="50000"/>
              </a:srgbClr>
            </a:solidFill>
            <a:ln>
              <a:solidFill>
                <a:schemeClr val="accent1">
                  <a:lumMod val="75000"/>
                  <a:alpha val="50000"/>
                </a:schemeClr>
              </a:solidFill>
            </a:ln>
          </p:spPr>
        </p:pic>
        <p:sp>
          <p:nvSpPr>
            <p:cNvPr id="21" name="Text Placeholder 7">
              <a:extLst>
                <a:ext uri="{FF2B5EF4-FFF2-40B4-BE49-F238E27FC236}">
                  <a16:creationId xmlns:a16="http://schemas.microsoft.com/office/drawing/2014/main" id="{89D41982-99A7-459C-A044-BC03FB5F8014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3" y="4998598"/>
              <a:ext cx="3187614" cy="444343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300" b="1" kern="1200" dirty="0" smtClean="0">
                  <a:solidFill>
                    <a:srgbClr val="F4B36C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noProof="1"/>
                <a:t>Учителски</a:t>
              </a:r>
              <a:r>
                <a:rPr lang="bg-BG" dirty="0"/>
                <a:t> екип</a:t>
              </a:r>
            </a:p>
          </p:txBody>
        </p:sp>
        <p:sp>
          <p:nvSpPr>
            <p:cNvPr id="22" name="Text Placeholder 10">
              <a:extLst>
                <a:ext uri="{FF2B5EF4-FFF2-40B4-BE49-F238E27FC236}">
                  <a16:creationId xmlns:a16="http://schemas.microsoft.com/office/drawing/2014/main" id="{0CA1AFB9-AC1A-4329-BE5F-D27D39141358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403725"/>
              <a:ext cx="3187613" cy="382788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000" b="1" kern="1200" dirty="0" smtClean="0">
                  <a:solidFill>
                    <a:schemeClr val="accent1">
                      <a:lumMod val="40000"/>
                      <a:lumOff val="60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dirty="0"/>
                <a:t>Обучение за ИТ кариера</a:t>
              </a:r>
            </a:p>
          </p:txBody>
        </p:sp>
        <p:sp>
          <p:nvSpPr>
            <p:cNvPr id="24" name="Text Placeholder 11">
              <a:extLst>
                <a:ext uri="{FF2B5EF4-FFF2-40B4-BE49-F238E27FC236}">
                  <a16:creationId xmlns:a16="http://schemas.microsoft.com/office/drawing/2014/main" id="{8776A7C3-5AF5-4CA5-B9B0-6A1F89BCBF87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690893"/>
              <a:ext cx="3810000" cy="458462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1800" b="1" kern="1200" dirty="0" smtClean="0">
                  <a:solidFill>
                    <a:srgbClr val="F27A44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dirty="0">
                  <a:hlinkClick r:id="rId6"/>
                </a:rPr>
                <a:t>https://it-kariera.mon.bg/e-learning/</a:t>
              </a:r>
              <a:endParaRPr lang="en-GB" dirty="0"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3612" y="3331687"/>
            <a:ext cx="4176083" cy="261005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8583147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Електрическа верига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1812" y="1143000"/>
            <a:ext cx="10969943" cy="5248275"/>
          </a:xfrm>
        </p:spPr>
        <p:txBody>
          <a:bodyPr/>
          <a:lstStyle/>
          <a:p>
            <a:pPr>
              <a:buNone/>
            </a:pPr>
            <a:r>
              <a:rPr lang="bg-BG" sz="2400" dirty="0"/>
              <a:t>     Съвкупност от елементи и преносни линии, които имат за цел да доставят и преобразуват електрическа енергия от източника до консуматора.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5561" y="2286000"/>
            <a:ext cx="4352925" cy="4043842"/>
          </a:xfrm>
          <a:prstGeom prst="rect">
            <a:avLst/>
          </a:prstGeom>
        </p:spPr>
      </p:pic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CF292265-A6DB-4B7B-B761-179F09C42A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10573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ОПИСАНИЕ НА ЕЛ. ВЕРИГИ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04721" y="1143000"/>
            <a:ext cx="1097129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b="1" dirty="0"/>
              <a:t>ПРИНЦИПНИ ЕЛЕКТРИЧЕСКИ СХЕМИ</a:t>
            </a:r>
          </a:p>
          <a:p>
            <a:r>
              <a:rPr lang="bg-BG" sz="2800" dirty="0"/>
              <a:t>- всеки електронен елемент има условно графично означение (УГО)</a:t>
            </a:r>
            <a:endParaRPr lang="en-US" sz="2800" dirty="0"/>
          </a:p>
        </p:txBody>
      </p:sp>
      <p:pic>
        <p:nvPicPr>
          <p:cNvPr id="7" name="Picture 6" descr="PExdcr01CJC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56913" y="2824012"/>
            <a:ext cx="5444966" cy="3348187"/>
          </a:xfrm>
          <a:prstGeom prst="rect">
            <a:avLst/>
          </a:prstGeom>
        </p:spPr>
      </p:pic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2824014"/>
            <a:ext cx="5274796" cy="3348186"/>
          </a:xfrm>
        </p:spPr>
      </p:pic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CC026AD0-FC62-46DE-8FC7-A7FD9F7E57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48674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ЕЛЕКТРОННА СХЕМА</a:t>
            </a:r>
            <a:endParaRPr lang="en-US" dirty="0"/>
          </a:p>
        </p:txBody>
      </p:sp>
      <p:pic>
        <p:nvPicPr>
          <p:cNvPr id="5" name="Content Placeholder 4" descr="kokok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41135" y="1219200"/>
            <a:ext cx="5600877" cy="2611263"/>
          </a:xfrm>
        </p:spPr>
      </p:pic>
      <p:pic>
        <p:nvPicPr>
          <p:cNvPr id="6" name="Picture 5" descr="elektrolitk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399135" y="1264098"/>
            <a:ext cx="5348106" cy="2469702"/>
          </a:xfrm>
          <a:prstGeom prst="rect">
            <a:avLst/>
          </a:prstGeom>
        </p:spPr>
      </p:pic>
      <p:pic>
        <p:nvPicPr>
          <p:cNvPr id="7" name="Picture 6" descr="bat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86126" y="4114801"/>
            <a:ext cx="2437461" cy="1333333"/>
          </a:xfrm>
          <a:prstGeom prst="rect">
            <a:avLst/>
          </a:prstGeom>
        </p:spPr>
      </p:pic>
      <p:pic>
        <p:nvPicPr>
          <p:cNvPr id="8" name="Picture 7" descr="sw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224033" y="4267200"/>
            <a:ext cx="2869094" cy="109523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78258" y="5486400"/>
            <a:ext cx="18164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/>
              <a:t>Източник на</a:t>
            </a:r>
          </a:p>
          <a:p>
            <a:r>
              <a:rPr lang="bg-BG" dirty="0"/>
              <a:t>напрежение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045617" y="5334000"/>
            <a:ext cx="8755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/>
              <a:t>Ключ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9229169" y="5410200"/>
            <a:ext cx="1181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/>
              <a:t>ЛАМПА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718782" y="4038600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i="1" dirty="0"/>
              <a:t>име</a:t>
            </a:r>
            <a:endParaRPr lang="en-US" i="1" dirty="0"/>
          </a:p>
        </p:txBody>
      </p:sp>
      <p:sp>
        <p:nvSpPr>
          <p:cNvPr id="15" name="TextBox 14"/>
          <p:cNvSpPr txBox="1"/>
          <p:nvPr/>
        </p:nvSpPr>
        <p:spPr>
          <a:xfrm>
            <a:off x="470539" y="4724400"/>
            <a:ext cx="6734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i="1" dirty="0"/>
              <a:t>УГО</a:t>
            </a:r>
            <a:endParaRPr lang="en-US" i="1" dirty="0"/>
          </a:p>
        </p:txBody>
      </p:sp>
      <p:sp>
        <p:nvSpPr>
          <p:cNvPr id="16" name="TextBox 15"/>
          <p:cNvSpPr txBox="1"/>
          <p:nvPr/>
        </p:nvSpPr>
        <p:spPr>
          <a:xfrm>
            <a:off x="3306428" y="5334000"/>
            <a:ext cx="15664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i="1" dirty="0"/>
              <a:t>стойност</a:t>
            </a:r>
            <a:endParaRPr lang="en-US" i="1" dirty="0"/>
          </a:p>
        </p:txBody>
      </p:sp>
      <p:cxnSp>
        <p:nvCxnSpPr>
          <p:cNvPr id="22" name="Straight Connector 21"/>
          <p:cNvCxnSpPr/>
          <p:nvPr/>
        </p:nvCxnSpPr>
        <p:spPr bwMode="auto">
          <a:xfrm flipV="1">
            <a:off x="3116023" y="4343400"/>
            <a:ext cx="609441" cy="1524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endCxn id="16" idx="1"/>
          </p:cNvCxnSpPr>
          <p:nvPr/>
        </p:nvCxnSpPr>
        <p:spPr bwMode="auto">
          <a:xfrm>
            <a:off x="3014450" y="5257800"/>
            <a:ext cx="291978" cy="30703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endCxn id="15" idx="3"/>
          </p:cNvCxnSpPr>
          <p:nvPr/>
        </p:nvCxnSpPr>
        <p:spPr bwMode="auto">
          <a:xfrm flipH="1">
            <a:off x="1143993" y="4876800"/>
            <a:ext cx="550002" cy="7843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3" name="Picture 32" descr="lamp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210436" y="4038600"/>
            <a:ext cx="1760776" cy="1295400"/>
          </a:xfrm>
          <a:prstGeom prst="rect">
            <a:avLst/>
          </a:prstGeom>
        </p:spPr>
      </p:pic>
      <p:sp>
        <p:nvSpPr>
          <p:cNvPr id="20" name="Slide Number Placeholder">
            <a:extLst>
              <a:ext uri="{FF2B5EF4-FFF2-40B4-BE49-F238E27FC236}">
                <a16:creationId xmlns:a16="http://schemas.microsoft.com/office/drawing/2014/main" id="{4F89A0CA-58F6-47D8-B5DA-48DE6318A2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cxnSp>
        <p:nvCxnSpPr>
          <p:cNvPr id="29" name="Straight Connector 28"/>
          <p:cNvCxnSpPr/>
          <p:nvPr/>
        </p:nvCxnSpPr>
        <p:spPr bwMode="auto">
          <a:xfrm flipV="1">
            <a:off x="7872227" y="2918049"/>
            <a:ext cx="711015" cy="3810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0" name="TextBox 29"/>
          <p:cNvSpPr txBox="1"/>
          <p:nvPr/>
        </p:nvSpPr>
        <p:spPr>
          <a:xfrm>
            <a:off x="7770654" y="2460849"/>
            <a:ext cx="1774845" cy="461665"/>
          </a:xfrm>
          <a:prstGeom prst="rect">
            <a:avLst/>
          </a:prstGeom>
          <a:noFill/>
          <a:ln>
            <a:solidFill>
              <a:schemeClr val="bg1">
                <a:lumMod val="95000"/>
                <a:lumOff val="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bg-BG" i="1" dirty="0"/>
              <a:t>проводници</a:t>
            </a:r>
            <a:endParaRPr lang="en-US" i="1" dirty="0"/>
          </a:p>
        </p:txBody>
      </p:sp>
      <p:cxnSp>
        <p:nvCxnSpPr>
          <p:cNvPr id="32" name="Straight Connector 31"/>
          <p:cNvCxnSpPr/>
          <p:nvPr/>
        </p:nvCxnSpPr>
        <p:spPr bwMode="auto">
          <a:xfrm>
            <a:off x="7161212" y="1851249"/>
            <a:ext cx="1625177" cy="6096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5696685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ЗАЩО ЛАМПАТА СВЕТИ?</a:t>
            </a:r>
            <a:endParaRPr lang="en-US" dirty="0"/>
          </a:p>
        </p:txBody>
      </p:sp>
      <p:pic>
        <p:nvPicPr>
          <p:cNvPr id="5" name="Content Placeholder 4" descr="elektrolitk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399502" y="1055292"/>
            <a:ext cx="6355135" cy="2456033"/>
          </a:xfrm>
        </p:spPr>
      </p:pic>
      <p:pic>
        <p:nvPicPr>
          <p:cNvPr id="6" name="Picture 5" descr="clos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428103" y="3950892"/>
            <a:ext cx="6379826" cy="252610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679968" y="2510135"/>
            <a:ext cx="24865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i="1" dirty="0">
                <a:solidFill>
                  <a:sysClr val="windowText" lastClr="000000"/>
                </a:solidFill>
              </a:rPr>
              <a:t>отворена верига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789692" y="5558135"/>
            <a:ext cx="26164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i="1" dirty="0">
                <a:solidFill>
                  <a:sysClr val="windowText" lastClr="000000"/>
                </a:solidFill>
              </a:rPr>
              <a:t>затворена верига</a:t>
            </a:r>
            <a:endParaRPr lang="en-US" i="1" dirty="0">
              <a:solidFill>
                <a:sysClr val="windowText" lastClr="000000"/>
              </a:solidFill>
            </a:endParaRPr>
          </a:p>
        </p:txBody>
      </p:sp>
      <p:pic>
        <p:nvPicPr>
          <p:cNvPr id="9" name="Picture 8" descr="download (7)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87974" y="2286000"/>
            <a:ext cx="2158438" cy="2828925"/>
          </a:xfrm>
          <a:prstGeom prst="rect">
            <a:avLst/>
          </a:prstGeom>
        </p:spPr>
      </p:pic>
      <p:sp>
        <p:nvSpPr>
          <p:cNvPr id="10" name="Slide Number Placeholder">
            <a:extLst>
              <a:ext uri="{FF2B5EF4-FFF2-40B4-BE49-F238E27FC236}">
                <a16:creationId xmlns:a16="http://schemas.microsoft.com/office/drawing/2014/main" id="{12293DC9-1A1B-4CE0-9DA8-3B88A3A98B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06510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ватер аналогъ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132500" y="1228726"/>
            <a:ext cx="9923826" cy="5248275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Водна аналогия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874949" y="3200400"/>
            <a:ext cx="4988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ysClr val="windowText" lastClr="000000"/>
                </a:solidFill>
              </a:rPr>
              <a:t>P1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47207" y="4648200"/>
            <a:ext cx="4988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ysClr val="windowText" lastClr="000000"/>
                </a:solidFill>
              </a:rPr>
              <a:t>P2</a:t>
            </a:r>
          </a:p>
        </p:txBody>
      </p:sp>
      <p:cxnSp>
        <p:nvCxnSpPr>
          <p:cNvPr id="12" name="Straight Connector 11"/>
          <p:cNvCxnSpPr>
            <a:stCxn id="9" idx="3"/>
          </p:cNvCxnSpPr>
          <p:nvPr/>
        </p:nvCxnSpPr>
        <p:spPr bwMode="auto">
          <a:xfrm>
            <a:off x="4373804" y="3431233"/>
            <a:ext cx="1619036" cy="53116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/>
          <p:cNvCxnSpPr/>
          <p:nvPr/>
        </p:nvCxnSpPr>
        <p:spPr bwMode="auto">
          <a:xfrm flipV="1">
            <a:off x="3758221" y="4267200"/>
            <a:ext cx="2133044" cy="6096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" name="TextBox 14"/>
          <p:cNvSpPr txBox="1"/>
          <p:nvPr/>
        </p:nvSpPr>
        <p:spPr>
          <a:xfrm>
            <a:off x="6133122" y="3962400"/>
            <a:ext cx="17283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solidFill>
                  <a:sysClr val="windowText" lastClr="000000"/>
                </a:solidFill>
              </a:rPr>
              <a:t>Δ</a:t>
            </a:r>
            <a:r>
              <a:rPr lang="en-US" dirty="0">
                <a:solidFill>
                  <a:sysClr val="windowText" lastClr="000000"/>
                </a:solidFill>
              </a:rPr>
              <a:t>P = P1 – P2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431084" y="4343400"/>
            <a:ext cx="14048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b="1" dirty="0">
                <a:solidFill>
                  <a:sysClr val="windowText" lastClr="000000"/>
                </a:solidFill>
              </a:rPr>
              <a:t>налягане</a:t>
            </a:r>
            <a:endParaRPr 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769888" y="1295401"/>
            <a:ext cx="18517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ysClr val="windowText" lastClr="000000"/>
                </a:solidFill>
              </a:rPr>
              <a:t>Q  </a:t>
            </a:r>
            <a:br>
              <a:rPr lang="bg-BG" dirty="0">
                <a:solidFill>
                  <a:sysClr val="windowText" lastClr="000000"/>
                </a:solidFill>
              </a:rPr>
            </a:br>
            <a:r>
              <a:rPr lang="bg-BG" b="1" dirty="0">
                <a:solidFill>
                  <a:sysClr val="windowText" lastClr="000000"/>
                </a:solidFill>
              </a:rPr>
              <a:t>воден дебит</a:t>
            </a:r>
            <a:endParaRPr 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823085" y="5865168"/>
            <a:ext cx="22332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b="1" dirty="0">
                <a:solidFill>
                  <a:sysClr val="windowText" lastClr="000000"/>
                </a:solidFill>
              </a:rPr>
              <a:t>съпротивление</a:t>
            </a:r>
            <a:endParaRPr lang="en-US" b="1" dirty="0">
              <a:solidFill>
                <a:sysClr val="windowText" lastClr="000000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 bwMode="auto">
          <a:xfrm flipH="1">
            <a:off x="9040045" y="1981200"/>
            <a:ext cx="406294" cy="6096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cxnSpLocks/>
          </p:cNvCxnSpPr>
          <p:nvPr/>
        </p:nvCxnSpPr>
        <p:spPr bwMode="auto">
          <a:xfrm>
            <a:off x="9695782" y="4462363"/>
            <a:ext cx="243923" cy="140280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 bwMode="auto">
          <a:xfrm>
            <a:off x="9243192" y="6019800"/>
            <a:ext cx="609441" cy="762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8" name="TextBox 27"/>
          <p:cNvSpPr txBox="1"/>
          <p:nvPr/>
        </p:nvSpPr>
        <p:spPr>
          <a:xfrm>
            <a:off x="7205802" y="6062246"/>
            <a:ext cx="7722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1600" b="1" dirty="0">
                <a:solidFill>
                  <a:sysClr val="windowText" lastClr="000000"/>
                </a:solidFill>
              </a:rPr>
              <a:t>ТРЪБИ</a:t>
            </a:r>
            <a:endParaRPr lang="en-US" sz="1600" b="1" dirty="0">
              <a:solidFill>
                <a:sysClr val="windowText" lastClr="000000"/>
              </a:solidFill>
            </a:endParaRPr>
          </a:p>
        </p:txBody>
      </p:sp>
      <p:sp>
        <p:nvSpPr>
          <p:cNvPr id="19" name="Slide Number Placeholder">
            <a:extLst>
              <a:ext uri="{FF2B5EF4-FFF2-40B4-BE49-F238E27FC236}">
                <a16:creationId xmlns:a16="http://schemas.microsoft.com/office/drawing/2014/main" id="{2EC68719-C88F-4165-9E76-99DDEA8CCF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98676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АНАЛОГИЯ – ЕЛЕМЕНТИ</a:t>
            </a:r>
            <a:endParaRPr lang="en-US" dirty="0"/>
          </a:p>
        </p:txBody>
      </p:sp>
      <p:pic>
        <p:nvPicPr>
          <p:cNvPr id="5" name="Content Placeholder 4" descr="download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554666" y="1077355"/>
            <a:ext cx="1728020" cy="1600200"/>
          </a:xfrm>
        </p:spPr>
      </p:pic>
      <p:pic>
        <p:nvPicPr>
          <p:cNvPr id="6" name="Picture 5" descr="water-pump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600680" y="1066800"/>
            <a:ext cx="1955010" cy="1658037"/>
          </a:xfrm>
          <a:prstGeom prst="rect">
            <a:avLst/>
          </a:prstGeom>
        </p:spPr>
      </p:pic>
      <p:pic>
        <p:nvPicPr>
          <p:cNvPr id="7" name="Picture 6" descr="water-valve-or-gate-valve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444266" y="2957499"/>
            <a:ext cx="1846792" cy="1385455"/>
          </a:xfrm>
          <a:prstGeom prst="rect">
            <a:avLst/>
          </a:prstGeom>
        </p:spPr>
      </p:pic>
      <p:pic>
        <p:nvPicPr>
          <p:cNvPr id="8" name="Picture 7" descr="download (1)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277110" y="2964426"/>
            <a:ext cx="2283131" cy="1371600"/>
          </a:xfrm>
          <a:prstGeom prst="rect">
            <a:avLst/>
          </a:prstGeom>
        </p:spPr>
      </p:pic>
      <p:pic>
        <p:nvPicPr>
          <p:cNvPr id="9" name="Picture 8" descr="Water_Wheel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600680" y="4582556"/>
            <a:ext cx="1782718" cy="1239571"/>
          </a:xfrm>
          <a:prstGeom prst="rect">
            <a:avLst/>
          </a:prstGeom>
        </p:spPr>
      </p:pic>
      <p:pic>
        <p:nvPicPr>
          <p:cNvPr id="11" name="Picture 10" descr="bat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243192" y="1229756"/>
            <a:ext cx="2437461" cy="1333333"/>
          </a:xfrm>
          <a:prstGeom prst="rect">
            <a:avLst/>
          </a:prstGeom>
        </p:spPr>
      </p:pic>
      <p:pic>
        <p:nvPicPr>
          <p:cNvPr id="12" name="Picture 11" descr="lamp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751060" y="4506356"/>
            <a:ext cx="2006437" cy="1476133"/>
          </a:xfrm>
          <a:prstGeom prst="rect">
            <a:avLst/>
          </a:prstGeom>
        </p:spPr>
      </p:pic>
      <p:pic>
        <p:nvPicPr>
          <p:cNvPr id="13" name="Picture 12" descr="download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3250353" y="5982803"/>
            <a:ext cx="2539021" cy="580952"/>
          </a:xfrm>
          <a:prstGeom prst="rect">
            <a:avLst/>
          </a:prstGeom>
        </p:spPr>
      </p:pic>
      <p:cxnSp>
        <p:nvCxnSpPr>
          <p:cNvPr id="16" name="Straight Connector 15"/>
          <p:cNvCxnSpPr/>
          <p:nvPr/>
        </p:nvCxnSpPr>
        <p:spPr bwMode="auto">
          <a:xfrm>
            <a:off x="9954207" y="6335155"/>
            <a:ext cx="1726750" cy="0"/>
          </a:xfrm>
          <a:prstGeom prst="line">
            <a:avLst/>
          </a:prstGeom>
          <a:ln w="76200">
            <a:solidFill>
              <a:srgbClr val="0097CC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7" name="Picture 16" descr="sw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9040046" y="3058555"/>
            <a:ext cx="2869094" cy="1095238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227012" y="1515445"/>
            <a:ext cx="18178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ИЗТОЧНИК НА </a:t>
            </a:r>
          </a:p>
          <a:p>
            <a:r>
              <a:rPr lang="bg-BG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ЕНЕРГИЯ</a:t>
            </a:r>
            <a:endParaRPr lang="en-US" sz="20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27012" y="3401335"/>
            <a:ext cx="16499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000" b="1" dirty="0">
                <a:solidFill>
                  <a:srgbClr val="00B050"/>
                </a:solidFill>
              </a:rPr>
              <a:t>УПРАВЛЕНИЕ</a:t>
            </a:r>
            <a:endParaRPr lang="en-US" sz="2000" b="1" dirty="0">
              <a:solidFill>
                <a:srgbClr val="00B05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7012" y="4563446"/>
            <a:ext cx="220637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000" b="1" dirty="0">
                <a:solidFill>
                  <a:srgbClr val="FFC000"/>
                </a:solidFill>
              </a:rPr>
              <a:t>КОНСУМАТОР/</a:t>
            </a:r>
          </a:p>
          <a:p>
            <a:r>
              <a:rPr lang="bg-BG" sz="2000" b="1" dirty="0">
                <a:solidFill>
                  <a:srgbClr val="FFC000"/>
                </a:solidFill>
              </a:rPr>
              <a:t>ПРЕОБРАЗУВАТЕЛ </a:t>
            </a:r>
          </a:p>
          <a:p>
            <a:r>
              <a:rPr lang="bg-BG" sz="2000" b="1" dirty="0">
                <a:solidFill>
                  <a:srgbClr val="FFC000"/>
                </a:solidFill>
              </a:rPr>
              <a:t>НА ЕНЕРГИЯ</a:t>
            </a:r>
            <a:endParaRPr lang="en-US" sz="2000" b="1" dirty="0">
              <a:solidFill>
                <a:srgbClr val="FFC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27012" y="6011245"/>
            <a:ext cx="24530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000" b="1" dirty="0">
                <a:solidFill>
                  <a:srgbClr val="0097CC"/>
                </a:solidFill>
              </a:rPr>
              <a:t>ПРЕНОСНА СРЕДА</a:t>
            </a:r>
            <a:endParaRPr lang="en-US" sz="2000" b="1" dirty="0">
              <a:solidFill>
                <a:srgbClr val="0097CC"/>
              </a:solidFill>
            </a:endParaRPr>
          </a:p>
        </p:txBody>
      </p:sp>
      <p:pic>
        <p:nvPicPr>
          <p:cNvPr id="22" name="Picture 21" descr="download (7).jp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7313295" y="4546697"/>
            <a:ext cx="1015735" cy="1331259"/>
          </a:xfrm>
          <a:prstGeom prst="rect">
            <a:avLst/>
          </a:prstGeom>
        </p:spPr>
      </p:pic>
      <p:cxnSp>
        <p:nvCxnSpPr>
          <p:cNvPr id="24" name="Straight Connector 23"/>
          <p:cNvCxnSpPr/>
          <p:nvPr/>
        </p:nvCxnSpPr>
        <p:spPr bwMode="auto">
          <a:xfrm>
            <a:off x="0" y="2829955"/>
            <a:ext cx="12188825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/>
          <p:nvPr/>
        </p:nvCxnSpPr>
        <p:spPr bwMode="auto">
          <a:xfrm>
            <a:off x="0" y="4506355"/>
            <a:ext cx="12188825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/>
          <p:cNvCxnSpPr/>
          <p:nvPr/>
        </p:nvCxnSpPr>
        <p:spPr bwMode="auto">
          <a:xfrm>
            <a:off x="0" y="5954155"/>
            <a:ext cx="12188825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3" name="Slide Number Placeholder">
            <a:extLst>
              <a:ext uri="{FF2B5EF4-FFF2-40B4-BE49-F238E27FC236}">
                <a16:creationId xmlns:a16="http://schemas.microsoft.com/office/drawing/2014/main" id="{C451C53D-29FA-4430-9C06-5D7AEF42D8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FFBF3A3-E684-468C-AB17-7871FBC4C4B2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t="41715" b="39474"/>
          <a:stretch/>
        </p:blipFill>
        <p:spPr>
          <a:xfrm>
            <a:off x="6641484" y="6106535"/>
            <a:ext cx="2359356" cy="44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0394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АНАЛОГИЯ – ФИЗИЧНИ ВЕЛИЧИНИ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721" y="1228726"/>
            <a:ext cx="11688916" cy="5248275"/>
          </a:xfrm>
        </p:spPr>
        <p:txBody>
          <a:bodyPr>
            <a:normAutofit lnSpcReduction="10000"/>
          </a:bodyPr>
          <a:lstStyle/>
          <a:p>
            <a:pPr marL="457200" indent="-457200">
              <a:buAutoNum type="arabicPeriod"/>
            </a:pPr>
            <a:r>
              <a:rPr lang="bg-BG" sz="2800" b="1" dirty="0"/>
              <a:t>НАЛЯГАНЕ</a:t>
            </a:r>
            <a:r>
              <a:rPr lang="bg-BG" sz="2800" dirty="0"/>
              <a:t> – </a:t>
            </a:r>
            <a:r>
              <a:rPr lang="bg-BG" sz="2800" b="1" dirty="0">
                <a:solidFill>
                  <a:schemeClr val="tx2">
                    <a:lumMod val="75000"/>
                  </a:schemeClr>
                </a:solidFill>
              </a:rPr>
              <a:t>ЕЛЕКТРИЧЕСКО НАПРЕЖЕНИЕ,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U</a:t>
            </a:r>
          </a:p>
          <a:p>
            <a:pPr>
              <a:buFont typeface="Wingdings" pitchFamily="2" charset="2"/>
              <a:buChar char="Ø"/>
            </a:pPr>
            <a:r>
              <a:rPr lang="bg-BG" sz="2800" dirty="0"/>
              <a:t>Напрежение, Потенциална разлика;</a:t>
            </a:r>
            <a:endParaRPr lang="en-US" sz="2800" dirty="0"/>
          </a:p>
          <a:p>
            <a:pPr>
              <a:buFont typeface="Wingdings" pitchFamily="2" charset="2"/>
              <a:buChar char="Ø"/>
            </a:pPr>
            <a:r>
              <a:rPr lang="bg-BG" sz="2800" dirty="0"/>
              <a:t>Дефинира се между две точки;</a:t>
            </a:r>
            <a:endParaRPr lang="en-US" sz="2800" dirty="0"/>
          </a:p>
          <a:p>
            <a:pPr>
              <a:buFont typeface="Wingdings" pitchFamily="2" charset="2"/>
              <a:buChar char="Ø"/>
            </a:pPr>
            <a:r>
              <a:rPr lang="en-US" sz="2800" dirty="0"/>
              <a:t>U = </a:t>
            </a:r>
            <a:r>
              <a:rPr lang="el-GR" sz="2800" dirty="0"/>
              <a:t>φ</a:t>
            </a:r>
            <a:r>
              <a:rPr lang="en-US" sz="2800" baseline="-25000" dirty="0"/>
              <a:t>2</a:t>
            </a:r>
            <a:r>
              <a:rPr lang="en-US" sz="2800" dirty="0"/>
              <a:t> –</a:t>
            </a:r>
            <a:r>
              <a:rPr lang="el-GR" sz="2800" dirty="0"/>
              <a:t> φ</a:t>
            </a:r>
            <a:r>
              <a:rPr lang="en-US" sz="2800" baseline="-25000" dirty="0"/>
              <a:t>1</a:t>
            </a:r>
            <a:r>
              <a:rPr lang="en-US" sz="2800" dirty="0"/>
              <a:t> [V]</a:t>
            </a:r>
            <a:r>
              <a:rPr lang="bg-BG" sz="2800" dirty="0"/>
              <a:t> ;</a:t>
            </a:r>
          </a:p>
          <a:p>
            <a:pPr>
              <a:buFont typeface="Wingdings" pitchFamily="2" charset="2"/>
              <a:buChar char="Ø"/>
            </a:pPr>
            <a:endParaRPr lang="en-US" sz="2800" dirty="0"/>
          </a:p>
          <a:p>
            <a:pPr>
              <a:buFont typeface="Wingdings" pitchFamily="2" charset="2"/>
              <a:buChar char="Ø"/>
            </a:pPr>
            <a:endParaRPr lang="bg-BG" sz="2800" dirty="0"/>
          </a:p>
          <a:p>
            <a:pPr>
              <a:buFont typeface="Wingdings" pitchFamily="2" charset="2"/>
              <a:buChar char="Ø"/>
            </a:pPr>
            <a:endParaRPr lang="bg-BG" sz="2800" dirty="0"/>
          </a:p>
          <a:p>
            <a:pPr>
              <a:buFont typeface="Wingdings" pitchFamily="2" charset="2"/>
              <a:buChar char="Ø"/>
            </a:pPr>
            <a:endParaRPr lang="bg-BG" sz="2800" dirty="0"/>
          </a:p>
          <a:p>
            <a:pPr>
              <a:buFont typeface="Wingdings" pitchFamily="2" charset="2"/>
              <a:buChar char="Ø"/>
            </a:pPr>
            <a:r>
              <a:rPr lang="bg-BG" sz="2800" dirty="0"/>
              <a:t>Мерна единица – </a:t>
            </a:r>
            <a:r>
              <a:rPr lang="bg-BG" sz="2800" b="1" dirty="0"/>
              <a:t>ВОЛТ</a:t>
            </a:r>
            <a:r>
              <a:rPr lang="en-US" sz="2800" b="1" dirty="0"/>
              <a:t> [V]</a:t>
            </a:r>
            <a:r>
              <a:rPr lang="bg-BG" sz="2800" dirty="0"/>
              <a:t> ;</a:t>
            </a:r>
          </a:p>
          <a:p>
            <a:pPr>
              <a:buFont typeface="Wingdings" pitchFamily="2" charset="2"/>
              <a:buChar char="Ø"/>
            </a:pPr>
            <a:endParaRPr lang="bg-BG" sz="2800" dirty="0"/>
          </a:p>
        </p:txBody>
      </p:sp>
      <p:pic>
        <p:nvPicPr>
          <p:cNvPr id="5" name="Picture 4" descr="ba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40372" y="3376828"/>
            <a:ext cx="3302632" cy="172857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548993" y="3402153"/>
            <a:ext cx="489236" cy="5586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solidFill>
                  <a:sysClr val="windowText" lastClr="000000"/>
                </a:solidFill>
              </a:rPr>
              <a:t>φ</a:t>
            </a:r>
            <a:r>
              <a:rPr lang="en-US" baseline="-25000" dirty="0">
                <a:solidFill>
                  <a:sysClr val="windowText" lastClr="000000"/>
                </a:solidFill>
              </a:rPr>
              <a:t>2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548994" y="4392753"/>
            <a:ext cx="489236" cy="5586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solidFill>
                  <a:sysClr val="windowText" lastClr="000000"/>
                </a:solidFill>
              </a:rPr>
              <a:t>φ</a:t>
            </a:r>
            <a:r>
              <a:rPr lang="bg-BG" baseline="-25000" dirty="0">
                <a:solidFill>
                  <a:sysClr val="windowText" lastClr="000000"/>
                </a:solidFill>
              </a:rPr>
              <a:t>1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9" name="Slide Number Placeholder">
            <a:extLst>
              <a:ext uri="{FF2B5EF4-FFF2-40B4-BE49-F238E27FC236}">
                <a16:creationId xmlns:a16="http://schemas.microsoft.com/office/drawing/2014/main" id="{8387DFBD-E459-481E-A44D-0406383480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17101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АНАЛОГИЯ – ФИЗИЧНИ ВЕЛИЧИНИ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721" y="1295400"/>
            <a:ext cx="11688916" cy="5426079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3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2. </a:t>
            </a:r>
            <a:r>
              <a:rPr lang="bg-BG" sz="2800" b="1" dirty="0"/>
              <a:t>ВОДЕН ПОТОК(ДЕБИТ) – </a:t>
            </a:r>
            <a:r>
              <a:rPr lang="bg-BG" sz="2800" b="1" dirty="0">
                <a:solidFill>
                  <a:schemeClr val="tx2">
                    <a:lumMod val="75000"/>
                  </a:schemeClr>
                </a:solidFill>
              </a:rPr>
              <a:t>ЕЛЕКТРИЧЕН ТОК,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I</a:t>
            </a:r>
            <a:endParaRPr lang="bg-BG" sz="2800" b="1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sz="2800" b="1" dirty="0">
                <a:solidFill>
                  <a:srgbClr val="FF0000"/>
                </a:solidFill>
              </a:rPr>
              <a:t> </a:t>
            </a:r>
            <a:r>
              <a:rPr lang="bg-BG" sz="2800" dirty="0"/>
              <a:t>Ток</a:t>
            </a:r>
            <a:r>
              <a:rPr lang="en-US" sz="2800" dirty="0"/>
              <a:t> ;</a:t>
            </a:r>
            <a:endParaRPr lang="bg-BG" sz="2800" dirty="0"/>
          </a:p>
          <a:p>
            <a:pPr>
              <a:buFont typeface="Wingdings" pitchFamily="2" charset="2"/>
              <a:buChar char="Ø"/>
            </a:pPr>
            <a:r>
              <a:rPr lang="bg-BG" sz="2800" dirty="0"/>
              <a:t> Електричен заряд</a:t>
            </a:r>
            <a:r>
              <a:rPr lang="en-US" sz="2800" dirty="0"/>
              <a:t> </a:t>
            </a:r>
            <a:r>
              <a:rPr lang="en-US" sz="2800" b="1" dirty="0"/>
              <a:t>q</a:t>
            </a:r>
            <a:r>
              <a:rPr lang="bg-BG" sz="2800" dirty="0"/>
              <a:t> преминал за единица време</a:t>
            </a:r>
            <a:r>
              <a:rPr lang="en-US" sz="2800" b="1" dirty="0"/>
              <a:t> t:</a:t>
            </a:r>
            <a:endParaRPr lang="bg-BG" sz="2800" b="1" dirty="0"/>
          </a:p>
          <a:p>
            <a:pPr>
              <a:buNone/>
            </a:pPr>
            <a:endParaRPr lang="bg-BG" sz="2800" dirty="0"/>
          </a:p>
          <a:p>
            <a:pPr algn="ctr">
              <a:buNone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I = 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dq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 / 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dt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 [A]</a:t>
            </a:r>
          </a:p>
          <a:p>
            <a:pPr algn="ctr">
              <a:buNone/>
            </a:pPr>
            <a:endParaRPr lang="bg-BG" sz="2800" b="1" dirty="0"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800" b="1" dirty="0">
                <a:solidFill>
                  <a:srgbClr val="FF0000"/>
                </a:solidFill>
              </a:rPr>
              <a:t> </a:t>
            </a:r>
            <a:r>
              <a:rPr lang="bg-BG" sz="2800" b="1" dirty="0">
                <a:solidFill>
                  <a:srgbClr val="FF0000"/>
                </a:solidFill>
              </a:rPr>
              <a:t> </a:t>
            </a:r>
            <a:r>
              <a:rPr lang="bg-BG" sz="2800" dirty="0"/>
              <a:t>Мерна единица – </a:t>
            </a:r>
            <a:r>
              <a:rPr lang="bg-BG" sz="2800" b="1" dirty="0"/>
              <a:t>АМПЕР </a:t>
            </a:r>
            <a:r>
              <a:rPr lang="en-US" sz="2800" b="1" dirty="0"/>
              <a:t>[A]</a:t>
            </a:r>
          </a:p>
          <a:p>
            <a:pPr>
              <a:buFont typeface="Wingdings" pitchFamily="2" charset="2"/>
              <a:buChar char="Ø"/>
            </a:pPr>
            <a:r>
              <a:rPr lang="bg-BG" sz="2800" b="1" dirty="0"/>
              <a:t>ГОЛЕМИНА И ПОСОКА.</a:t>
            </a:r>
          </a:p>
          <a:p>
            <a:pPr>
              <a:buFont typeface="Wingdings" pitchFamily="2" charset="2"/>
              <a:buChar char="Ø"/>
            </a:pPr>
            <a:r>
              <a:rPr lang="bg-BG" sz="2800" dirty="0"/>
              <a:t>Посоката на тока е от по-висок към по-нисък потенциал.</a:t>
            </a:r>
            <a:endParaRPr lang="en-US" sz="2800" dirty="0"/>
          </a:p>
        </p:txBody>
      </p:sp>
      <p:sp>
        <p:nvSpPr>
          <p:cNvPr id="4" name="Slide Number Placeholder">
            <a:extLst>
              <a:ext uri="{FF2B5EF4-FFF2-40B4-BE49-F238E27FC236}">
                <a16:creationId xmlns:a16="http://schemas.microsoft.com/office/drawing/2014/main" id="{D375C878-DB4F-448D-97E5-C35E7429BA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70835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АНАЛОГИЯ – ФИЗИЧНИ ВЕЛИЧНИ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2800" b="1" dirty="0"/>
              <a:t>СЪПРОТИВЛЕНИЕ –</a:t>
            </a:r>
            <a:r>
              <a:rPr lang="bg-BG" sz="2800" b="1" dirty="0">
                <a:solidFill>
                  <a:srgbClr val="FF0000"/>
                </a:solidFill>
              </a:rPr>
              <a:t> </a:t>
            </a:r>
            <a:r>
              <a:rPr lang="bg-BG" sz="2800" b="1" dirty="0">
                <a:solidFill>
                  <a:schemeClr val="tx2">
                    <a:lumMod val="75000"/>
                  </a:schemeClr>
                </a:solidFill>
              </a:rPr>
              <a:t>ЕЛЕКТРИЧЕСКО СЪПРОТИВЛЕНИЕ,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R</a:t>
            </a:r>
            <a:r>
              <a:rPr lang="en-US" sz="2800" dirty="0"/>
              <a:t>:</a:t>
            </a:r>
          </a:p>
          <a:p>
            <a:pPr>
              <a:buFont typeface="Wingdings" pitchFamily="2" charset="2"/>
              <a:buChar char="Ø"/>
            </a:pPr>
            <a:r>
              <a:rPr lang="bg-BG" sz="2800" dirty="0"/>
              <a:t>  омично съпротивление</a:t>
            </a:r>
            <a:r>
              <a:rPr lang="en-US" sz="2800" dirty="0"/>
              <a:t>;</a:t>
            </a:r>
          </a:p>
          <a:p>
            <a:pPr>
              <a:buFont typeface="Wingdings" pitchFamily="2" charset="2"/>
              <a:buChar char="Ø"/>
            </a:pPr>
            <a:r>
              <a:rPr lang="bg-BG" sz="2800" dirty="0"/>
              <a:t> </a:t>
            </a:r>
            <a:r>
              <a:rPr lang="en-US" sz="2800" dirty="0"/>
              <a:t> </a:t>
            </a:r>
            <a:r>
              <a:rPr lang="bg-BG" sz="2800" dirty="0"/>
              <a:t>противопоставя се на протичането на </a:t>
            </a:r>
            <a:r>
              <a:rPr lang="en-US" sz="2800" dirty="0"/>
              <a:t>   </a:t>
            </a:r>
            <a:r>
              <a:rPr lang="bg-BG" sz="2800" dirty="0"/>
              <a:t>електричния ток</a:t>
            </a:r>
            <a:r>
              <a:rPr lang="en-US" sz="2800" dirty="0"/>
              <a:t>;</a:t>
            </a:r>
          </a:p>
          <a:p>
            <a:pPr>
              <a:buFont typeface="Wingdings" pitchFamily="2" charset="2"/>
              <a:buChar char="Ø"/>
            </a:pPr>
            <a:r>
              <a:rPr lang="bg-BG" sz="2800" dirty="0"/>
              <a:t>Къде има съпротивления:</a:t>
            </a:r>
          </a:p>
          <a:p>
            <a:pPr>
              <a:buNone/>
            </a:pPr>
            <a:r>
              <a:rPr lang="bg-BG" sz="2800" dirty="0"/>
              <a:t>   - консуматори;</a:t>
            </a:r>
          </a:p>
          <a:p>
            <a:pPr>
              <a:buNone/>
            </a:pPr>
            <a:r>
              <a:rPr lang="bg-BG" sz="2800" dirty="0"/>
              <a:t>   - неиделани проводници;</a:t>
            </a:r>
          </a:p>
          <a:p>
            <a:pPr>
              <a:buNone/>
            </a:pPr>
            <a:r>
              <a:rPr lang="bg-BG" sz="2800" dirty="0"/>
              <a:t>   - източници;</a:t>
            </a:r>
          </a:p>
          <a:p>
            <a:pPr>
              <a:buNone/>
            </a:pPr>
            <a:r>
              <a:rPr lang="bg-BG" sz="2800" dirty="0"/>
              <a:t>Мерна единица – </a:t>
            </a:r>
            <a:r>
              <a:rPr lang="bg-BG" sz="2800" b="1" dirty="0"/>
              <a:t>О</a:t>
            </a:r>
            <a:r>
              <a:rPr lang="en-US" sz="2800" b="1" dirty="0"/>
              <a:t>M [</a:t>
            </a:r>
            <a:r>
              <a:rPr lang="el-GR" sz="2800" b="1" dirty="0"/>
              <a:t>Ω</a:t>
            </a:r>
            <a:r>
              <a:rPr lang="en-US" sz="2800" b="1" dirty="0"/>
              <a:t>]</a:t>
            </a:r>
            <a:endParaRPr lang="bg-BG" sz="2800" b="1" dirty="0"/>
          </a:p>
          <a:p>
            <a:pPr>
              <a:buNone/>
            </a:pPr>
            <a:r>
              <a:rPr lang="bg-BG" sz="3600" dirty="0"/>
              <a:t> </a:t>
            </a:r>
            <a:endParaRPr lang="en-US" sz="3600" dirty="0"/>
          </a:p>
        </p:txBody>
      </p:sp>
      <p:sp>
        <p:nvSpPr>
          <p:cNvPr id="4" name="Slide Number Placeholder">
            <a:extLst>
              <a:ext uri="{FF2B5EF4-FFF2-40B4-BE49-F238E27FC236}">
                <a16:creationId xmlns:a16="http://schemas.microsoft.com/office/drawing/2014/main" id="{0C1A940E-6468-4BF7-828D-A12EE324BF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88675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Електрическото напрежение се измерва с уред наречен ВОЛТМЕТЪР;</a:t>
            </a:r>
          </a:p>
          <a:p>
            <a:r>
              <a:rPr lang="bg-BG" dirty="0"/>
              <a:t>Включва се успоредно на веригата в която се измерва напрежението; </a:t>
            </a:r>
          </a:p>
          <a:p>
            <a:r>
              <a:rPr lang="bg-BG" dirty="0"/>
              <a:t>Безкрайно (огромно) вътрешно съпротивление;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ИЗМЕРВАНЕ НА НАПРЕЖЕНИЕ</a:t>
            </a:r>
          </a:p>
        </p:txBody>
      </p:sp>
      <p:pic>
        <p:nvPicPr>
          <p:cNvPr id="5" name="Picture 4" descr="re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103812" y="4371490"/>
            <a:ext cx="5966367" cy="2071220"/>
          </a:xfrm>
          <a:prstGeom prst="rect">
            <a:avLst/>
          </a:prstGeom>
        </p:spPr>
      </p:pic>
      <p:pic>
        <p:nvPicPr>
          <p:cNvPr id="6" name="Picture 5" descr="download (3)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65212" y="4509845"/>
            <a:ext cx="2657841" cy="1794510"/>
          </a:xfrm>
          <a:prstGeom prst="rect">
            <a:avLst/>
          </a:prstGeom>
        </p:spPr>
      </p:pic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C3340FAE-7210-4B86-A47F-C16392BDAC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6018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89230" y="41275"/>
            <a:ext cx="5053965" cy="1110615"/>
          </a:xfrm>
        </p:spPr>
        <p:txBody>
          <a:bodyPr>
            <a:normAutofit/>
          </a:bodyPr>
          <a:lstStyle/>
          <a:p>
            <a:r>
              <a:rPr lang="x-none" dirty="0">
                <a:cs typeface="+mn-lt"/>
              </a:rPr>
              <a:t>Съдържание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4" y="1191467"/>
            <a:ext cx="9942598" cy="5530010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bg-BG" dirty="0"/>
              <a:t>Какво </a:t>
            </a:r>
            <a:r>
              <a:rPr lang="bg-BG"/>
              <a:t>е електроника?</a:t>
            </a:r>
            <a:endParaRPr lang="bg-BG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bg-BG" dirty="0"/>
              <a:t>Електрически вериги и ел. величини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bg-BG" dirty="0"/>
              <a:t>Основни елементи в ел. вериги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bg-BG" dirty="0"/>
              <a:t>Закони на Ом и Кирхоф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bg-BG" dirty="0"/>
              <a:t>Измерване на основни ел. величини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011" y="2821904"/>
            <a:ext cx="3406801" cy="3515818"/>
          </a:xfrm>
          <a:prstGeom prst="rect">
            <a:avLst/>
          </a:prstGeom>
        </p:spPr>
      </p:pic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ABDA4244-F873-409A-AAB8-85470B717F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7765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300" dirty="0"/>
              <a:t>Електрическото напрежение се измерва с уред наречен АМПЕРМЕТЪР;</a:t>
            </a:r>
          </a:p>
          <a:p>
            <a:r>
              <a:rPr lang="bg-BG" sz="3300" dirty="0"/>
              <a:t>Включва се последователно в клона, в който се измерва тока; </a:t>
            </a:r>
          </a:p>
          <a:p>
            <a:r>
              <a:rPr lang="bg-BG" sz="3300" dirty="0"/>
              <a:t>Нулево (малко) вътрешно съпротивление;</a:t>
            </a:r>
          </a:p>
          <a:p>
            <a:endParaRPr lang="bg-BG" sz="33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ИЗМЕРВАНЕ НА ТОК</a:t>
            </a:r>
          </a:p>
        </p:txBody>
      </p:sp>
      <p:pic>
        <p:nvPicPr>
          <p:cNvPr id="6" name="Picture 5" descr="-0-350a-dc-96x96mm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51012" y="4355870"/>
            <a:ext cx="2437765" cy="1828800"/>
          </a:xfrm>
          <a:prstGeom prst="rect">
            <a:avLst/>
          </a:prstGeom>
        </p:spPr>
      </p:pic>
      <p:pic>
        <p:nvPicPr>
          <p:cNvPr id="7" name="Picture 6" descr="res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94412" y="4038600"/>
            <a:ext cx="3392017" cy="2227956"/>
          </a:xfrm>
          <a:prstGeom prst="rect">
            <a:avLst/>
          </a:prstGeom>
        </p:spPr>
      </p:pic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9FDB6ADA-C721-4824-A205-67A4B3688E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05826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Електрическото съпротивление се измерва с уред наречен ОММЕТЪР;</a:t>
            </a:r>
          </a:p>
          <a:p>
            <a:r>
              <a:rPr lang="bg-BG" dirty="0"/>
              <a:t>Включва се успоредно на консуматора върху който се мери съпротивлението, като преварително трябва да бъде изкючено захранването му и останалата част от веригата.</a:t>
            </a:r>
          </a:p>
          <a:p>
            <a:pPr marL="0" indent="0">
              <a:buNone/>
            </a:pP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ИЗМЕРВАНЕ НА СЪПРОТИВЛЕНИЕ</a:t>
            </a:r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AACE7CD8-8865-4672-9961-37877ECCEC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54525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ИЗМЕРВАТЕЛНИ УРЕДИ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b="1" dirty="0" err="1"/>
              <a:t>Мултицет</a:t>
            </a:r>
            <a:r>
              <a:rPr lang="bg-BG" b="1" dirty="0"/>
              <a:t> (</a:t>
            </a:r>
            <a:r>
              <a:rPr lang="bg-BG" b="1" dirty="0" err="1"/>
              <a:t>мултимер</a:t>
            </a:r>
            <a:r>
              <a:rPr lang="bg-BG" b="1" dirty="0"/>
              <a:t>)</a:t>
            </a:r>
            <a:r>
              <a:rPr lang="bg-BG" dirty="0"/>
              <a:t>: комбиниран преносим цифров измервателен уред.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5" name="Picture 4" descr="A94.010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55074" y="2590801"/>
            <a:ext cx="5056787" cy="3862386"/>
          </a:xfrm>
          <a:prstGeom prst="rect">
            <a:avLst/>
          </a:prstGeom>
        </p:spPr>
      </p:pic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C91DE80E-1E98-44F8-9A24-22510AE7BE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09746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ИЗМЕРВАТЕЛНИ УРЕДИ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pPr>
              <a:buNone/>
            </a:pPr>
            <a:r>
              <a:rPr lang="bg-BG" b="1" dirty="0"/>
              <a:t>Осцилоскоп, Спектороанализатор....</a:t>
            </a:r>
          </a:p>
          <a:p>
            <a:pPr>
              <a:buNone/>
            </a:pPr>
            <a:r>
              <a:rPr lang="bg-BG" dirty="0"/>
              <a:t> - освен количествена оценка, позовляват и графична визуализация на измерваниете величини. 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5" name="Picture 4" descr="product_large_4547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63556" y="3505200"/>
            <a:ext cx="5417256" cy="2819400"/>
          </a:xfrm>
          <a:prstGeom prst="rect">
            <a:avLst/>
          </a:prstGeom>
        </p:spPr>
      </p:pic>
      <p:pic>
        <p:nvPicPr>
          <p:cNvPr id="6" name="Picture 5" descr="product_2047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1812" y="3200400"/>
            <a:ext cx="5205644" cy="3124200"/>
          </a:xfrm>
          <a:prstGeom prst="rect">
            <a:avLst/>
          </a:prstGeom>
        </p:spPr>
      </p:pic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B47A26B3-D51B-40D3-985F-8DCD8B59A0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20550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https://it-kariera.mon.bg/e-learning/</a:t>
            </a:r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>
                <a:latin typeface="+mn-ea"/>
              </a:rPr>
              <a:t>Вградени системи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87289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Content"/>
          <p:cNvSpPr>
            <a:spLocks noGrp="1"/>
          </p:cNvSpPr>
          <p:nvPr>
            <p:ph idx="1"/>
          </p:nvPr>
        </p:nvSpPr>
        <p:spPr>
          <a:xfrm>
            <a:off x="146037" y="1151121"/>
            <a:ext cx="11891975" cy="5570355"/>
          </a:xfrm>
        </p:spPr>
        <p:txBody>
          <a:bodyPr>
            <a:normAutofit/>
          </a:bodyPr>
          <a:lstStyle/>
          <a:p>
            <a:r>
              <a:rPr lang="bg-BG" sz="2900" dirty="0"/>
              <a:t>Настоящият курс </a:t>
            </a:r>
            <a:r>
              <a:rPr lang="en-US" sz="2900" dirty="0"/>
              <a:t>(</a:t>
            </a:r>
            <a:r>
              <a:rPr lang="bg-BG" sz="2900" dirty="0"/>
              <a:t>презентации</a:t>
            </a:r>
            <a:r>
              <a:rPr lang="en-US" sz="2900" dirty="0"/>
              <a:t>, </a:t>
            </a:r>
            <a:r>
              <a:rPr lang="bg-BG" sz="2900" dirty="0"/>
              <a:t>примери</a:t>
            </a:r>
            <a:r>
              <a:rPr lang="en-US" sz="2900" dirty="0"/>
              <a:t>, </a:t>
            </a:r>
            <a:r>
              <a:rPr lang="bg-BG" sz="2900" dirty="0"/>
              <a:t>задачи, упражнения и др.</a:t>
            </a:r>
            <a:r>
              <a:rPr lang="en-US" sz="2900" dirty="0"/>
              <a:t>)</a:t>
            </a:r>
            <a:r>
              <a:rPr lang="bg-BG" sz="2900" dirty="0"/>
              <a:t> е разработен за нуждите на Национална програма "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Обучение за ИТ кариера</a:t>
            </a:r>
            <a:r>
              <a:rPr lang="bg-BG" sz="2900" dirty="0"/>
              <a:t>" на МОН за подготовка по професия "Приложен програмист"</a:t>
            </a:r>
          </a:p>
          <a:p>
            <a:endParaRPr lang="bg-BG" sz="2900" dirty="0"/>
          </a:p>
          <a:p>
            <a:endParaRPr lang="en-US" sz="2900" dirty="0"/>
          </a:p>
          <a:p>
            <a:endParaRPr lang="bg-BG" sz="2900" dirty="0"/>
          </a:p>
          <a:p>
            <a:r>
              <a:rPr lang="bg-BG" sz="2900" dirty="0"/>
              <a:t>Курсът се разпространява под свободен</a:t>
            </a:r>
            <a:r>
              <a:rPr lang="bg-BG" sz="29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2900" dirty="0"/>
              <a:t>лиценз</a:t>
            </a:r>
            <a:r>
              <a:rPr lang="en-US" sz="2900" b="1" dirty="0">
                <a:solidFill>
                  <a:schemeClr val="tx2">
                    <a:lumMod val="75000"/>
                  </a:schemeClr>
                </a:solidFill>
              </a:rPr>
              <a:t> CC-BY-NC-SA</a:t>
            </a:r>
            <a:endParaRPr lang="bg-BG" sz="2900" b="1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22" name="Logo CC-BY-NC-SA">
            <a:hlinkClick r:id="rId3"/>
            <a:extLst>
              <a:ext uri="{FF2B5EF4-FFF2-40B4-BE49-F238E27FC236}">
                <a16:creationId xmlns:a16="http://schemas.microsoft.com/office/drawing/2014/main" id="{F7FF078B-D7E3-4FDC-B697-3E0B738E78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1206" y="5344010"/>
            <a:ext cx="2946413" cy="1056790"/>
          </a:xfrm>
          <a:prstGeom prst="rect">
            <a:avLst/>
          </a:prstGeom>
        </p:spPr>
      </p:pic>
      <p:grpSp>
        <p:nvGrpSpPr>
          <p:cNvPr id="5" name="Group Logos">
            <a:extLst>
              <a:ext uri="{FF2B5EF4-FFF2-40B4-BE49-F238E27FC236}">
                <a16:creationId xmlns:a16="http://schemas.microsoft.com/office/drawing/2014/main" id="{0602D838-02AF-4A2B-9E34-F6768ABCBB84}"/>
              </a:ext>
            </a:extLst>
          </p:cNvPr>
          <p:cNvGrpSpPr/>
          <p:nvPr/>
        </p:nvGrpSpPr>
        <p:grpSpPr>
          <a:xfrm>
            <a:off x="2589212" y="2954298"/>
            <a:ext cx="6749003" cy="1160502"/>
            <a:chOff x="2850609" y="2610725"/>
            <a:chExt cx="6749003" cy="1160502"/>
          </a:xfrm>
        </p:grpSpPr>
        <p:pic>
          <p:nvPicPr>
            <p:cNvPr id="10" name="Logo IT Career" descr="A close up of a logo&#10;&#10;Description automatically generated">
              <a:hlinkClick r:id="rId5"/>
              <a:extLst>
                <a:ext uri="{FF2B5EF4-FFF2-40B4-BE49-F238E27FC236}">
                  <a16:creationId xmlns:a16="http://schemas.microsoft.com/office/drawing/2014/main" id="{C6B4761B-EE8B-460E-A5AF-6A003F25524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0609" y="2616473"/>
              <a:ext cx="3360364" cy="1149012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  <p:pic>
          <p:nvPicPr>
            <p:cNvPr id="12" name="Logo Ministry of Education">
              <a:hlinkClick r:id="rId7"/>
              <a:extLst>
                <a:ext uri="{FF2B5EF4-FFF2-40B4-BE49-F238E27FC236}">
                  <a16:creationId xmlns:a16="http://schemas.microsoft.com/office/drawing/2014/main" id="{E65F853D-4D5F-404D-B9AA-6840D11022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81913" y="2610725"/>
              <a:ext cx="2517699" cy="1160502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188815" y="40341"/>
            <a:ext cx="11849197" cy="1110780"/>
          </a:xfrm>
        </p:spPr>
        <p:txBody>
          <a:bodyPr>
            <a:normAutofit/>
          </a:bodyPr>
          <a:lstStyle/>
          <a:p>
            <a:r>
              <a:rPr lang="bg-BG" dirty="0"/>
              <a:t>Министерство на образованието и науката (МОН)</a:t>
            </a:r>
            <a:endParaRPr lang="en-US" dirty="0"/>
          </a:p>
        </p:txBody>
      </p:sp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7144ABA6-B0FD-4A55-9B3B-163B2C65FE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3934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е електроника?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01573" y="1228726"/>
            <a:ext cx="10969943" cy="5248275"/>
          </a:xfrm>
        </p:spPr>
        <p:txBody>
          <a:bodyPr/>
          <a:lstStyle/>
          <a:p>
            <a:pPr>
              <a:buNone/>
            </a:pPr>
            <a:r>
              <a:rPr lang="bg-BG" dirty="0"/>
              <a:t>     </a:t>
            </a:r>
            <a:r>
              <a:rPr lang="bg-BG" sz="2400" b="1" u="sng" dirty="0">
                <a:solidFill>
                  <a:schemeClr val="tx2">
                    <a:lumMod val="75000"/>
                  </a:schemeClr>
                </a:solidFill>
              </a:rPr>
              <a:t>Електроника: </a:t>
            </a:r>
            <a:r>
              <a:rPr lang="bg-BG" sz="2400" dirty="0"/>
              <a:t> инженерна наука, чиято цел е генериране, разпространение и управление на електрическа енергия.</a:t>
            </a:r>
            <a:endParaRPr lang="bg-BG" dirty="0"/>
          </a:p>
          <a:p>
            <a:pPr>
              <a:buNone/>
            </a:pPr>
            <a:endParaRPr lang="en-US" dirty="0"/>
          </a:p>
        </p:txBody>
      </p:sp>
      <p:pic>
        <p:nvPicPr>
          <p:cNvPr id="8" name="Picture 7" descr="download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891266" y="2586037"/>
            <a:ext cx="4899490" cy="2290763"/>
          </a:xfrm>
          <a:prstGeom prst="rect">
            <a:avLst/>
          </a:prstGeom>
        </p:spPr>
      </p:pic>
      <p:pic>
        <p:nvPicPr>
          <p:cNvPr id="9" name="Picture 8" descr="images (1)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510885" y="4267200"/>
            <a:ext cx="4951190" cy="2471738"/>
          </a:xfrm>
          <a:prstGeom prst="rect">
            <a:avLst/>
          </a:prstGeom>
        </p:spPr>
      </p:pic>
      <p:pic>
        <p:nvPicPr>
          <p:cNvPr id="10" name="Picture 9" descr="images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06294" y="3352800"/>
            <a:ext cx="5561151" cy="2336292"/>
          </a:xfrm>
          <a:prstGeom prst="rect">
            <a:avLst/>
          </a:prstGeom>
        </p:spPr>
      </p:pic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923B1AA2-5955-4137-A04E-71347EACDF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35482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815" y="152400"/>
            <a:ext cx="11295657" cy="1110780"/>
          </a:xfrm>
        </p:spPr>
        <p:txBody>
          <a:bodyPr>
            <a:noAutofit/>
          </a:bodyPr>
          <a:lstStyle/>
          <a:p>
            <a:r>
              <a:rPr lang="bg-BG" dirty="0"/>
              <a:t>Видове материали спрямо електричните им свойства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721" y="1066800"/>
            <a:ext cx="11071516" cy="4876800"/>
          </a:xfrm>
        </p:spPr>
        <p:txBody>
          <a:bodyPr/>
          <a:lstStyle/>
          <a:p>
            <a:endParaRPr lang="bg-BG" dirty="0"/>
          </a:p>
          <a:p>
            <a:r>
              <a:rPr lang="bg-BG" b="1" dirty="0">
                <a:solidFill>
                  <a:schemeClr val="tx2">
                    <a:lumMod val="50000"/>
                  </a:schemeClr>
                </a:solidFill>
              </a:rPr>
              <a:t>Проводници</a:t>
            </a:r>
            <a:r>
              <a:rPr lang="bg-BG" dirty="0"/>
              <a:t> – имат свободни електрически заряди(токоносители): метали, електролити, йонизиран газ.</a:t>
            </a:r>
          </a:p>
          <a:p>
            <a:r>
              <a:rPr lang="bg-BG" b="1" dirty="0">
                <a:solidFill>
                  <a:schemeClr val="tx2">
                    <a:lumMod val="50000"/>
                  </a:schemeClr>
                </a:solidFill>
              </a:rPr>
              <a:t>Полупроводници</a:t>
            </a:r>
            <a:r>
              <a:rPr lang="bg-BG" dirty="0"/>
              <a:t> – силиций, германий, </a:t>
            </a:r>
            <a:r>
              <a:rPr lang="en-US" dirty="0" err="1"/>
              <a:t>GaAs</a:t>
            </a:r>
            <a:r>
              <a:rPr lang="en-US" dirty="0"/>
              <a:t>….</a:t>
            </a:r>
            <a:endParaRPr lang="bg-BG" dirty="0"/>
          </a:p>
          <a:p>
            <a:r>
              <a:rPr lang="bg-BG" b="1" dirty="0">
                <a:solidFill>
                  <a:schemeClr val="tx2">
                    <a:lumMod val="50000"/>
                  </a:schemeClr>
                </a:solidFill>
              </a:rPr>
              <a:t>Диелектрици(Изолатори)</a:t>
            </a:r>
            <a:r>
              <a:rPr lang="en-US" dirty="0"/>
              <a:t> – </a:t>
            </a:r>
            <a:r>
              <a:rPr lang="bg-BG" dirty="0"/>
              <a:t>нямат свободни електрически заряди.</a:t>
            </a:r>
            <a:endParaRPr lang="en-US" dirty="0"/>
          </a:p>
        </p:txBody>
      </p:sp>
      <p:pic>
        <p:nvPicPr>
          <p:cNvPr id="5" name="Picture 4" descr="download (4)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21164" y="4876800"/>
            <a:ext cx="3663308" cy="1828800"/>
          </a:xfrm>
          <a:prstGeom prst="rect">
            <a:avLst/>
          </a:prstGeom>
        </p:spPr>
      </p:pic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1CE9ED61-E0EE-44E9-ACE0-6FBD9512DB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7742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Проводници</a:t>
            </a:r>
            <a:endParaRPr lang="en-US" dirty="0"/>
          </a:p>
        </p:txBody>
      </p:sp>
      <p:pic>
        <p:nvPicPr>
          <p:cNvPr id="5" name="Content Placeholder 4" descr="19z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04720" y="1219200"/>
            <a:ext cx="4062942" cy="2819400"/>
          </a:xfrm>
        </p:spPr>
      </p:pic>
      <p:sp>
        <p:nvSpPr>
          <p:cNvPr id="7" name="TextBox 6"/>
          <p:cNvSpPr txBox="1"/>
          <p:nvPr/>
        </p:nvSpPr>
        <p:spPr>
          <a:xfrm>
            <a:off x="47899" y="4114801"/>
            <a:ext cx="47511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600" b="1" dirty="0"/>
              <a:t>Метална решетка с електронен газ съставен от велентните електрони.</a:t>
            </a:r>
          </a:p>
        </p:txBody>
      </p:sp>
      <p:pic>
        <p:nvPicPr>
          <p:cNvPr id="8" name="Picture 7" descr="elektrolit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688119" y="1066800"/>
            <a:ext cx="5688118" cy="323085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848631" y="4274404"/>
            <a:ext cx="51735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1600" b="1" dirty="0">
                <a:solidFill>
                  <a:srgbClr val="00B050"/>
                </a:solidFill>
              </a:rPr>
              <a:t>Електролит- разтвор, в който има свободни ел. заряди –</a:t>
            </a:r>
          </a:p>
          <a:p>
            <a:r>
              <a:rPr lang="bg-BG" sz="1600" b="1" dirty="0">
                <a:solidFill>
                  <a:srgbClr val="00B050"/>
                </a:solidFill>
              </a:rPr>
              <a:t> електрони и йони.</a:t>
            </a:r>
          </a:p>
        </p:txBody>
      </p:sp>
      <p:pic>
        <p:nvPicPr>
          <p:cNvPr id="10" name="Picture 9" descr="download (2)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4720" y="5029201"/>
            <a:ext cx="3605861" cy="16859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878717" y="5562601"/>
            <a:ext cx="213898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b="1" dirty="0">
                <a:solidFill>
                  <a:schemeClr val="accent1">
                    <a:lumMod val="50000"/>
                  </a:schemeClr>
                </a:solidFill>
              </a:rPr>
              <a:t>Йонизиран газ</a:t>
            </a:r>
          </a:p>
          <a:p>
            <a:r>
              <a:rPr lang="bg-BG" b="1" dirty="0">
                <a:solidFill>
                  <a:schemeClr val="accent1">
                    <a:lumMod val="50000"/>
                  </a:schemeClr>
                </a:solidFill>
              </a:rPr>
              <a:t>   (Плазма)</a:t>
            </a:r>
          </a:p>
        </p:txBody>
      </p:sp>
      <p:pic>
        <p:nvPicPr>
          <p:cNvPr id="12" name="Picture 11" descr="metals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640912" y="1828801"/>
            <a:ext cx="3148780" cy="2066925"/>
          </a:xfrm>
          <a:prstGeom prst="rect">
            <a:avLst/>
          </a:prstGeom>
        </p:spPr>
      </p:pic>
      <p:pic>
        <p:nvPicPr>
          <p:cNvPr id="13" name="Picture 12" descr="anteni-parametri-i-razprostranenie-na-emv_html_m6ad7544b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825795" y="4929808"/>
            <a:ext cx="4062942" cy="1722783"/>
          </a:xfrm>
          <a:prstGeom prst="rect">
            <a:avLst/>
          </a:prstGeom>
        </p:spPr>
      </p:pic>
      <p:sp>
        <p:nvSpPr>
          <p:cNvPr id="14" name="Slide Number Placeholder">
            <a:extLst>
              <a:ext uri="{FF2B5EF4-FFF2-40B4-BE49-F238E27FC236}">
                <a16:creationId xmlns:a16="http://schemas.microsoft.com/office/drawing/2014/main" id="{7C85104D-01FA-4D6D-BED1-2804E6220C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9636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Диелектрици (изолатори)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bg-BG" sz="3200" dirty="0"/>
              <a:t>     Материали, през които не могат да преминават електрични заряди. Те нямат </a:t>
            </a:r>
            <a:r>
              <a:rPr lang="bg-BG" sz="3200" u="sng" dirty="0"/>
              <a:t>свободни</a:t>
            </a:r>
            <a:r>
              <a:rPr lang="bg-BG" sz="3200" dirty="0"/>
              <a:t> електрични заряди.</a:t>
            </a:r>
          </a:p>
          <a:p>
            <a:pPr>
              <a:buNone/>
            </a:pPr>
            <a:r>
              <a:rPr lang="bg-BG" sz="3200" dirty="0"/>
              <a:t>  - гума, стъкло, пластмаси, бакелит, дърво(сухо), масла, дестилирана вода, въздух...</a:t>
            </a:r>
          </a:p>
          <a:p>
            <a:pPr>
              <a:buNone/>
            </a:pPr>
            <a:endParaRPr lang="bg-BG" sz="4000" dirty="0"/>
          </a:p>
          <a:p>
            <a:pPr>
              <a:buNone/>
            </a:pPr>
            <a:endParaRPr lang="bg-BG" sz="4000" dirty="0"/>
          </a:p>
        </p:txBody>
      </p:sp>
      <p:pic>
        <p:nvPicPr>
          <p:cNvPr id="5" name="Picture 4" descr="download (6)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399133" y="3733800"/>
            <a:ext cx="5078677" cy="2840182"/>
          </a:xfrm>
          <a:prstGeom prst="rect">
            <a:avLst/>
          </a:prstGeom>
        </p:spPr>
      </p:pic>
      <p:pic>
        <p:nvPicPr>
          <p:cNvPr id="7" name="Picture 6" descr="electric-power-transforme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29898" y="3962400"/>
            <a:ext cx="3453500" cy="2590800"/>
          </a:xfrm>
          <a:prstGeom prst="rect">
            <a:avLst/>
          </a:prstGeom>
        </p:spPr>
      </p:pic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A39E7283-9015-4587-933E-D231C64475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18313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ПОЛУПРОВОДНИЦИ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469" y="1228725"/>
            <a:ext cx="10969943" cy="5248275"/>
          </a:xfrm>
        </p:spPr>
        <p:txBody>
          <a:bodyPr>
            <a:normAutofit/>
          </a:bodyPr>
          <a:lstStyle/>
          <a:p>
            <a:r>
              <a:rPr lang="bg-BG" sz="3200" dirty="0"/>
              <a:t>Нито проводник, нито диелектрик</a:t>
            </a:r>
          </a:p>
          <a:p>
            <a:r>
              <a:rPr lang="bg-BG" sz="3200" dirty="0"/>
              <a:t>При едни условия е проводник, при други диелектрик: напр. при загряване, осветяване прилагане на ел. поле... се освобождават електрични заряди.</a:t>
            </a:r>
          </a:p>
          <a:p>
            <a:r>
              <a:rPr lang="bg-BG" sz="3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ОСНОВА НА КОМПЮТЪРНИТЕ ТЕХНОЛОГИИ</a:t>
            </a:r>
          </a:p>
          <a:p>
            <a:r>
              <a:rPr lang="bg-BG" sz="3200" dirty="0"/>
              <a:t>Силиций, Германий.....</a:t>
            </a:r>
          </a:p>
          <a:p>
            <a:pPr>
              <a:buNone/>
            </a:pPr>
            <a:endParaRPr lang="en-US" sz="4000" dirty="0"/>
          </a:p>
        </p:txBody>
      </p:sp>
      <p:pic>
        <p:nvPicPr>
          <p:cNvPr id="5" name="Picture 4" descr="download (5)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11722" y="4343400"/>
            <a:ext cx="4361277" cy="1981200"/>
          </a:xfrm>
          <a:prstGeom prst="rect">
            <a:avLst/>
          </a:prstGeom>
        </p:spPr>
      </p:pic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5DEC1545-CE99-41C8-A7D2-C9D49A5AC1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06061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ИЗТОЧНИЦИ НА ЕЛЕКТРИЧЕСКА ЕНЕРГИЯ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721" y="1219200"/>
            <a:ext cx="8913891" cy="5248275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bg-BG" dirty="0"/>
              <a:t>   </a:t>
            </a:r>
            <a:r>
              <a:rPr lang="bg-BG" sz="2800" dirty="0"/>
              <a:t>Преобразуват някакъв вид енергия в електрическа енергия -&gt; струпване електрически заряди</a:t>
            </a:r>
            <a:r>
              <a:rPr lang="bg-BG" sz="3200" dirty="0"/>
              <a:t>.</a:t>
            </a:r>
            <a:endParaRPr lang="bg-BG" sz="4000" dirty="0"/>
          </a:p>
          <a:p>
            <a:pPr>
              <a:buFont typeface="Wingdings" pitchFamily="2" charset="2"/>
              <a:buChar char="q"/>
            </a:pPr>
            <a:r>
              <a:rPr lang="bg-BG" sz="2000" b="1" dirty="0"/>
              <a:t>механична</a:t>
            </a:r>
            <a:r>
              <a:rPr lang="bg-BG" sz="2000" dirty="0"/>
              <a:t>: динамото на велосипеда, ветрогенератор, турбина във ВЕЦ....</a:t>
            </a:r>
          </a:p>
          <a:p>
            <a:pPr>
              <a:buFont typeface="Wingdings" pitchFamily="2" charset="2"/>
              <a:buChar char="q"/>
            </a:pPr>
            <a:r>
              <a:rPr lang="bg-BG" sz="2000" b="1" dirty="0"/>
              <a:t>химическа</a:t>
            </a:r>
            <a:r>
              <a:rPr lang="bg-BG" sz="2000" dirty="0"/>
              <a:t>: алкални батерии, литиево-йонни батерии, оловни акумулатори....</a:t>
            </a:r>
          </a:p>
          <a:p>
            <a:pPr>
              <a:buFont typeface="Wingdings" pitchFamily="2" charset="2"/>
              <a:buChar char="q"/>
            </a:pPr>
            <a:r>
              <a:rPr lang="bg-BG" sz="2000" b="1" dirty="0"/>
              <a:t>ядрена енергия</a:t>
            </a:r>
            <a:r>
              <a:rPr lang="bg-BG" sz="2000" dirty="0"/>
              <a:t>: АЕЦ(делене на урана), термоядрен синтез(синтез на водорода);</a:t>
            </a:r>
          </a:p>
          <a:p>
            <a:pPr>
              <a:buFont typeface="Wingdings" pitchFamily="2" charset="2"/>
              <a:buChar char="q"/>
            </a:pPr>
            <a:r>
              <a:rPr lang="bg-BG" sz="2000" b="1" dirty="0"/>
              <a:t>топлинна</a:t>
            </a:r>
            <a:r>
              <a:rPr lang="bg-BG" sz="2000" dirty="0"/>
              <a:t>: термобатерии;</a:t>
            </a:r>
          </a:p>
          <a:p>
            <a:pPr>
              <a:buFont typeface="Wingdings" pitchFamily="2" charset="2"/>
              <a:buChar char="q"/>
            </a:pPr>
            <a:r>
              <a:rPr lang="bg-BG" sz="2000" b="1" dirty="0"/>
              <a:t>магнитна</a:t>
            </a:r>
            <a:r>
              <a:rPr lang="bg-BG" sz="2000" dirty="0"/>
              <a:t>:  </a:t>
            </a:r>
            <a:r>
              <a:rPr lang="en-US" sz="2000" dirty="0"/>
              <a:t>RFID</a:t>
            </a:r>
            <a:r>
              <a:rPr lang="bg-BG" sz="2000" dirty="0"/>
              <a:t> пасивна карта;</a:t>
            </a:r>
          </a:p>
          <a:p>
            <a:pPr>
              <a:buFont typeface="Wingdings" pitchFamily="2" charset="2"/>
              <a:buChar char="q"/>
            </a:pPr>
            <a:r>
              <a:rPr lang="bg-BG" sz="2000" b="1" dirty="0"/>
              <a:t>електрично поле: </a:t>
            </a:r>
            <a:r>
              <a:rPr lang="bg-BG" sz="2000" dirty="0"/>
              <a:t>кондензаторни батерии;</a:t>
            </a:r>
          </a:p>
          <a:p>
            <a:pPr>
              <a:buFont typeface="Wingdings" pitchFamily="2" charset="2"/>
              <a:buChar char="q"/>
            </a:pPr>
            <a:r>
              <a:rPr lang="bg-BG" sz="2000" b="1" dirty="0"/>
              <a:t>светлиннна</a:t>
            </a:r>
            <a:r>
              <a:rPr lang="bg-BG" sz="2000" dirty="0"/>
              <a:t>: </a:t>
            </a:r>
            <a:r>
              <a:rPr lang="bg-BG" sz="2000" dirty="0" err="1"/>
              <a:t>фотоволтаици</a:t>
            </a:r>
            <a:r>
              <a:rPr lang="bg-BG" sz="2000" dirty="0"/>
              <a:t>.</a:t>
            </a:r>
            <a:endParaRPr lang="en-US" dirty="0"/>
          </a:p>
        </p:txBody>
      </p:sp>
      <p:pic>
        <p:nvPicPr>
          <p:cNvPr id="6" name="Picture 5" descr="Horizontal-Axis-Wind-Turbine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547914" y="2057400"/>
            <a:ext cx="2220444" cy="4419600"/>
          </a:xfrm>
          <a:prstGeom prst="rect">
            <a:avLst/>
          </a:prstGeom>
        </p:spPr>
      </p:pic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A788EAFD-CB0B-4F6B-BCB1-D59C16BDA7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4450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Консуматори</a:t>
            </a:r>
            <a:endParaRPr lang="en-US" dirty="0"/>
          </a:p>
        </p:txBody>
      </p:sp>
      <p:pic>
        <p:nvPicPr>
          <p:cNvPr id="5" name="Content Placeholder 4" descr="download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699599" y="914400"/>
            <a:ext cx="6866813" cy="5410200"/>
          </a:xfrm>
        </p:spPr>
      </p:pic>
      <p:sp>
        <p:nvSpPr>
          <p:cNvPr id="6" name="Rectangle 5"/>
          <p:cNvSpPr/>
          <p:nvPr/>
        </p:nvSpPr>
        <p:spPr>
          <a:xfrm>
            <a:off x="227012" y="1194183"/>
            <a:ext cx="436742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/>
              <a:t>Преобразуват електрическата енергия в друг вид енергия.</a:t>
            </a:r>
            <a:endParaRPr lang="en-US" dirty="0"/>
          </a:p>
        </p:txBody>
      </p:sp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B222B063-5D15-4FBB-A82C-F91A537638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4132561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7155</TotalTime>
  <Words>872</Words>
  <Application>Microsoft Office PowerPoint</Application>
  <PresentationFormat>Custom</PresentationFormat>
  <Paragraphs>167</Paragraphs>
  <Slides>25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Courier New</vt:lpstr>
      <vt:lpstr>Wingdings</vt:lpstr>
      <vt:lpstr>Wingdings 2</vt:lpstr>
      <vt:lpstr>SoftUni 16x9</vt:lpstr>
      <vt:lpstr>Основи на електрониката</vt:lpstr>
      <vt:lpstr>Съдържание</vt:lpstr>
      <vt:lpstr>Какво е електроника?</vt:lpstr>
      <vt:lpstr>Видове материали спрямо електричните им свойства</vt:lpstr>
      <vt:lpstr>Проводници</vt:lpstr>
      <vt:lpstr>Диелектрици (изолатори)</vt:lpstr>
      <vt:lpstr>ПОЛУПРОВОДНИЦИ</vt:lpstr>
      <vt:lpstr>ИЗТОЧНИЦИ НА ЕЛЕКТРИЧЕСКА ЕНЕРГИЯ</vt:lpstr>
      <vt:lpstr>Консуматори</vt:lpstr>
      <vt:lpstr>Електрическа верига</vt:lpstr>
      <vt:lpstr>ОПИСАНИЕ НА ЕЛ. ВЕРИГИ</vt:lpstr>
      <vt:lpstr>ЕЛЕКТРОННА СХЕМА</vt:lpstr>
      <vt:lpstr>ЗАЩО ЛАМПАТА СВЕТИ?</vt:lpstr>
      <vt:lpstr>Водна аналогия</vt:lpstr>
      <vt:lpstr>АНАЛОГИЯ – ЕЛЕМЕНТИ</vt:lpstr>
      <vt:lpstr>АНАЛОГИЯ – ФИЗИЧНИ ВЕЛИЧИНИ</vt:lpstr>
      <vt:lpstr>АНАЛОГИЯ – ФИЗИЧНИ ВЕЛИЧИНИ</vt:lpstr>
      <vt:lpstr>АНАЛОГИЯ – ФИЗИЧНИ ВЕЛИЧНИ</vt:lpstr>
      <vt:lpstr>ИЗМЕРВАНЕ НА НАПРЕЖЕНИЕ</vt:lpstr>
      <vt:lpstr>ИЗМЕРВАНЕ НА ТОК</vt:lpstr>
      <vt:lpstr>ИЗМЕРВАНЕ НА СЪПРОТИВЛЕНИЕ</vt:lpstr>
      <vt:lpstr>ИЗМЕРВАТЕЛНИ УРЕДИ</vt:lpstr>
      <vt:lpstr>ИЗМЕРВАТЕЛНИ УРЕДИ</vt:lpstr>
      <vt:lpstr>Вградени системи</vt:lpstr>
      <vt:lpstr>Министерство на образованието и науката (МОН)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Development Basics – Course Overview</dc:title>
  <dc:subject>Software Development Course</dc:subject>
  <dc:creator>Software University Foundation</dc:creator>
  <cp:keywords>session; cache; pipeline; CSRF; sockets; rest; signalR; roles; authentication; authorization; web; net; core; entity; framework; csharp; server; http; protocol; html; css; cookies; asp; mvc; identity; razor; filters; SoftUni; Software University; programming; software development; software engineering; course</cp:keywords>
  <dc:description>Фондация "Софтуерен университет" - http://softuni.foundation</dc:description>
  <cp:lastModifiedBy>Svetlin Nakov</cp:lastModifiedBy>
  <cp:revision>318</cp:revision>
  <dcterms:created xsi:type="dcterms:W3CDTF">2014-01-02T17:00:34Z</dcterms:created>
  <dcterms:modified xsi:type="dcterms:W3CDTF">2019-12-17T13:34:53Z</dcterms:modified>
  <cp:category>programming;computer programming;software development;web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