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2"/>
  </p:sldMasterIdLst>
  <p:notesMasterIdLst>
    <p:notesMasterId r:id="rId14"/>
  </p:notesMasterIdLst>
  <p:handoutMasterIdLst>
    <p:handoutMasterId r:id="rId15"/>
  </p:handoutMasterIdLst>
  <p:sldIdLst>
    <p:sldId id="256" r:id="rId3"/>
    <p:sldId id="257" r:id="rId4"/>
    <p:sldId id="258" r:id="rId5"/>
    <p:sldId id="259" r:id="rId6"/>
    <p:sldId id="260" r:id="rId7"/>
    <p:sldId id="261" r:id="rId8"/>
    <p:sldId id="262" r:id="rId9"/>
    <p:sldId id="263" r:id="rId10"/>
    <p:sldId id="264" r:id="rId11"/>
    <p:sldId id="266" r:id="rId12"/>
    <p:sldId id="508" r:id="rId1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72A"/>
    <a:srgbClr val="FFF0D9"/>
    <a:srgbClr val="F0F5FA"/>
    <a:srgbClr val="1A8AFA"/>
    <a:srgbClr val="0097CC"/>
    <a:srgbClr val="FDFFFF"/>
    <a:srgbClr val="603A14"/>
    <a:srgbClr val="E85C0E"/>
    <a:srgbClr val="BAB398"/>
    <a:srgbClr val="ADA485"/>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10" autoAdjust="0"/>
    <p:restoredTop sz="94533" autoAdjust="0"/>
  </p:normalViewPr>
  <p:slideViewPr>
    <p:cSldViewPr>
      <p:cViewPr varScale="1">
        <p:scale>
          <a:sx n="82" d="100"/>
          <a:sy n="82" d="100"/>
        </p:scale>
        <p:origin x="576" y="67"/>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2" d="100"/>
          <a:sy n="62" d="100"/>
        </p:scale>
        <p:origin x="3154"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softuni.foundation/"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
        <p:nvSpPr>
          <p:cNvPr id="4" name="Footer Placeholder"/>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Created by the </a:t>
            </a:r>
            <a:r>
              <a:rPr lang="en-US" sz="1000" b="1" dirty="0"/>
              <a:t>Software University Foundation</a:t>
            </a:r>
            <a:r>
              <a:rPr lang="en-US" sz="1000" dirty="0"/>
              <a:t> – </a:t>
            </a:r>
            <a:r>
              <a:rPr lang="en-US" sz="1000" u="sng" dirty="0">
                <a:hlinkClick r:id="rId2"/>
              </a:rPr>
              <a:t>https://softuni.foundation</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3" name="Date Placeholder"/>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17-Dec-19</a:t>
            </a:fld>
            <a:endParaRPr dirty="0"/>
          </a:p>
        </p:txBody>
      </p:sp>
      <p:sp>
        <p:nvSpPr>
          <p:cNvPr id="2" name="Header Placeholder"/>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softuni.foundation/"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
        <p:nvSpPr>
          <p:cNvPr id="6" name="Footer Placeholde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2"/>
              </a:rPr>
              <a:t>https://softuni.foundation</a:t>
            </a:r>
            <a:endParaRPr lang="en-US" dirty="0"/>
          </a:p>
          <a:p>
            <a:r>
              <a:rPr lang="en-US" dirty="0"/>
              <a:t>This work is licensed under the </a:t>
            </a:r>
            <a:r>
              <a:rPr lang="en-US" u="sng" noProof="1">
                <a:hlinkClick r:id="rId3"/>
              </a:rPr>
              <a:t>Creative Commons Attribution-NonCommercial-ShareAlike</a:t>
            </a:r>
            <a:r>
              <a:rPr lang="en-US" noProof="1"/>
              <a:t> </a:t>
            </a:r>
            <a:r>
              <a:rPr lang="en-US" dirty="0"/>
              <a:t>license.</a:t>
            </a:r>
          </a:p>
        </p:txBody>
      </p:sp>
      <p:sp>
        <p:nvSpPr>
          <p:cNvPr id="5" name="Slide Notes Placeholder"/>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4" name="Slide Image Placeholde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3" name="Date Placeholder"/>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17-Dec-19</a:t>
            </a:fld>
            <a:endParaRPr lang="en-US" dirty="0"/>
          </a:p>
        </p:txBody>
      </p:sp>
      <p:sp>
        <p:nvSpPr>
          <p:cNvPr id="2" name="Header Placeholder"/>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5" Type="http://schemas.openxmlformats.org/officeDocument/2006/relationships/hyperlink" Target="https://softuni.foundation/" TargetMode="Externa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softuni.foundation/" TargetMode="Externa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PlaceHolder 1"/>
          <p:cNvSpPr>
            <a:spLocks noGrp="1"/>
          </p:cNvSpPr>
          <p:nvPr>
            <p:ph type="body"/>
          </p:nvPr>
        </p:nvSpPr>
        <p:spPr>
          <a:xfrm>
            <a:off x="380880" y="4343400"/>
            <a:ext cx="6095160" cy="4114080"/>
          </a:xfrm>
          <a:prstGeom prst="rect">
            <a:avLst/>
          </a:prstGeom>
        </p:spPr>
        <p:txBody>
          <a:bodyPr lIns="0" tIns="0" rIns="0" bIns="0">
            <a:noAutofit/>
          </a:bodyPr>
          <a:lstStyle/>
          <a:p>
            <a:endParaRPr lang="bg-BG" sz="2000" b="0" strike="noStrike" spc="-1">
              <a:latin typeface="Arial"/>
            </a:endParaRPr>
          </a:p>
        </p:txBody>
      </p:sp>
      <p:sp>
        <p:nvSpPr>
          <p:cNvPr id="220" name="CustomShape 2"/>
          <p:cNvSpPr/>
          <p:nvPr/>
        </p:nvSpPr>
        <p:spPr>
          <a:xfrm>
            <a:off x="0" y="8748000"/>
            <a:ext cx="6308280" cy="39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bg-BG" sz="1000" b="0" strike="noStrike" spc="-1">
                <a:solidFill>
                  <a:srgbClr val="000000"/>
                </a:solidFill>
                <a:latin typeface="+mn-lt"/>
                <a:ea typeface="+mn-ea"/>
              </a:rPr>
              <a:t>© Software University Foundation – </a:t>
            </a:r>
            <a:r>
              <a:rPr lang="bg-BG" sz="1000" b="0" u="sng" strike="noStrike" spc="-1">
                <a:solidFill>
                  <a:srgbClr val="000000"/>
                </a:solidFill>
                <a:uFill>
                  <a:solidFill>
                    <a:srgbClr val="FFFFFF"/>
                  </a:solidFill>
                </a:uFill>
                <a:latin typeface="+mn-lt"/>
                <a:ea typeface="+mn-ea"/>
                <a:hlinkClick r:id="rId3"/>
              </a:rPr>
              <a:t>http://softuni.org</a:t>
            </a:r>
            <a:endParaRPr lang="bg-BG" sz="1000" b="0" strike="noStrike" spc="-1">
              <a:latin typeface="Arial"/>
            </a:endParaRPr>
          </a:p>
          <a:p>
            <a:pPr>
              <a:lnSpc>
                <a:spcPct val="100000"/>
              </a:lnSpc>
            </a:pPr>
            <a:r>
              <a:rPr lang="bg-BG" sz="1000" b="0" strike="noStrike" spc="-1">
                <a:solidFill>
                  <a:srgbClr val="000000"/>
                </a:solidFill>
                <a:latin typeface="+mn-lt"/>
                <a:ea typeface="+mn-ea"/>
              </a:rPr>
              <a:t>This work is licensed under the </a:t>
            </a:r>
            <a:r>
              <a:rPr lang="bg-BG" sz="1000" b="0" u="sng" strike="noStrike" spc="-1">
                <a:solidFill>
                  <a:srgbClr val="000000"/>
                </a:solidFill>
                <a:uFill>
                  <a:solidFill>
                    <a:srgbClr val="FFFFFF"/>
                  </a:solidFill>
                </a:uFill>
                <a:latin typeface="+mn-lt"/>
                <a:ea typeface="+mn-ea"/>
                <a:hlinkClick r:id="rId4"/>
              </a:rPr>
              <a:t>Creative Commons Attribution-NonCommercial-ShareAlike</a:t>
            </a:r>
            <a:r>
              <a:rPr lang="bg-BG" sz="1000" b="0" strike="noStrike" spc="-1">
                <a:solidFill>
                  <a:srgbClr val="000000"/>
                </a:solidFill>
                <a:latin typeface="+mn-lt"/>
                <a:ea typeface="+mn-ea"/>
              </a:rPr>
              <a:t> license.</a:t>
            </a:r>
            <a:endParaRPr lang="bg-BG" sz="1000" b="0" strike="noStrike" spc="-1">
              <a:latin typeface="Arial"/>
            </a:endParaRPr>
          </a:p>
        </p:txBody>
      </p:sp>
      <p:sp>
        <p:nvSpPr>
          <p:cNvPr id="221" name="CustomShape 3"/>
          <p:cNvSpPr/>
          <p:nvPr/>
        </p:nvSpPr>
        <p:spPr>
          <a:xfrm>
            <a:off x="6309000" y="8748000"/>
            <a:ext cx="546840" cy="39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AB8C1567-FA4C-4010-A868-3967309504ED}" type="slidenum">
              <a:rPr lang="bg-BG" sz="1000" b="0" strike="noStrike" spc="-1">
                <a:solidFill>
                  <a:srgbClr val="000000"/>
                </a:solidFill>
                <a:latin typeface="+mn-lt"/>
                <a:ea typeface="+mn-ea"/>
              </a:rPr>
              <a:t>1</a:t>
            </a:fld>
            <a:endParaRPr lang="bg-BG" sz="1000" b="0" strike="noStrike" spc="-1">
              <a:latin typeface="Arial"/>
            </a:endParaRPr>
          </a:p>
        </p:txBody>
      </p:sp>
      <p:sp>
        <p:nvSpPr>
          <p:cNvPr id="5" name="Footer Placeholder">
            <a:extLst>
              <a:ext uri="{FF2B5EF4-FFF2-40B4-BE49-F238E27FC236}">
                <a16:creationId xmlns:a16="http://schemas.microsoft.com/office/drawing/2014/main" id="{C1F16D99-DD01-484C-B1FB-3D1EC2C70D2B}"/>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5"/>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979118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PlaceHolder 1"/>
          <p:cNvSpPr>
            <a:spLocks noGrp="1"/>
          </p:cNvSpPr>
          <p:nvPr>
            <p:ph type="body"/>
          </p:nvPr>
        </p:nvSpPr>
        <p:spPr>
          <a:xfrm>
            <a:off x="380880" y="4343400"/>
            <a:ext cx="6095160" cy="4114080"/>
          </a:xfrm>
          <a:prstGeom prst="rect">
            <a:avLst/>
          </a:prstGeom>
        </p:spPr>
        <p:txBody>
          <a:bodyPr lIns="0" tIns="0" rIns="0" bIns="0">
            <a:noAutofit/>
          </a:bodyPr>
          <a:lstStyle/>
          <a:p>
            <a:endParaRPr lang="bg-BG" sz="2000" b="0" strike="noStrike" spc="-1">
              <a:latin typeface="Arial"/>
            </a:endParaRPr>
          </a:p>
        </p:txBody>
      </p:sp>
      <p:sp>
        <p:nvSpPr>
          <p:cNvPr id="226" name="CustomShape 2"/>
          <p:cNvSpPr/>
          <p:nvPr/>
        </p:nvSpPr>
        <p:spPr>
          <a:xfrm>
            <a:off x="0" y="8748000"/>
            <a:ext cx="6308280" cy="39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bg-BG" sz="1000" b="0" strike="noStrike" spc="-1">
                <a:solidFill>
                  <a:srgbClr val="000000"/>
                </a:solidFill>
                <a:latin typeface="+mn-lt"/>
                <a:ea typeface="+mn-ea"/>
              </a:rPr>
              <a:t>© Software University Foundation – </a:t>
            </a:r>
            <a:r>
              <a:rPr lang="bg-BG" sz="1000" b="0" u="sng" strike="noStrike" spc="-1">
                <a:solidFill>
                  <a:srgbClr val="000000"/>
                </a:solidFill>
                <a:uFill>
                  <a:solidFill>
                    <a:srgbClr val="FFFFFF"/>
                  </a:solidFill>
                </a:uFill>
                <a:latin typeface="+mn-lt"/>
                <a:ea typeface="+mn-ea"/>
                <a:hlinkClick r:id="rId3"/>
              </a:rPr>
              <a:t>http://softuni.org</a:t>
            </a:r>
            <a:endParaRPr lang="bg-BG" sz="1000" b="0" strike="noStrike" spc="-1">
              <a:latin typeface="Arial"/>
            </a:endParaRPr>
          </a:p>
          <a:p>
            <a:pPr>
              <a:lnSpc>
                <a:spcPct val="100000"/>
              </a:lnSpc>
            </a:pPr>
            <a:r>
              <a:rPr lang="bg-BG" sz="1000" b="0" strike="noStrike" spc="-1">
                <a:solidFill>
                  <a:srgbClr val="000000"/>
                </a:solidFill>
                <a:latin typeface="+mn-lt"/>
                <a:ea typeface="+mn-ea"/>
              </a:rPr>
              <a:t>This work is licensed under the </a:t>
            </a:r>
            <a:r>
              <a:rPr lang="bg-BG" sz="1000" b="0" u="sng" strike="noStrike" spc="-1">
                <a:solidFill>
                  <a:srgbClr val="000000"/>
                </a:solidFill>
                <a:uFill>
                  <a:solidFill>
                    <a:srgbClr val="FFFFFF"/>
                  </a:solidFill>
                </a:uFill>
                <a:latin typeface="+mn-lt"/>
                <a:ea typeface="+mn-ea"/>
                <a:hlinkClick r:id="rId4"/>
              </a:rPr>
              <a:t>Creative Commons Attribution-NonCommercial-ShareAlike</a:t>
            </a:r>
            <a:r>
              <a:rPr lang="bg-BG" sz="1000" b="0" strike="noStrike" spc="-1">
                <a:solidFill>
                  <a:srgbClr val="000000"/>
                </a:solidFill>
                <a:latin typeface="+mn-lt"/>
                <a:ea typeface="+mn-ea"/>
              </a:rPr>
              <a:t> license.</a:t>
            </a:r>
            <a:endParaRPr lang="bg-BG" sz="1000" b="0" strike="noStrike" spc="-1">
              <a:latin typeface="Arial"/>
            </a:endParaRPr>
          </a:p>
        </p:txBody>
      </p:sp>
      <p:sp>
        <p:nvSpPr>
          <p:cNvPr id="227" name="CustomShape 3"/>
          <p:cNvSpPr/>
          <p:nvPr/>
        </p:nvSpPr>
        <p:spPr>
          <a:xfrm>
            <a:off x="6309000" y="8748000"/>
            <a:ext cx="546840" cy="39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826617F-A65A-48CD-86BC-255B020B2227}" type="slidenum">
              <a:rPr lang="bg-BG" sz="1000" b="0" strike="noStrike" spc="-1">
                <a:solidFill>
                  <a:srgbClr val="000000"/>
                </a:solidFill>
                <a:latin typeface="+mn-lt"/>
                <a:ea typeface="+mn-ea"/>
              </a:rPr>
              <a:t>10</a:t>
            </a:fld>
            <a:endParaRPr lang="bg-BG" sz="1000" b="0" strike="noStrike" spc="-1">
              <a:latin typeface="Arial"/>
            </a:endParaRPr>
          </a:p>
        </p:txBody>
      </p:sp>
      <p:sp>
        <p:nvSpPr>
          <p:cNvPr id="5" name="Footer Placeholder">
            <a:extLst>
              <a:ext uri="{FF2B5EF4-FFF2-40B4-BE49-F238E27FC236}">
                <a16:creationId xmlns:a16="http://schemas.microsoft.com/office/drawing/2014/main" id="{1AD844DC-E90D-4026-9EBF-20069C04F683}"/>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5"/>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2494483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3EBA5BD7-F043-4D1B-AA17-CD412FC534DE}" type="slidenum">
              <a:rPr lang="en-US" smtClean="0"/>
              <a:t>11</a:t>
            </a:fld>
            <a:endParaRPr lang="en-US" dirty="0"/>
          </a:p>
        </p:txBody>
      </p:sp>
      <p:sp>
        <p:nvSpPr>
          <p:cNvPr id="6" name="Footer Placeholder">
            <a:extLst>
              <a:ext uri="{FF2B5EF4-FFF2-40B4-BE49-F238E27FC236}">
                <a16:creationId xmlns:a16="http://schemas.microsoft.com/office/drawing/2014/main" id="{2F379B45-B4CF-4732-A1CA-346C8AE276A6}"/>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183309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Company Web Site Placeholder"/>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
        <p:nvSpPr>
          <p:cNvPr id="34" name="Company Name Placeholder"/>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3" name="Author Web Site Placeholder"/>
          <p:cNvSpPr>
            <a:spLocks noGrp="1"/>
          </p:cNvSpPr>
          <p:nvPr>
            <p:ph type="body" sz="quarter" idx="14" hasCustomPrompt="1"/>
          </p:nvPr>
        </p:nvSpPr>
        <p:spPr bwMode="auto">
          <a:xfrm>
            <a:off x="760412" y="5024988"/>
            <a:ext cx="3187613" cy="369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2" name="Author Position Placeholder"/>
          <p:cNvSpPr>
            <a:spLocks noGrp="1"/>
          </p:cNvSpPr>
          <p:nvPr>
            <p:ph type="body" sz="quarter" idx="13" hasCustomPrompt="1"/>
          </p:nvPr>
        </p:nvSpPr>
        <p:spPr bwMode="auto">
          <a:xfrm>
            <a:off x="760413" y="4668556"/>
            <a:ext cx="3187614" cy="375194"/>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25" name="Author Name Placeholder"/>
          <p:cNvSpPr>
            <a:spLocks noGrp="1"/>
          </p:cNvSpPr>
          <p:nvPr>
            <p:ph type="body" sz="quarter" idx="10" hasCustomPrompt="1"/>
          </p:nvPr>
        </p:nvSpPr>
        <p:spPr bwMode="auto">
          <a:xfrm>
            <a:off x="760412" y="4176826"/>
            <a:ext cx="3187613" cy="499649"/>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Slide Picture Placeholder"/>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 name="Presentation Subtitle"/>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dirty="0"/>
              <a:t>Presentation Subtitle</a:t>
            </a:r>
            <a:endParaRPr dirty="0"/>
          </a:p>
        </p:txBody>
      </p:sp>
      <p:sp>
        <p:nvSpPr>
          <p:cNvPr id="2" name="Presentation Title"/>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Tree>
    <p:extLst>
      <p:ext uri="{BB962C8B-B14F-4D97-AF65-F5344CB8AC3E}">
        <p14:creationId xmlns:p14="http://schemas.microsoft.com/office/powerpoint/2010/main" val="3685849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a:t>
            </a:fld>
            <a:endParaRPr lang="en-US" dirty="0">
              <a:solidFill>
                <a:prstClr val="white">
                  <a:tint val="75000"/>
                </a:prstClr>
              </a:solidFill>
            </a:endParaRPr>
          </a:p>
        </p:txBody>
      </p:sp>
      <p:sp>
        <p:nvSpPr>
          <p:cNvPr id="22" name="Slide Content Placeholder"/>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Slide Title"/>
          <p:cNvSpPr>
            <a:spLocks noGrp="1"/>
          </p:cNvSpPr>
          <p:nvPr>
            <p:ph type="title" hasCustomPrompt="1"/>
          </p:nvPr>
        </p:nvSpPr>
        <p:spPr>
          <a:xfrm>
            <a:off x="188815" y="40341"/>
            <a:ext cx="11804822" cy="1110780"/>
          </a:xfrm>
        </p:spPr>
        <p:txBody>
          <a:bodyPr/>
          <a:lstStyle>
            <a:lvl1pPr>
              <a:defRPr>
                <a:solidFill>
                  <a:srgbClr val="F3BE60"/>
                </a:solidFill>
                <a:effectLst/>
              </a:defRPr>
            </a:lvl1pPr>
          </a:lstStyle>
          <a:p>
            <a:r>
              <a:rPr lang="en-US" dirty="0"/>
              <a:t>Slide Title</a:t>
            </a:r>
            <a:endParaRPr dirty="0"/>
          </a:p>
        </p:txBody>
      </p:sp>
    </p:spTree>
    <p:extLst>
      <p:ext uri="{BB962C8B-B14F-4D97-AF65-F5344CB8AC3E}">
        <p14:creationId xmlns:p14="http://schemas.microsoft.com/office/powerpoint/2010/main" val="3479958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Subtitle"/>
          <p:cNvSpPr>
            <a:spLocks noGrp="1"/>
          </p:cNvSpPr>
          <p:nvPr>
            <p:ph type="body" idx="1" hasCustomPrompt="1"/>
          </p:nvPr>
        </p:nvSpPr>
        <p:spPr>
          <a:xfrm>
            <a:off x="912812"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a:r>
              <a:rPr lang="en-US" dirty="0"/>
              <a:t>Click to Edit Section Subtitle</a:t>
            </a:r>
          </a:p>
        </p:txBody>
      </p:sp>
      <p:sp>
        <p:nvSpPr>
          <p:cNvPr id="2" name="Slide Title"/>
          <p:cNvSpPr>
            <a:spLocks noGrp="1"/>
          </p:cNvSpPr>
          <p:nvPr>
            <p:ph type="title" hasCustomPrompt="1"/>
          </p:nvPr>
        </p:nvSpPr>
        <p:spPr>
          <a:xfrm>
            <a:off x="912812"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Tree>
    <p:extLst>
      <p:ext uri="{BB962C8B-B14F-4D97-AF65-F5344CB8AC3E}">
        <p14:creationId xmlns:p14="http://schemas.microsoft.com/office/powerpoint/2010/main" val="2315740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1978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11823173"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bg-BG" sz="6600" b="1" dirty="0">
                <a:solidFill>
                  <a:srgbClr val="F3BE60"/>
                </a:solidFill>
              </a:rPr>
              <a:t>Въпроси</a:t>
            </a:r>
            <a:r>
              <a:rPr lang="en-US" sz="6600" b="1" dirty="0">
                <a:solidFill>
                  <a:srgbClr val="F3BE60"/>
                </a:solidFill>
              </a:rPr>
              <a:t>?</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pic>
        <p:nvPicPr>
          <p:cNvPr id="18" name="Picture 17">
            <a:extLst>
              <a:ext uri="{FF2B5EF4-FFF2-40B4-BE49-F238E27FC236}">
                <a16:creationId xmlns:a16="http://schemas.microsoft.com/office/drawing/2014/main" id="{09AAFB65-F193-4484-85C5-7FFA43021634}"/>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spTree>
    <p:extLst>
      <p:ext uri="{BB962C8B-B14F-4D97-AF65-F5344CB8AC3E}">
        <p14:creationId xmlns:p14="http://schemas.microsoft.com/office/powerpoint/2010/main" val="41416078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6"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pPr defTabSz="1218565"/>
            <a:fld id="{C014DD1E-5D91-48A3-AD6D-45FBA980D106}" type="slidenum">
              <a:rPr lang="en-US" smtClean="0">
                <a:solidFill>
                  <a:prstClr val="white">
                    <a:tint val="75000"/>
                  </a:prstClr>
                </a:solidFill>
              </a:rPr>
              <a:pPr defTabSz="1218565"/>
              <a:t>‹#›</a:t>
            </a:fld>
            <a:endParaRPr lang="en-US" dirty="0">
              <a:solidFill>
                <a:prstClr val="white">
                  <a:tint val="75000"/>
                </a:prstClr>
              </a:solidFill>
            </a:endParaRPr>
          </a:p>
        </p:txBody>
      </p:sp>
      <p:sp>
        <p:nvSpPr>
          <p:cNvPr id="3" name="Slide Text Placeholder"/>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Slide Title Placeholder"/>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2681634430"/>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Lst>
  <p:hf hdr="0" ftr="0" dt="0"/>
  <p:txStyles>
    <p:titleStyle>
      <a:lvl1pPr algn="l" defTabSz="1218565"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800" indent="-304800" algn="l" defTabSz="1218565" rtl="0" eaLnBrk="1" latinLnBrk="0" hangingPunct="1">
        <a:lnSpc>
          <a:spcPct val="105000"/>
        </a:lnSpc>
        <a:spcBef>
          <a:spcPts val="600"/>
        </a:spcBef>
        <a:spcAft>
          <a:spcPts val="600"/>
        </a:spcAft>
        <a:buClr>
          <a:srgbClr val="F2B254"/>
        </a:buClr>
        <a:buSzPct val="100000"/>
        <a:buFont typeface="Wingdings" charset="2"/>
        <a:buChar char="§"/>
        <a:defRPr sz="3400" b="0" kern="1200">
          <a:solidFill>
            <a:schemeClr val="tx1"/>
          </a:solidFill>
          <a:latin typeface="+mn-lt"/>
          <a:ea typeface="+mn-ea"/>
          <a:cs typeface="+mn-cs"/>
        </a:defRPr>
      </a:lvl1pPr>
      <a:lvl2pPr marL="609600" indent="-231775" algn="l" defTabSz="1218565" rtl="0" eaLnBrk="1" latinLnBrk="0" hangingPunct="1">
        <a:lnSpc>
          <a:spcPct val="105000"/>
        </a:lnSpc>
        <a:spcBef>
          <a:spcPts val="600"/>
        </a:spcBef>
        <a:spcAft>
          <a:spcPts val="600"/>
        </a:spcAft>
        <a:buClr>
          <a:schemeClr val="accent1"/>
        </a:buClr>
        <a:buSzPct val="80000"/>
        <a:buFont typeface="Wingdings" charset="2"/>
        <a:buChar char="§"/>
        <a:defRPr sz="3200" b="0" kern="1200">
          <a:solidFill>
            <a:schemeClr val="tx1"/>
          </a:solidFill>
          <a:latin typeface="+mn-lt"/>
          <a:ea typeface="+mn-ea"/>
          <a:cs typeface="+mn-cs"/>
        </a:defRPr>
      </a:lvl2pPr>
      <a:lvl3pPr marL="914400" indent="-231775" algn="l" defTabSz="1218565" rtl="0" eaLnBrk="1" latinLnBrk="0" hangingPunct="1">
        <a:lnSpc>
          <a:spcPct val="105000"/>
        </a:lnSpc>
        <a:spcBef>
          <a:spcPts val="600"/>
        </a:spcBef>
        <a:spcAft>
          <a:spcPts val="600"/>
        </a:spcAft>
        <a:buClr>
          <a:srgbClr val="EF9A1D"/>
        </a:buClr>
        <a:buSzPct val="80000"/>
        <a:buFont typeface="Wingdings" charset="2"/>
        <a:buChar char="§"/>
        <a:defRPr sz="3000" b="0" kern="1200">
          <a:solidFill>
            <a:schemeClr val="tx1"/>
          </a:solidFill>
          <a:latin typeface="+mn-lt"/>
          <a:ea typeface="+mn-ea"/>
          <a:cs typeface="+mn-cs"/>
        </a:defRPr>
      </a:lvl3pPr>
      <a:lvl4pPr marL="1219200" indent="-231775" algn="l" defTabSz="1218565" rtl="0" eaLnBrk="1" latinLnBrk="0" hangingPunct="1">
        <a:lnSpc>
          <a:spcPct val="105000"/>
        </a:lnSpc>
        <a:spcBef>
          <a:spcPts val="600"/>
        </a:spcBef>
        <a:spcAft>
          <a:spcPts val="600"/>
        </a:spcAft>
        <a:buClr>
          <a:srgbClr val="ED9411"/>
        </a:buClr>
        <a:buSzPct val="80000"/>
        <a:buFont typeface="Wingdings" charset="2"/>
        <a:buChar char="§"/>
        <a:defRPr sz="2800" b="0" kern="1200">
          <a:solidFill>
            <a:schemeClr val="tx1"/>
          </a:solidFill>
          <a:latin typeface="+mn-lt"/>
          <a:ea typeface="+mn-ea"/>
          <a:cs typeface="+mn-cs"/>
        </a:defRPr>
      </a:lvl4pPr>
      <a:lvl5pPr marL="1524000" indent="-231775" algn="l" defTabSz="1218565" rtl="0" eaLnBrk="1" latinLnBrk="0" hangingPunct="1">
        <a:lnSpc>
          <a:spcPct val="105000"/>
        </a:lnSpc>
        <a:spcBef>
          <a:spcPts val="600"/>
        </a:spcBef>
        <a:spcAft>
          <a:spcPts val="600"/>
        </a:spcAft>
        <a:buClr>
          <a:srgbClr val="E28D10"/>
        </a:buClr>
        <a:buSzPct val="80000"/>
        <a:buFont typeface="Wingdings" charset="2"/>
        <a:buChar char="§"/>
        <a:defRPr sz="2600" b="0" kern="1200">
          <a:solidFill>
            <a:schemeClr val="tx1"/>
          </a:solidFill>
          <a:latin typeface="+mn-lt"/>
          <a:ea typeface="+mn-ea"/>
          <a:cs typeface="+mn-cs"/>
        </a:defRPr>
      </a:lvl5pPr>
      <a:lvl6pPr marL="1828165" indent="-231775" algn="l" defTabSz="1218565" rtl="0" eaLnBrk="1" latinLnBrk="0" hangingPunct="1">
        <a:lnSpc>
          <a:spcPct val="90000"/>
        </a:lnSpc>
        <a:spcBef>
          <a:spcPts val="800"/>
        </a:spcBef>
        <a:buClr>
          <a:schemeClr val="accent1"/>
        </a:buClr>
        <a:buSzPct val="80000"/>
        <a:buFont typeface="Arial" charset="0"/>
        <a:buChar char="•"/>
        <a:defRPr sz="2000" kern="1200">
          <a:solidFill>
            <a:schemeClr val="tx1"/>
          </a:solidFill>
          <a:latin typeface="+mn-lt"/>
          <a:ea typeface="+mn-ea"/>
          <a:cs typeface="+mn-cs"/>
        </a:defRPr>
      </a:lvl6pPr>
      <a:lvl7pPr marL="2132965" indent="-231775" algn="l" defTabSz="1218565" rtl="0" eaLnBrk="1" latinLnBrk="0" hangingPunct="1">
        <a:lnSpc>
          <a:spcPct val="90000"/>
        </a:lnSpc>
        <a:spcBef>
          <a:spcPts val="800"/>
        </a:spcBef>
        <a:buClr>
          <a:schemeClr val="accent1"/>
        </a:buClr>
        <a:buSzPct val="80000"/>
        <a:buFont typeface="Arial" charset="0"/>
        <a:buChar char="•"/>
        <a:defRPr sz="2000" kern="1200">
          <a:solidFill>
            <a:schemeClr val="tx1"/>
          </a:solidFill>
          <a:latin typeface="+mn-lt"/>
          <a:ea typeface="+mn-ea"/>
          <a:cs typeface="+mn-cs"/>
        </a:defRPr>
      </a:lvl7pPr>
      <a:lvl8pPr marL="2437765" indent="-231775" algn="l" defTabSz="1218565" rtl="0" eaLnBrk="1" latinLnBrk="0" hangingPunct="1">
        <a:lnSpc>
          <a:spcPct val="90000"/>
        </a:lnSpc>
        <a:spcBef>
          <a:spcPts val="800"/>
        </a:spcBef>
        <a:buClr>
          <a:schemeClr val="accent1"/>
        </a:buClr>
        <a:buSzPct val="80000"/>
        <a:buFont typeface="Arial" charset="0"/>
        <a:buChar char="•"/>
        <a:defRPr sz="2000" kern="1200" baseline="0">
          <a:solidFill>
            <a:schemeClr val="tx1"/>
          </a:solidFill>
          <a:latin typeface="+mn-lt"/>
          <a:ea typeface="+mn-ea"/>
          <a:cs typeface="+mn-cs"/>
        </a:defRPr>
      </a:lvl8pPr>
      <a:lvl9pPr marL="2742565" indent="-231775" algn="l" defTabSz="1218565" rtl="0" eaLnBrk="1" latinLnBrk="0" hangingPunct="1">
        <a:lnSpc>
          <a:spcPct val="90000"/>
        </a:lnSpc>
        <a:spcBef>
          <a:spcPts val="800"/>
        </a:spcBef>
        <a:buClr>
          <a:schemeClr val="accent1"/>
        </a:buClr>
        <a:buSzPct val="80000"/>
        <a:buFont typeface="Arial" charset="0"/>
        <a:buChar char="•"/>
        <a:defRPr sz="2000" kern="1200" baseline="0">
          <a:solidFill>
            <a:schemeClr val="tx1"/>
          </a:solidFill>
          <a:latin typeface="+mn-lt"/>
          <a:ea typeface="+mn-ea"/>
          <a:cs typeface="+mn-cs"/>
        </a:defRPr>
      </a:lvl9pPr>
    </p:bodyStyle>
    <p:otherStyle>
      <a:defPPr>
        <a:defRPr/>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it-kariera.mon.bg/e-learning/"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hyperlink" Target="https://creativecommons.org/licenses/by-nc-sa/4.0" TargetMode="External"/><Relationship Id="rId7" Type="http://schemas.openxmlformats.org/officeDocument/2006/relationships/hyperlink" Target="https://it-kariera.mon.bg/e-learn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hyperlink" Target="https://mon.bg/" TargetMode="Externa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hyperlink" Target="https://www.analog.com/media/en/technical-documentation/data-sheets/TMP35_36_37.pdf"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4.xml"/><Relationship Id="rId4" Type="http://schemas.openxmlformats.org/officeDocument/2006/relationships/hyperlink" Target="https://lastminuteengineers.com/mq2-gas-senser-arduino-tutoria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randomnerdtutorials.com/complete-guide-for-ultrasonic-sensor-hc-sr04/" TargetMode="External"/><Relationship Id="rId2" Type="http://schemas.openxmlformats.org/officeDocument/2006/relationships/image" Target="../media/image15.jpeg"/><Relationship Id="rId1" Type="http://schemas.openxmlformats.org/officeDocument/2006/relationships/slideLayout" Target="../slideLayouts/slideLayout4.xml"/><Relationship Id="rId5" Type="http://schemas.openxmlformats.org/officeDocument/2006/relationships/hyperlink" Target="https://create.arduino.cc/projecthub/jake/how-to-use-an-ultrasonic-sensor-with-an-arduino-63527b" TargetMode="Externa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912960" y="919320"/>
            <a:ext cx="10576440" cy="787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r">
              <a:lnSpc>
                <a:spcPct val="100000"/>
              </a:lnSpc>
            </a:pPr>
            <a:r>
              <a:rPr lang="bg-BG" sz="4800" b="1" strike="noStrike" spc="-1" dirty="0">
                <a:solidFill>
                  <a:srgbClr val="F6D18E"/>
                </a:solidFill>
                <a:latin typeface="Calibri"/>
              </a:rPr>
              <a:t>Управление на сензори с </a:t>
            </a:r>
            <a:r>
              <a:rPr lang="bg-BG" sz="4800" b="1" strike="noStrike" spc="-1" dirty="0" err="1">
                <a:solidFill>
                  <a:srgbClr val="F6D18E"/>
                </a:solidFill>
                <a:latin typeface="Calibri"/>
              </a:rPr>
              <a:t>Ардуино</a:t>
            </a:r>
            <a:endParaRPr lang="bg-BG" sz="4800" b="0" strike="noStrike" spc="-1" dirty="0">
              <a:latin typeface="Arial"/>
            </a:endParaRPr>
          </a:p>
        </p:txBody>
      </p:sp>
      <p:sp>
        <p:nvSpPr>
          <p:cNvPr id="170" name="CustomShape 2"/>
          <p:cNvSpPr/>
          <p:nvPr/>
        </p:nvSpPr>
        <p:spPr>
          <a:xfrm>
            <a:off x="3579840" y="2016240"/>
            <a:ext cx="7909560" cy="8031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r">
              <a:lnSpc>
                <a:spcPct val="100000"/>
              </a:lnSpc>
            </a:pPr>
            <a:r>
              <a:rPr lang="bg-BG" sz="4000" b="0" strike="noStrike" spc="197">
                <a:solidFill>
                  <a:srgbClr val="F0A22E"/>
                </a:solidFill>
                <a:latin typeface="Calibri"/>
              </a:rPr>
              <a:t>Електроника</a:t>
            </a:r>
            <a:endParaRPr lang="bg-BG" sz="4000" b="0" strike="noStrike" spc="-1">
              <a:latin typeface="Arial"/>
            </a:endParaRPr>
          </a:p>
        </p:txBody>
      </p:sp>
      <p:sp>
        <p:nvSpPr>
          <p:cNvPr id="11" name="Slide Number Placeholder">
            <a:extLst>
              <a:ext uri="{FF2B5EF4-FFF2-40B4-BE49-F238E27FC236}">
                <a16:creationId xmlns:a16="http://schemas.microsoft.com/office/drawing/2014/main" id="{C4E6DD82-C75C-4E1B-BA40-4EE7FDFE129E}"/>
              </a:ext>
            </a:extLst>
          </p:cNvPr>
          <p:cNvSpPr txBox="1">
            <a:spLocks/>
          </p:cNvSpPr>
          <p:nvPr/>
        </p:nvSpPr>
        <p:spPr>
          <a:xfrm>
            <a:off x="11566412" y="6525002"/>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C014DD1E-5D91-48A3-AD6D-45FBA980D106}" type="slidenum">
              <a:rPr lang="en-US" smtClean="0">
                <a:solidFill>
                  <a:prstClr val="white">
                    <a:tint val="75000"/>
                  </a:prstClr>
                </a:solidFill>
              </a:rPr>
              <a:pPr/>
              <a:t>1</a:t>
            </a:fld>
            <a:endParaRPr lang="en-US" dirty="0">
              <a:solidFill>
                <a:prstClr val="white">
                  <a:tint val="75000"/>
                </a:prstClr>
              </a:solidFill>
            </a:endParaRPr>
          </a:p>
        </p:txBody>
      </p:sp>
      <p:pic>
        <p:nvPicPr>
          <p:cNvPr id="12" name="Picture 2">
            <a:extLst>
              <a:ext uri="{FF2B5EF4-FFF2-40B4-BE49-F238E27FC236}">
                <a16:creationId xmlns:a16="http://schemas.microsoft.com/office/drawing/2014/main" id="{D36A46C1-EEDF-401E-A0DA-776CF030E205}"/>
              </a:ext>
            </a:extLst>
          </p:cNvPr>
          <p:cNvPicPr/>
          <p:nvPr/>
        </p:nvPicPr>
        <p:blipFill>
          <a:blip r:embed="rId3"/>
          <a:stretch/>
        </p:blipFill>
        <p:spPr>
          <a:xfrm>
            <a:off x="7767168" y="3810000"/>
            <a:ext cx="3734640" cy="2485800"/>
          </a:xfrm>
          <a:prstGeom prst="rect">
            <a:avLst/>
          </a:prstGeom>
          <a:ln>
            <a:noFill/>
          </a:ln>
        </p:spPr>
      </p:pic>
      <p:grpSp>
        <p:nvGrpSpPr>
          <p:cNvPr id="13" name="Group 12">
            <a:extLst>
              <a:ext uri="{FF2B5EF4-FFF2-40B4-BE49-F238E27FC236}">
                <a16:creationId xmlns:a16="http://schemas.microsoft.com/office/drawing/2014/main" id="{6F8A983E-6FA9-41E0-A7BE-D4A478D36F2D}"/>
              </a:ext>
            </a:extLst>
          </p:cNvPr>
          <p:cNvGrpSpPr/>
          <p:nvPr/>
        </p:nvGrpSpPr>
        <p:grpSpPr>
          <a:xfrm>
            <a:off x="684212" y="3464887"/>
            <a:ext cx="6331667" cy="2744637"/>
            <a:chOff x="684212" y="3464887"/>
            <a:chExt cx="6331667" cy="2744637"/>
          </a:xfrm>
        </p:grpSpPr>
        <p:sp>
          <p:nvSpPr>
            <p:cNvPr id="14" name="Rectangle 3">
              <a:extLst>
                <a:ext uri="{FF2B5EF4-FFF2-40B4-BE49-F238E27FC236}">
                  <a16:creationId xmlns:a16="http://schemas.microsoft.com/office/drawing/2014/main" id="{027A7A36-A386-4079-A23A-AE4F22E35845}"/>
                </a:ext>
              </a:extLst>
            </p:cNvPr>
            <p:cNvSpPr>
              <a:spLocks noChangeArrowheads="1"/>
            </p:cNvSpPr>
            <p:nvPr/>
          </p:nvSpPr>
          <p:spPr bwMode="auto">
            <a:xfrm rot="932023">
              <a:off x="5511323" y="3464887"/>
              <a:ext cx="1504556" cy="7215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algn="ctr" hangingPunct="1">
                <a:lnSpc>
                  <a:spcPct val="85000"/>
                </a:lnSpc>
                <a:tabLst>
                  <a:tab pos="457200" algn="l"/>
                  <a:tab pos="914400" algn="l"/>
                  <a:tab pos="1371600" algn="l"/>
                  <a:tab pos="1828800" algn="l"/>
                  <a:tab pos="2286000" algn="l"/>
                </a:tabLst>
              </a:pPr>
              <a:r>
                <a:rPr lang="bg-BG" sz="2400" b="1" dirty="0">
                  <a:solidFill>
                    <a:srgbClr val="FFF0D9"/>
                  </a:solidFill>
                  <a:latin typeface="Calibri" charset="0"/>
                  <a:ea typeface="Noto Sans CJK SC Regular" charset="0"/>
                  <a:cs typeface="Noto Sans CJK SC Regular" charset="0"/>
                </a:rPr>
                <a:t>Вградени</a:t>
              </a:r>
              <a:br>
                <a:rPr lang="bg-BG" sz="2400" b="1" dirty="0">
                  <a:solidFill>
                    <a:srgbClr val="FFF0D9"/>
                  </a:solidFill>
                  <a:latin typeface="Calibri" charset="0"/>
                  <a:ea typeface="Noto Sans CJK SC Regular" charset="0"/>
                  <a:cs typeface="Noto Sans CJK SC Regular" charset="0"/>
                </a:rPr>
              </a:br>
              <a:r>
                <a:rPr lang="bg-BG" sz="2400" b="1" dirty="0">
                  <a:solidFill>
                    <a:srgbClr val="FFF0D9"/>
                  </a:solidFill>
                  <a:latin typeface="Calibri" charset="0"/>
                  <a:ea typeface="Noto Sans CJK SC Regular" charset="0"/>
                  <a:cs typeface="Noto Sans CJK SC Regular" charset="0"/>
                </a:rPr>
                <a:t>системи</a:t>
              </a:r>
              <a:endParaRPr lang="en-US" sz="2400" b="1" dirty="0">
                <a:solidFill>
                  <a:srgbClr val="FFF0D9"/>
                </a:solidFill>
                <a:latin typeface="Calibri" charset="0"/>
                <a:ea typeface="Noto Sans CJK SC Regular" charset="0"/>
                <a:cs typeface="Noto Sans CJK SC Regular" charset="0"/>
              </a:endParaRPr>
            </a:p>
          </p:txBody>
        </p:sp>
        <p:pic>
          <p:nvPicPr>
            <p:cNvPr id="15" name="Picture 5">
              <a:extLst>
                <a:ext uri="{FF2B5EF4-FFF2-40B4-BE49-F238E27FC236}">
                  <a16:creationId xmlns:a16="http://schemas.microsoft.com/office/drawing/2014/main" id="{3A049AB1-15B2-47CA-BD90-79631825F3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1812" y="3639663"/>
              <a:ext cx="1827213" cy="20050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6" name="Picture 6">
              <a:extLst>
                <a:ext uri="{FF2B5EF4-FFF2-40B4-BE49-F238E27FC236}">
                  <a16:creationId xmlns:a16="http://schemas.microsoft.com/office/drawing/2014/main" id="{76B49B81-2652-49DB-84A6-BA8D245EFD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2" y="4137025"/>
              <a:ext cx="2173288" cy="758825"/>
            </a:xfrm>
            <a:prstGeom prst="rect">
              <a:avLst/>
            </a:prstGeom>
            <a:solidFill>
              <a:srgbClr val="231F20">
                <a:alpha val="50000"/>
              </a:srgbClr>
            </a:solidFill>
            <a:ln w="9525" cap="flat">
              <a:solidFill>
                <a:srgbClr val="C87D0E">
                  <a:alpha val="50000"/>
                </a:srgbClr>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 name="Rectangle 7">
              <a:extLst>
                <a:ext uri="{FF2B5EF4-FFF2-40B4-BE49-F238E27FC236}">
                  <a16:creationId xmlns:a16="http://schemas.microsoft.com/office/drawing/2014/main" id="{9BFCA518-C1AF-4424-B2ED-8F26AF8B009E}"/>
                </a:ext>
              </a:extLst>
            </p:cNvPr>
            <p:cNvSpPr>
              <a:spLocks noChangeArrowheads="1"/>
            </p:cNvSpPr>
            <p:nvPr/>
          </p:nvSpPr>
          <p:spPr bwMode="auto">
            <a:xfrm>
              <a:off x="698500" y="5060950"/>
              <a:ext cx="3186113"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spAutoFit/>
            </a:bodyPr>
            <a:lstStyle/>
            <a:p>
              <a:pPr hangingPunct="1">
                <a:lnSpc>
                  <a:spcPct val="105000"/>
                </a:lnSpc>
                <a:tabLst>
                  <a:tab pos="0" algn="l"/>
                  <a:tab pos="457200" algn="l"/>
                  <a:tab pos="914400" algn="l"/>
                  <a:tab pos="1371600" algn="l"/>
                  <a:tab pos="1828800" algn="l"/>
                  <a:tab pos="2286000" algn="l"/>
                  <a:tab pos="2743200" algn="l"/>
                </a:tabLst>
              </a:pPr>
              <a:r>
                <a:rPr lang="bg-BG" sz="2300" b="1" dirty="0">
                  <a:solidFill>
                    <a:srgbClr val="F4B36C"/>
                  </a:solidFill>
                  <a:latin typeface="Calibri" charset="0"/>
                  <a:ea typeface="Noto Sans CJK SC Regular" charset="0"/>
                  <a:cs typeface="Noto Sans CJK SC Regular" charset="0"/>
                </a:rPr>
                <a:t>Учителски екип</a:t>
              </a:r>
            </a:p>
          </p:txBody>
        </p:sp>
        <p:sp>
          <p:nvSpPr>
            <p:cNvPr id="18" name="Rectangle 8">
              <a:extLst>
                <a:ext uri="{FF2B5EF4-FFF2-40B4-BE49-F238E27FC236}">
                  <a16:creationId xmlns:a16="http://schemas.microsoft.com/office/drawing/2014/main" id="{E5B07408-A1C8-43CA-832C-91C7DBC4CCAE}"/>
                </a:ext>
              </a:extLst>
            </p:cNvPr>
            <p:cNvSpPr>
              <a:spLocks noChangeArrowheads="1"/>
            </p:cNvSpPr>
            <p:nvPr/>
          </p:nvSpPr>
          <p:spPr bwMode="auto">
            <a:xfrm>
              <a:off x="698500" y="5478075"/>
              <a:ext cx="3186113"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spAutoFit/>
            </a:bodyPr>
            <a:lstStyle/>
            <a:p>
              <a:pPr hangingPunct="1">
                <a:lnSpc>
                  <a:spcPct val="105000"/>
                </a:lnSpc>
                <a:tabLst>
                  <a:tab pos="0" algn="l"/>
                  <a:tab pos="457200" algn="l"/>
                  <a:tab pos="914400" algn="l"/>
                  <a:tab pos="1371600" algn="l"/>
                  <a:tab pos="1828800" algn="l"/>
                  <a:tab pos="2286000" algn="l"/>
                  <a:tab pos="2743200" algn="l"/>
                </a:tabLst>
              </a:pPr>
              <a:r>
                <a:rPr lang="bg-BG" sz="2000" b="1" dirty="0">
                  <a:solidFill>
                    <a:srgbClr val="F9DAAB"/>
                  </a:solidFill>
                  <a:latin typeface="Calibri" charset="0"/>
                  <a:ea typeface="Noto Sans CJK SC Regular" charset="0"/>
                  <a:cs typeface="Noto Sans CJK SC Regular" charset="0"/>
                </a:rPr>
                <a:t>Обучение за ИТ кариера</a:t>
              </a:r>
            </a:p>
          </p:txBody>
        </p:sp>
        <p:sp>
          <p:nvSpPr>
            <p:cNvPr id="19" name="Rectangle 9">
              <a:extLst>
                <a:ext uri="{FF2B5EF4-FFF2-40B4-BE49-F238E27FC236}">
                  <a16:creationId xmlns:a16="http://schemas.microsoft.com/office/drawing/2014/main" id="{958ECE5C-1203-4E82-B460-EE9755D89164}"/>
                </a:ext>
              </a:extLst>
            </p:cNvPr>
            <p:cNvSpPr>
              <a:spLocks noChangeArrowheads="1"/>
            </p:cNvSpPr>
            <p:nvPr/>
          </p:nvSpPr>
          <p:spPr bwMode="auto">
            <a:xfrm>
              <a:off x="698500" y="5826937"/>
              <a:ext cx="5027613" cy="382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6000" tIns="36000" rIns="36000" bIns="36000" anchor="ctr">
              <a:spAutoFit/>
            </a:bodyPr>
            <a:lstStyle/>
            <a:p>
              <a:pPr hangingPunct="1">
                <a:lnSpc>
                  <a:spcPct val="105000"/>
                </a:lnSpc>
                <a:tabLst>
                  <a:tab pos="0" algn="l"/>
                  <a:tab pos="457200" algn="l"/>
                  <a:tab pos="914400" algn="l"/>
                  <a:tab pos="1371600" algn="l"/>
                  <a:tab pos="1828800" algn="l"/>
                  <a:tab pos="2286000" algn="l"/>
                  <a:tab pos="2743200" algn="l"/>
                  <a:tab pos="3200400" algn="l"/>
                  <a:tab pos="3657600" algn="l"/>
                </a:tabLst>
              </a:pPr>
              <a:r>
                <a:rPr lang="en-US" sz="2000" b="1" u="sng" dirty="0">
                  <a:solidFill>
                    <a:srgbClr val="F6C781"/>
                  </a:solidFill>
                  <a:latin typeface="Calibri" charset="0"/>
                  <a:ea typeface="Noto Sans CJK SC Regular" charset="0"/>
                  <a:cs typeface="Noto Sans CJK SC Regular" charset="0"/>
                  <a:hlinkClick r:id="rId6"/>
                </a:rPr>
                <a:t>https://it-kariera.mon.bg/e-learning</a:t>
              </a:r>
            </a:p>
          </p:txBody>
        </p:sp>
      </p:grpSp>
    </p:spTree>
    <p:extLst>
      <p:ext uri="{BB962C8B-B14F-4D97-AF65-F5344CB8AC3E}">
        <p14:creationId xmlns:p14="http://schemas.microsoft.com/office/powerpoint/2010/main" val="4190112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11566440" y="6525000"/>
            <a:ext cx="428040" cy="195840"/>
          </a:xfrm>
          <a:prstGeom prst="rect">
            <a:avLst/>
          </a:prstGeom>
          <a:noFill/>
          <a:ln>
            <a:noFill/>
          </a:ln>
        </p:spPr>
        <p:style>
          <a:lnRef idx="0">
            <a:scrgbClr r="0" g="0" b="0"/>
          </a:lnRef>
          <a:fillRef idx="0">
            <a:scrgbClr r="0" g="0" b="0"/>
          </a:fillRef>
          <a:effectRef idx="0">
            <a:scrgbClr r="0" g="0" b="0"/>
          </a:effectRef>
          <a:fontRef idx="minor"/>
        </p:style>
        <p:txBody>
          <a:bodyPr lIns="36000" tIns="36000" rIns="36000" bIns="36000" anchor="ctr">
            <a:noAutofit/>
          </a:bodyPr>
          <a:lstStyle/>
          <a:p>
            <a:pPr algn="r">
              <a:lnSpc>
                <a:spcPct val="100000"/>
              </a:lnSpc>
            </a:pPr>
            <a:fld id="{6B10371A-7CA2-47C5-AB27-80C46BD8DFD9}" type="slidenum">
              <a:rPr lang="bg-BG" sz="1000" b="0" strike="noStrike" spc="-1">
                <a:solidFill>
                  <a:srgbClr val="FFFFFF"/>
                </a:solidFill>
                <a:latin typeface="Calibri"/>
              </a:rPr>
              <a:t>10</a:t>
            </a:fld>
            <a:endParaRPr lang="bg-BG" sz="1000" b="0" strike="noStrike" spc="-1">
              <a:latin typeface="Arial"/>
            </a:endParaRPr>
          </a:p>
        </p:txBody>
      </p:sp>
      <p:sp>
        <p:nvSpPr>
          <p:cNvPr id="212" name="CustomShape 2"/>
          <p:cNvSpPr/>
          <p:nvPr/>
        </p:nvSpPr>
        <p:spPr>
          <a:xfrm>
            <a:off x="190440" y="1012320"/>
            <a:ext cx="11804040" cy="556956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oAutofit/>
          </a:bodyPr>
          <a:lstStyle/>
          <a:p>
            <a:pPr marL="304920" indent="-304200">
              <a:lnSpc>
                <a:spcPct val="100000"/>
              </a:lnSpc>
              <a:buClr>
                <a:srgbClr val="F2B254"/>
              </a:buClr>
              <a:buFont typeface="Wingdings" charset="2"/>
              <a:buChar char=""/>
            </a:pPr>
            <a:r>
              <a:rPr lang="bg-BG" sz="3200" b="0" strike="noStrike" spc="-1" dirty="0">
                <a:solidFill>
                  <a:srgbClr val="FFFFFF"/>
                </a:solidFill>
                <a:latin typeface="Calibri"/>
              </a:rPr>
              <a:t>Видове сензори</a:t>
            </a:r>
            <a:endParaRPr lang="bg-BG" sz="3200" b="0" strike="noStrike" spc="-1" dirty="0">
              <a:latin typeface="Arial"/>
            </a:endParaRPr>
          </a:p>
          <a:p>
            <a:pPr marL="304920" indent="-304200">
              <a:lnSpc>
                <a:spcPct val="100000"/>
              </a:lnSpc>
              <a:buClr>
                <a:srgbClr val="F2B254"/>
              </a:buClr>
              <a:buFont typeface="Wingdings" charset="2"/>
              <a:buChar char=""/>
            </a:pPr>
            <a:r>
              <a:rPr lang="bg-BG" sz="3200" b="0" strike="noStrike" spc="-1" dirty="0">
                <a:solidFill>
                  <a:srgbClr val="FFFFFF"/>
                </a:solidFill>
                <a:latin typeface="Calibri"/>
              </a:rPr>
              <a:t>Ултразвуков сензор</a:t>
            </a:r>
            <a:endParaRPr lang="bg-BG" sz="3200" b="0" strike="noStrike" spc="-1" dirty="0">
              <a:latin typeface="Arial"/>
            </a:endParaRPr>
          </a:p>
          <a:p>
            <a:pPr marL="304920" indent="-304200">
              <a:lnSpc>
                <a:spcPct val="100000"/>
              </a:lnSpc>
              <a:buClr>
                <a:srgbClr val="F2B254"/>
              </a:buClr>
              <a:buFont typeface="Wingdings" charset="2"/>
              <a:buChar char=""/>
            </a:pPr>
            <a:r>
              <a:rPr lang="bg-BG" sz="3200" b="0" strike="noStrike" spc="-1" dirty="0">
                <a:solidFill>
                  <a:srgbClr val="FFFFFF"/>
                </a:solidFill>
                <a:latin typeface="Calibri"/>
              </a:rPr>
              <a:t>Сензор за осветеност</a:t>
            </a:r>
            <a:endParaRPr lang="bg-BG" sz="3200" b="0" strike="noStrike" spc="-1" dirty="0">
              <a:latin typeface="Arial"/>
            </a:endParaRPr>
          </a:p>
          <a:p>
            <a:pPr marL="304920" indent="-304200">
              <a:lnSpc>
                <a:spcPct val="100000"/>
              </a:lnSpc>
              <a:buClr>
                <a:srgbClr val="F2B254"/>
              </a:buClr>
              <a:buFont typeface="Wingdings" charset="2"/>
              <a:buChar char=""/>
            </a:pPr>
            <a:r>
              <a:rPr lang="bg-BG" sz="3200" b="0" strike="noStrike" spc="-1" dirty="0">
                <a:solidFill>
                  <a:srgbClr val="FFFFFF"/>
                </a:solidFill>
                <a:latin typeface="Calibri"/>
              </a:rPr>
              <a:t>Сензор за температура</a:t>
            </a:r>
            <a:endParaRPr lang="bg-BG" sz="3200" b="0" strike="noStrike" spc="-1" dirty="0">
              <a:latin typeface="Arial"/>
            </a:endParaRPr>
          </a:p>
        </p:txBody>
      </p:sp>
      <p:sp>
        <p:nvSpPr>
          <p:cNvPr id="213" name="CustomShape 3"/>
          <p:cNvSpPr/>
          <p:nvPr/>
        </p:nvSpPr>
        <p:spPr>
          <a:xfrm>
            <a:off x="188640" y="40320"/>
            <a:ext cx="9576720" cy="111024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chor="ctr">
            <a:noAutofit/>
          </a:bodyPr>
          <a:lstStyle/>
          <a:p>
            <a:pPr>
              <a:lnSpc>
                <a:spcPct val="100000"/>
              </a:lnSpc>
            </a:pPr>
            <a:r>
              <a:rPr lang="bg-BG" sz="4000" b="1" strike="noStrike" spc="-1">
                <a:solidFill>
                  <a:srgbClr val="F3BE60"/>
                </a:solidFill>
                <a:latin typeface="Calibri"/>
              </a:rPr>
              <a:t>Какво научихме днес?</a:t>
            </a:r>
            <a:endParaRPr lang="bg-BG" sz="4000" b="0" strike="noStrike" spc="-1">
              <a:latin typeface="Arial"/>
            </a:endParaRPr>
          </a:p>
        </p:txBody>
      </p:sp>
      <p:pic>
        <p:nvPicPr>
          <p:cNvPr id="214" name="Picture 2"/>
          <p:cNvPicPr/>
          <p:nvPr/>
        </p:nvPicPr>
        <p:blipFill>
          <a:blip r:embed="rId3"/>
          <a:stretch/>
        </p:blipFill>
        <p:spPr>
          <a:xfrm>
            <a:off x="8859600" y="1676520"/>
            <a:ext cx="2873160" cy="2458080"/>
          </a:xfrm>
          <a:prstGeom prst="rect">
            <a:avLst/>
          </a:prstGeom>
          <a:ln>
            <a:noFill/>
          </a:ln>
        </p:spPr>
      </p:pic>
      <p:sp>
        <p:nvSpPr>
          <p:cNvPr id="6" name="Slide Number Placeholder">
            <a:extLst>
              <a:ext uri="{FF2B5EF4-FFF2-40B4-BE49-F238E27FC236}">
                <a16:creationId xmlns:a16="http://schemas.microsoft.com/office/drawing/2014/main" id="{88B38E99-E4B5-4B81-B3EF-0280F4504DF6}"/>
              </a:ext>
            </a:extLst>
          </p:cNvPr>
          <p:cNvSpPr txBox="1">
            <a:spLocks/>
          </p:cNvSpPr>
          <p:nvPr/>
        </p:nvSpPr>
        <p:spPr>
          <a:xfrm>
            <a:off x="11566412" y="6525002"/>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C014DD1E-5D91-48A3-AD6D-45FBA980D106}" type="slidenum">
              <a:rPr lang="en-US" smtClean="0">
                <a:solidFill>
                  <a:prstClr val="white">
                    <a:tint val="75000"/>
                  </a:prstClr>
                </a:solidFill>
              </a:rPr>
              <a:pPr/>
              <a:t>10</a:t>
            </a:fld>
            <a:endParaRPr lang="en-US" dirty="0">
              <a:solidFill>
                <a:prstClr val="white">
                  <a:tint val="75000"/>
                </a:prstClr>
              </a:solidFill>
            </a:endParaRPr>
          </a:p>
        </p:txBody>
      </p:sp>
    </p:spTree>
    <p:extLst>
      <p:ext uri="{BB962C8B-B14F-4D97-AF65-F5344CB8AC3E}">
        <p14:creationId xmlns:p14="http://schemas.microsoft.com/office/powerpoint/2010/main" val="715796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Content"/>
          <p:cNvSpPr>
            <a:spLocks noGrp="1"/>
          </p:cNvSpPr>
          <p:nvPr>
            <p:ph idx="1"/>
          </p:nvPr>
        </p:nvSpPr>
        <p:spPr>
          <a:xfrm>
            <a:off x="146037" y="1151121"/>
            <a:ext cx="11891975" cy="5570355"/>
          </a:xfrm>
        </p:spPr>
        <p:txBody>
          <a:bodyPr>
            <a:normAutofit/>
          </a:bodyPr>
          <a:lstStyle/>
          <a:p>
            <a:r>
              <a:rPr lang="bg-BG" sz="2900" dirty="0"/>
              <a:t>Настоящият курс </a:t>
            </a:r>
            <a:r>
              <a:rPr lang="en-US" sz="2900" dirty="0"/>
              <a:t>(</a:t>
            </a:r>
            <a:r>
              <a:rPr lang="bg-BG" sz="2900" dirty="0"/>
              <a:t>презентации</a:t>
            </a:r>
            <a:r>
              <a:rPr lang="en-US" sz="2900" dirty="0"/>
              <a:t>, </a:t>
            </a:r>
            <a:r>
              <a:rPr lang="bg-BG" sz="2900" dirty="0"/>
              <a:t>примери</a:t>
            </a:r>
            <a:r>
              <a:rPr lang="en-US" sz="2900" dirty="0"/>
              <a:t>, </a:t>
            </a:r>
            <a:r>
              <a:rPr lang="bg-BG" sz="2900" dirty="0"/>
              <a:t>задачи, упражнения и др.</a:t>
            </a:r>
            <a:r>
              <a:rPr lang="en-US" sz="2900" dirty="0"/>
              <a:t>)</a:t>
            </a:r>
            <a:r>
              <a:rPr lang="bg-BG" sz="2900" dirty="0"/>
              <a:t> е разработен за нуждите на Национална програма "</a:t>
            </a:r>
            <a:r>
              <a:rPr lang="bg-BG" sz="2900" b="1" dirty="0">
                <a:solidFill>
                  <a:schemeClr val="tx2">
                    <a:lumMod val="75000"/>
                  </a:schemeClr>
                </a:solidFill>
              </a:rPr>
              <a:t>Обучение за ИТ кариера</a:t>
            </a:r>
            <a:r>
              <a:rPr lang="bg-BG" sz="2900" dirty="0"/>
              <a:t>" на МОН за подготовка по професия "Приложен програмист"</a:t>
            </a:r>
          </a:p>
          <a:p>
            <a:endParaRPr lang="bg-BG" sz="2900" dirty="0"/>
          </a:p>
          <a:p>
            <a:endParaRPr lang="en-US" sz="2900" dirty="0"/>
          </a:p>
          <a:p>
            <a:endParaRPr lang="bg-BG" sz="2900" dirty="0"/>
          </a:p>
          <a:p>
            <a:r>
              <a:rPr lang="bg-BG" sz="2900" dirty="0"/>
              <a:t>Курсът се разпространява под свободен</a:t>
            </a:r>
            <a:r>
              <a:rPr lang="bg-BG" sz="2900" dirty="0">
                <a:solidFill>
                  <a:schemeClr val="tx2">
                    <a:lumMod val="75000"/>
                  </a:schemeClr>
                </a:solidFill>
              </a:rPr>
              <a:t> </a:t>
            </a:r>
            <a:r>
              <a:rPr lang="bg-BG" sz="2900" dirty="0"/>
              <a:t>лиценз</a:t>
            </a:r>
            <a:r>
              <a:rPr lang="en-US" sz="2900" b="1" dirty="0">
                <a:solidFill>
                  <a:schemeClr val="tx2">
                    <a:lumMod val="75000"/>
                  </a:schemeClr>
                </a:solidFill>
              </a:rPr>
              <a:t> CC-BY-NC-SA</a:t>
            </a:r>
            <a:endParaRPr lang="bg-BG" sz="2900" b="1" dirty="0">
              <a:solidFill>
                <a:schemeClr val="tx2">
                  <a:lumMod val="75000"/>
                </a:schemeClr>
              </a:solidFill>
            </a:endParaRPr>
          </a:p>
        </p:txBody>
      </p:sp>
      <p:pic>
        <p:nvPicPr>
          <p:cNvPr id="22" name="Logo CC-BY-NC-SA">
            <a:hlinkClick r:id="rId3"/>
            <a:extLst>
              <a:ext uri="{FF2B5EF4-FFF2-40B4-BE49-F238E27FC236}">
                <a16:creationId xmlns:a16="http://schemas.microsoft.com/office/drawing/2014/main" id="{F7FF078B-D7E3-4FDC-B697-3E0B738E780E}"/>
              </a:ext>
            </a:extLst>
          </p:cNvPr>
          <p:cNvPicPr>
            <a:picLocks noChangeAspect="1"/>
          </p:cNvPicPr>
          <p:nvPr/>
        </p:nvPicPr>
        <p:blipFill>
          <a:blip r:embed="rId4"/>
          <a:stretch>
            <a:fillRect/>
          </a:stretch>
        </p:blipFill>
        <p:spPr>
          <a:xfrm>
            <a:off x="4621206" y="5344010"/>
            <a:ext cx="2946413" cy="1056790"/>
          </a:xfrm>
          <a:prstGeom prst="rect">
            <a:avLst/>
          </a:prstGeom>
        </p:spPr>
      </p:pic>
      <p:grpSp>
        <p:nvGrpSpPr>
          <p:cNvPr id="5" name="Group Logos">
            <a:extLst>
              <a:ext uri="{FF2B5EF4-FFF2-40B4-BE49-F238E27FC236}">
                <a16:creationId xmlns:a16="http://schemas.microsoft.com/office/drawing/2014/main" id="{0602D838-02AF-4A2B-9E34-F6768ABCBB84}"/>
              </a:ext>
            </a:extLst>
          </p:cNvPr>
          <p:cNvGrpSpPr/>
          <p:nvPr/>
        </p:nvGrpSpPr>
        <p:grpSpPr>
          <a:xfrm>
            <a:off x="2589212" y="2954298"/>
            <a:ext cx="6749003" cy="1160502"/>
            <a:chOff x="2850609" y="2610725"/>
            <a:chExt cx="6749003" cy="1160502"/>
          </a:xfrm>
        </p:grpSpPr>
        <p:pic>
          <p:nvPicPr>
            <p:cNvPr id="10" name="Logo IT Career" descr="A close up of a logo&#10;&#10;Description automatically generated">
              <a:hlinkClick r:id="rId5"/>
              <a:extLst>
                <a:ext uri="{FF2B5EF4-FFF2-40B4-BE49-F238E27FC236}">
                  <a16:creationId xmlns:a16="http://schemas.microsoft.com/office/drawing/2014/main" id="{C6B4761B-EE8B-460E-A5AF-6A003F25524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50609" y="2616473"/>
              <a:ext cx="3360364" cy="1149012"/>
            </a:xfrm>
            <a:prstGeom prst="roundRect">
              <a:avLst>
                <a:gd name="adj" fmla="val 4326"/>
              </a:avLst>
            </a:prstGeom>
            <a:noFill/>
            <a:ln>
              <a:solidFill>
                <a:schemeClr val="accent2">
                  <a:lumMod val="75000"/>
                </a:schemeClr>
              </a:solidFill>
            </a:ln>
          </p:spPr>
        </p:pic>
        <p:pic>
          <p:nvPicPr>
            <p:cNvPr id="12" name="Logo Ministry of Education">
              <a:hlinkClick r:id="rId7"/>
              <a:extLst>
                <a:ext uri="{FF2B5EF4-FFF2-40B4-BE49-F238E27FC236}">
                  <a16:creationId xmlns:a16="http://schemas.microsoft.com/office/drawing/2014/main" id="{E65F853D-4D5F-404D-B9AA-6840D11022F6}"/>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81913" y="2610725"/>
              <a:ext cx="2517699" cy="1160502"/>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grpSp>
      <p:sp>
        <p:nvSpPr>
          <p:cNvPr id="2" name="Slide Title"/>
          <p:cNvSpPr>
            <a:spLocks noGrp="1"/>
          </p:cNvSpPr>
          <p:nvPr>
            <p:ph type="title"/>
          </p:nvPr>
        </p:nvSpPr>
        <p:spPr>
          <a:xfrm>
            <a:off x="188815" y="40341"/>
            <a:ext cx="11849197" cy="1110780"/>
          </a:xfrm>
        </p:spPr>
        <p:txBody>
          <a:bodyPr>
            <a:normAutofit/>
          </a:bodyPr>
          <a:lstStyle/>
          <a:p>
            <a:r>
              <a:rPr lang="bg-BG" dirty="0"/>
              <a:t>Министерство на образованието и науката (МОН)</a:t>
            </a:r>
            <a:endParaRPr lang="en-US" dirty="0"/>
          </a:p>
        </p:txBody>
      </p:sp>
      <p:sp>
        <p:nvSpPr>
          <p:cNvPr id="11" name="Slide Number Placeholder">
            <a:extLst>
              <a:ext uri="{FF2B5EF4-FFF2-40B4-BE49-F238E27FC236}">
                <a16:creationId xmlns:a16="http://schemas.microsoft.com/office/drawing/2014/main" id="{7144ABA6-B0FD-4A55-9B3B-163B2C65FE1A}"/>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11</a:t>
            </a:fld>
            <a:endParaRPr lang="en-US" dirty="0">
              <a:solidFill>
                <a:prstClr val="white">
                  <a:tint val="75000"/>
                </a:prstClr>
              </a:solidFill>
            </a:endParaRPr>
          </a:p>
        </p:txBody>
      </p:sp>
    </p:spTree>
    <p:extLst>
      <p:ext uri="{BB962C8B-B14F-4D97-AF65-F5344CB8AC3E}">
        <p14:creationId xmlns:p14="http://schemas.microsoft.com/office/powerpoint/2010/main" val="1773934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189360" y="41400"/>
            <a:ext cx="5053320" cy="110988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chor="ctr">
            <a:noAutofit/>
          </a:bodyPr>
          <a:lstStyle/>
          <a:p>
            <a:pPr>
              <a:lnSpc>
                <a:spcPct val="100000"/>
              </a:lnSpc>
            </a:pPr>
            <a:r>
              <a:rPr lang="bg-BG" sz="4000" b="1" strike="noStrike" spc="-1">
                <a:solidFill>
                  <a:srgbClr val="F3BE60"/>
                </a:solidFill>
                <a:latin typeface="Calibri"/>
              </a:rPr>
              <a:t>Съдържание</a:t>
            </a:r>
            <a:endParaRPr lang="bg-BG" sz="4000" b="0" strike="noStrike" spc="-1">
              <a:latin typeface="Arial"/>
            </a:endParaRPr>
          </a:p>
        </p:txBody>
      </p:sp>
      <p:sp>
        <p:nvSpPr>
          <p:cNvPr id="177" name="CustomShape 2"/>
          <p:cNvSpPr/>
          <p:nvPr/>
        </p:nvSpPr>
        <p:spPr>
          <a:xfrm>
            <a:off x="11566440" y="6525000"/>
            <a:ext cx="428040" cy="195840"/>
          </a:xfrm>
          <a:prstGeom prst="rect">
            <a:avLst/>
          </a:prstGeom>
          <a:noFill/>
          <a:ln>
            <a:noFill/>
          </a:ln>
        </p:spPr>
        <p:style>
          <a:lnRef idx="0">
            <a:scrgbClr r="0" g="0" b="0"/>
          </a:lnRef>
          <a:fillRef idx="0">
            <a:scrgbClr r="0" g="0" b="0"/>
          </a:fillRef>
          <a:effectRef idx="0">
            <a:scrgbClr r="0" g="0" b="0"/>
          </a:effectRef>
          <a:fontRef idx="minor"/>
        </p:style>
        <p:txBody>
          <a:bodyPr lIns="36000" tIns="36000" rIns="36000" bIns="36000" anchor="ctr">
            <a:noAutofit/>
          </a:bodyPr>
          <a:lstStyle/>
          <a:p>
            <a:pPr algn="r">
              <a:lnSpc>
                <a:spcPct val="100000"/>
              </a:lnSpc>
            </a:pPr>
            <a:fld id="{7C9BC3F5-D85E-4E81-8851-66B19326C968}" type="slidenum">
              <a:rPr lang="bg-BG" sz="1000" b="0" strike="noStrike" spc="-1">
                <a:solidFill>
                  <a:srgbClr val="FFFFFF"/>
                </a:solidFill>
                <a:latin typeface="Calibri"/>
              </a:rPr>
              <a:t>2</a:t>
            </a:fld>
            <a:endParaRPr lang="bg-BG" sz="1000" b="0" strike="noStrike" spc="-1">
              <a:latin typeface="Arial"/>
            </a:endParaRPr>
          </a:p>
        </p:txBody>
      </p:sp>
      <p:sp>
        <p:nvSpPr>
          <p:cNvPr id="178" name="CustomShape 3"/>
          <p:cNvSpPr/>
          <p:nvPr/>
        </p:nvSpPr>
        <p:spPr>
          <a:xfrm>
            <a:off x="190440" y="1191600"/>
            <a:ext cx="9941760" cy="552924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oAutofit/>
          </a:bodyPr>
          <a:lstStyle/>
          <a:p>
            <a:pPr marL="432000" indent="-323640">
              <a:lnSpc>
                <a:spcPct val="100000"/>
              </a:lnSpc>
              <a:buClr>
                <a:srgbClr val="FFFFFF"/>
              </a:buClr>
              <a:buSzPct val="45000"/>
              <a:buFont typeface="Wingdings" charset="2"/>
              <a:buChar char=""/>
            </a:pPr>
            <a:r>
              <a:rPr lang="bg-BG" sz="3400" b="0" strike="noStrike" spc="-1" dirty="0">
                <a:solidFill>
                  <a:srgbClr val="FFFFFF"/>
                </a:solidFill>
                <a:latin typeface="Calibri"/>
              </a:rPr>
              <a:t>Видове сензори;</a:t>
            </a:r>
            <a:endParaRPr lang="bg-BG" sz="3400" b="0" strike="noStrike" spc="-1" dirty="0">
              <a:latin typeface="Arial"/>
            </a:endParaRPr>
          </a:p>
          <a:p>
            <a:pPr marL="432000" indent="-323640">
              <a:lnSpc>
                <a:spcPct val="100000"/>
              </a:lnSpc>
              <a:buClr>
                <a:srgbClr val="FFFFFF"/>
              </a:buClr>
              <a:buSzPct val="45000"/>
              <a:buFont typeface="Wingdings" charset="2"/>
              <a:buChar char=""/>
            </a:pPr>
            <a:r>
              <a:rPr lang="bg-BG" sz="3400" b="0" strike="noStrike" spc="-1" dirty="0">
                <a:solidFill>
                  <a:srgbClr val="FFFFFF"/>
                </a:solidFill>
                <a:latin typeface="Calibri"/>
              </a:rPr>
              <a:t>Сензор за температура;</a:t>
            </a:r>
            <a:endParaRPr lang="bg-BG" sz="3400" b="0" strike="noStrike" spc="-1" dirty="0">
              <a:latin typeface="Arial"/>
            </a:endParaRPr>
          </a:p>
          <a:p>
            <a:pPr marL="432000" indent="-323640">
              <a:lnSpc>
                <a:spcPct val="100000"/>
              </a:lnSpc>
              <a:buClr>
                <a:srgbClr val="FFFFFF"/>
              </a:buClr>
              <a:buSzPct val="45000"/>
              <a:buFont typeface="Wingdings" charset="2"/>
              <a:buChar char=""/>
            </a:pPr>
            <a:r>
              <a:rPr lang="bg-BG" sz="3400" b="0" strike="noStrike" spc="-1" dirty="0">
                <a:solidFill>
                  <a:srgbClr val="FFFFFF"/>
                </a:solidFill>
                <a:latin typeface="Calibri"/>
              </a:rPr>
              <a:t>Сензор за газ;</a:t>
            </a:r>
            <a:endParaRPr lang="bg-BG" sz="3400" b="0" strike="noStrike" spc="-1" dirty="0">
              <a:latin typeface="Arial"/>
            </a:endParaRPr>
          </a:p>
          <a:p>
            <a:pPr marL="432000" indent="-323640">
              <a:lnSpc>
                <a:spcPct val="100000"/>
              </a:lnSpc>
              <a:buClr>
                <a:srgbClr val="FFFFFF"/>
              </a:buClr>
              <a:buSzPct val="45000"/>
              <a:buFont typeface="Wingdings" charset="2"/>
              <a:buChar char=""/>
            </a:pPr>
            <a:r>
              <a:rPr lang="bg-BG" sz="3400" b="0" strike="noStrike" spc="-1" dirty="0">
                <a:solidFill>
                  <a:srgbClr val="FFFFFF"/>
                </a:solidFill>
                <a:latin typeface="Calibri"/>
              </a:rPr>
              <a:t>Сензор за разстояние – ултразвуков;</a:t>
            </a:r>
            <a:endParaRPr lang="bg-BG" sz="3400" b="0" strike="noStrike" spc="-1" dirty="0">
              <a:latin typeface="Arial"/>
            </a:endParaRPr>
          </a:p>
        </p:txBody>
      </p:sp>
      <p:pic>
        <p:nvPicPr>
          <p:cNvPr id="179" name="Picture 2"/>
          <p:cNvPicPr/>
          <p:nvPr/>
        </p:nvPicPr>
        <p:blipFill>
          <a:blip r:embed="rId2"/>
          <a:stretch/>
        </p:blipFill>
        <p:spPr>
          <a:xfrm>
            <a:off x="8609040" y="2822040"/>
            <a:ext cx="3405960" cy="3515040"/>
          </a:xfrm>
          <a:prstGeom prst="rect">
            <a:avLst/>
          </a:prstGeom>
          <a:ln>
            <a:noFill/>
          </a:ln>
        </p:spPr>
      </p:pic>
      <p:sp>
        <p:nvSpPr>
          <p:cNvPr id="6" name="Slide Number Placeholder">
            <a:extLst>
              <a:ext uri="{FF2B5EF4-FFF2-40B4-BE49-F238E27FC236}">
                <a16:creationId xmlns:a16="http://schemas.microsoft.com/office/drawing/2014/main" id="{4E755D5D-AE99-4CC7-85C8-433C2BD4568C}"/>
              </a:ext>
            </a:extLst>
          </p:cNvPr>
          <p:cNvSpPr txBox="1">
            <a:spLocks/>
          </p:cNvSpPr>
          <p:nvPr/>
        </p:nvSpPr>
        <p:spPr>
          <a:xfrm>
            <a:off x="11566412" y="6525002"/>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C014DD1E-5D91-48A3-AD6D-45FBA980D106}" type="slidenum">
              <a:rPr lang="en-US" smtClean="0">
                <a:solidFill>
                  <a:prstClr val="white">
                    <a:tint val="75000"/>
                  </a:prstClr>
                </a:solidFill>
              </a:rPr>
              <a:pPr/>
              <a:t>2</a:t>
            </a:fld>
            <a:endParaRPr lang="en-US" dirty="0">
              <a:solidFill>
                <a:prstClr val="white">
                  <a:tint val="75000"/>
                </a:prstClr>
              </a:solidFill>
            </a:endParaRPr>
          </a:p>
        </p:txBody>
      </p:sp>
    </p:spTree>
    <p:extLst>
      <p:ext uri="{BB962C8B-B14F-4D97-AF65-F5344CB8AC3E}">
        <p14:creationId xmlns:p14="http://schemas.microsoft.com/office/powerpoint/2010/main" val="169663095"/>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7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188640" y="76200"/>
            <a:ext cx="11881440" cy="83414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chor="ctr">
            <a:noAutofit/>
          </a:bodyPr>
          <a:lstStyle/>
          <a:p>
            <a:pPr>
              <a:lnSpc>
                <a:spcPct val="100000"/>
              </a:lnSpc>
            </a:pPr>
            <a:r>
              <a:rPr lang="bg-BG" sz="4000" b="1" strike="noStrike" spc="-1" dirty="0">
                <a:solidFill>
                  <a:srgbClr val="F3BE60"/>
                </a:solidFill>
                <a:latin typeface="Calibri"/>
              </a:rPr>
              <a:t>Как да „разбираме“ околната среда</a:t>
            </a:r>
            <a:r>
              <a:rPr lang="en-US" sz="4000" b="1" strike="noStrike" spc="-1" dirty="0">
                <a:solidFill>
                  <a:srgbClr val="F3BE60"/>
                </a:solidFill>
                <a:latin typeface="Calibri"/>
              </a:rPr>
              <a:t>?</a:t>
            </a:r>
            <a:endParaRPr lang="bg-BG" sz="4000" b="0" strike="noStrike" spc="-1" dirty="0">
              <a:latin typeface="Arial"/>
            </a:endParaRPr>
          </a:p>
        </p:txBody>
      </p:sp>
      <p:sp>
        <p:nvSpPr>
          <p:cNvPr id="181" name="CustomShape 2"/>
          <p:cNvSpPr/>
          <p:nvPr/>
        </p:nvSpPr>
        <p:spPr>
          <a:xfrm>
            <a:off x="101520" y="1228680"/>
            <a:ext cx="10969200" cy="524772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oAutofit/>
          </a:bodyPr>
          <a:lstStyle/>
          <a:p>
            <a:pPr marL="304920" indent="-304200">
              <a:lnSpc>
                <a:spcPct val="100000"/>
              </a:lnSpc>
            </a:pPr>
            <a:endParaRPr lang="bg-BG" sz="1800" b="0" strike="noStrike" spc="-1">
              <a:latin typeface="Arial"/>
            </a:endParaRPr>
          </a:p>
          <a:p>
            <a:pPr marL="304920" indent="-304200">
              <a:lnSpc>
                <a:spcPct val="100000"/>
              </a:lnSpc>
            </a:pPr>
            <a:endParaRPr lang="bg-BG" sz="1800" b="0" strike="noStrike" spc="-1">
              <a:latin typeface="Arial"/>
            </a:endParaRPr>
          </a:p>
        </p:txBody>
      </p:sp>
      <p:sp>
        <p:nvSpPr>
          <p:cNvPr id="182" name="TextShape 3"/>
          <p:cNvSpPr txBox="1"/>
          <p:nvPr/>
        </p:nvSpPr>
        <p:spPr>
          <a:xfrm>
            <a:off x="365760" y="914400"/>
            <a:ext cx="11521440" cy="5846301"/>
          </a:xfrm>
          <a:prstGeom prst="rect">
            <a:avLst/>
          </a:prstGeom>
          <a:noFill/>
          <a:ln>
            <a:noFill/>
          </a:ln>
        </p:spPr>
        <p:txBody>
          <a:bodyPr lIns="90000" tIns="45000" rIns="90000" bIns="45000">
            <a:spAutoFit/>
          </a:bodyPr>
          <a:lstStyle/>
          <a:p>
            <a:r>
              <a:rPr lang="bg-BG" sz="2200" b="0" strike="noStrike" spc="-1" dirty="0">
                <a:latin typeface="Arial"/>
              </a:rPr>
              <a:t>-	Едно от основните неща при </a:t>
            </a:r>
            <a:r>
              <a:rPr lang="bg-BG" sz="2200" b="0" strike="noStrike" spc="-1" dirty="0" err="1">
                <a:latin typeface="Arial"/>
              </a:rPr>
              <a:t>микроконтролерите</a:t>
            </a:r>
            <a:r>
              <a:rPr lang="bg-BG" sz="2200" b="0" strike="noStrike" spc="-1" dirty="0">
                <a:latin typeface="Arial"/>
              </a:rPr>
              <a:t> е събираме данни за околната среда. За тази цел се използват елементи, наречени сензори.</a:t>
            </a:r>
          </a:p>
          <a:p>
            <a:r>
              <a:rPr lang="bg-BG" sz="2200" b="0" strike="noStrike" spc="-1" dirty="0">
                <a:latin typeface="Arial"/>
              </a:rPr>
              <a:t>-	Сензорът преобразува физическа величина от околната среда (налягане, температура, влага, осветеност, разстояние до предмет) до електрически сигнал;</a:t>
            </a:r>
          </a:p>
          <a:p>
            <a:r>
              <a:rPr lang="bg-BG" sz="2200" b="0" strike="noStrike" spc="-1" dirty="0">
                <a:latin typeface="Arial"/>
              </a:rPr>
              <a:t>-	Според вида на електрическия сигнал на изхода на сензора, аналогови и цифрови;</a:t>
            </a:r>
          </a:p>
          <a:p>
            <a:r>
              <a:rPr lang="bg-BG" sz="2200" b="0" strike="noStrike" spc="-1" dirty="0">
                <a:latin typeface="Arial"/>
              </a:rPr>
              <a:t>-	Най- широко разпространените аналогови сензори са </a:t>
            </a:r>
            <a:r>
              <a:rPr lang="bg-BG" sz="2200" b="0" strike="noStrike" spc="-1" dirty="0" err="1">
                <a:latin typeface="Arial"/>
              </a:rPr>
              <a:t>резистивните</a:t>
            </a:r>
            <a:r>
              <a:rPr lang="bg-BG" sz="2200" b="0" strike="noStrike" spc="-1" dirty="0">
                <a:latin typeface="Arial"/>
              </a:rPr>
              <a:t> – променят своето съпротивление спрямо </a:t>
            </a:r>
            <a:r>
              <a:rPr lang="bg-BG" sz="2200" b="0" strike="noStrike" spc="-1" dirty="0" err="1">
                <a:latin typeface="Arial"/>
              </a:rPr>
              <a:t>влианието</a:t>
            </a:r>
            <a:r>
              <a:rPr lang="bg-BG" sz="2200" b="0" strike="noStrike" spc="-1" dirty="0">
                <a:latin typeface="Arial"/>
              </a:rPr>
              <a:t> на околната среда;</a:t>
            </a:r>
          </a:p>
          <a:p>
            <a:r>
              <a:rPr lang="bg-BG" sz="2200" b="0" strike="noStrike" spc="-1" dirty="0">
                <a:latin typeface="Arial"/>
              </a:rPr>
              <a:t>-	Аналоговите </a:t>
            </a:r>
            <a:r>
              <a:rPr lang="bg-BG" sz="2200" b="0" strike="noStrike" spc="-1" dirty="0" err="1">
                <a:latin typeface="Arial"/>
              </a:rPr>
              <a:t>резистивни</a:t>
            </a:r>
            <a:r>
              <a:rPr lang="bg-BG" sz="2200" b="0" strike="noStrike" spc="-1" dirty="0">
                <a:latin typeface="Arial"/>
              </a:rPr>
              <a:t> сензори се свързват във верига – </a:t>
            </a:r>
            <a:r>
              <a:rPr lang="bg-BG" sz="2200" b="0" strike="noStrike" spc="-1" dirty="0" err="1">
                <a:latin typeface="Arial"/>
              </a:rPr>
              <a:t>резистивен</a:t>
            </a:r>
            <a:r>
              <a:rPr lang="bg-BG" sz="2200" b="0" strike="noStrike" spc="-1" dirty="0">
                <a:latin typeface="Arial"/>
              </a:rPr>
              <a:t> делите, за да се отчете тяхното съпротивление, и да се изчисли реалната стойност на физичната величина;</a:t>
            </a:r>
          </a:p>
          <a:p>
            <a:r>
              <a:rPr lang="bg-BG" sz="2200" b="0" strike="noStrike" spc="-1" dirty="0">
                <a:latin typeface="Arial"/>
              </a:rPr>
              <a:t>-	Други аналогови сензори са </a:t>
            </a:r>
            <a:r>
              <a:rPr lang="bg-BG" sz="2200" b="0" strike="noStrike" spc="-1" dirty="0" err="1">
                <a:latin typeface="Arial"/>
              </a:rPr>
              <a:t>капацитивните</a:t>
            </a:r>
            <a:r>
              <a:rPr lang="bg-BG" sz="2200" b="0" strike="noStrike" spc="-1" dirty="0">
                <a:latin typeface="Arial"/>
              </a:rPr>
              <a:t>. Те предимно се използват за измерване на количество течности или влага във въздуха;</a:t>
            </a:r>
          </a:p>
          <a:p>
            <a:r>
              <a:rPr lang="bg-BG" sz="2200" b="0" strike="noStrike" spc="-1" dirty="0">
                <a:latin typeface="Arial"/>
              </a:rPr>
              <a:t>-	За разлика от аналоговите сензори, където са нужни междинни стъпки за преобразуване на физична величина в подходяща за обработка от контролер, при цифровите сензори измерваната физична величина се получава в </a:t>
            </a:r>
            <a:r>
              <a:rPr lang="bg-BG" sz="2200" b="0" strike="noStrike" spc="-1" dirty="0" err="1">
                <a:latin typeface="Arial"/>
              </a:rPr>
              <a:t>микроконтролера</a:t>
            </a:r>
            <a:r>
              <a:rPr lang="bg-BG" sz="2200" b="0" strike="noStrike" spc="-1" dirty="0">
                <a:latin typeface="Arial"/>
              </a:rPr>
              <a:t> по цифрова комуникационна шина на готово, без междинни стъпки.</a:t>
            </a:r>
          </a:p>
        </p:txBody>
      </p:sp>
      <p:sp>
        <p:nvSpPr>
          <p:cNvPr id="5" name="Slide Number Placeholder">
            <a:extLst>
              <a:ext uri="{FF2B5EF4-FFF2-40B4-BE49-F238E27FC236}">
                <a16:creationId xmlns:a16="http://schemas.microsoft.com/office/drawing/2014/main" id="{079AC48D-46E9-4038-A2F7-DDED20C0AE5A}"/>
              </a:ext>
            </a:extLst>
          </p:cNvPr>
          <p:cNvSpPr txBox="1">
            <a:spLocks/>
          </p:cNvSpPr>
          <p:nvPr/>
        </p:nvSpPr>
        <p:spPr>
          <a:xfrm>
            <a:off x="11566412" y="6525002"/>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C014DD1E-5D91-48A3-AD6D-45FBA980D106}" type="slidenum">
              <a:rPr lang="en-US" smtClean="0">
                <a:solidFill>
                  <a:prstClr val="white">
                    <a:tint val="75000"/>
                  </a:prstClr>
                </a:solidFill>
              </a:rPr>
              <a:pPr/>
              <a:t>3</a:t>
            </a:fld>
            <a:endParaRPr lang="en-US" dirty="0">
              <a:solidFill>
                <a:prstClr val="white">
                  <a:tint val="75000"/>
                </a:prstClr>
              </a:solidFill>
            </a:endParaRPr>
          </a:p>
        </p:txBody>
      </p:sp>
    </p:spTree>
    <p:extLst>
      <p:ext uri="{BB962C8B-B14F-4D97-AF65-F5344CB8AC3E}">
        <p14:creationId xmlns:p14="http://schemas.microsoft.com/office/powerpoint/2010/main" val="1246540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188640" y="40320"/>
            <a:ext cx="12000240" cy="111024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chor="ctr">
            <a:noAutofit/>
          </a:bodyPr>
          <a:lstStyle/>
          <a:p>
            <a:pPr>
              <a:lnSpc>
                <a:spcPct val="100000"/>
              </a:lnSpc>
            </a:pPr>
            <a:r>
              <a:rPr lang="bg-BG" sz="4000" b="1" strike="noStrike" spc="-1">
                <a:solidFill>
                  <a:srgbClr val="F3BE60"/>
                </a:solidFill>
                <a:latin typeface="Calibri"/>
              </a:rPr>
              <a:t>Преобразуване на физични величини</a:t>
            </a:r>
            <a:endParaRPr lang="bg-BG" sz="4000" b="0" strike="noStrike" spc="-1">
              <a:latin typeface="Arial"/>
            </a:endParaRPr>
          </a:p>
        </p:txBody>
      </p:sp>
      <p:pic>
        <p:nvPicPr>
          <p:cNvPr id="184" name="Picture 183"/>
          <p:cNvPicPr/>
          <p:nvPr/>
        </p:nvPicPr>
        <p:blipFill>
          <a:blip r:embed="rId2"/>
          <a:srcRect t="12547"/>
          <a:stretch/>
        </p:blipFill>
        <p:spPr>
          <a:xfrm>
            <a:off x="786960" y="1143000"/>
            <a:ext cx="10737000" cy="5394960"/>
          </a:xfrm>
          <a:prstGeom prst="rect">
            <a:avLst/>
          </a:prstGeom>
          <a:ln>
            <a:noFill/>
          </a:ln>
        </p:spPr>
      </p:pic>
      <p:sp>
        <p:nvSpPr>
          <p:cNvPr id="4" name="Slide Number Placeholder">
            <a:extLst>
              <a:ext uri="{FF2B5EF4-FFF2-40B4-BE49-F238E27FC236}">
                <a16:creationId xmlns:a16="http://schemas.microsoft.com/office/drawing/2014/main" id="{106BE021-822E-4177-8450-4730623F67EA}"/>
              </a:ext>
            </a:extLst>
          </p:cNvPr>
          <p:cNvSpPr txBox="1">
            <a:spLocks/>
          </p:cNvSpPr>
          <p:nvPr/>
        </p:nvSpPr>
        <p:spPr>
          <a:xfrm>
            <a:off x="11566412" y="6525002"/>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C014DD1E-5D91-48A3-AD6D-45FBA980D106}" type="slidenum">
              <a:rPr lang="en-US" smtClean="0">
                <a:solidFill>
                  <a:prstClr val="white">
                    <a:tint val="75000"/>
                  </a:prstClr>
                </a:solidFill>
              </a:rPr>
              <a:pPr/>
              <a:t>4</a:t>
            </a:fld>
            <a:endParaRPr lang="en-US" dirty="0">
              <a:solidFill>
                <a:prstClr val="white">
                  <a:tint val="75000"/>
                </a:prstClr>
              </a:solidFill>
            </a:endParaRPr>
          </a:p>
        </p:txBody>
      </p:sp>
    </p:spTree>
    <p:extLst>
      <p:ext uri="{BB962C8B-B14F-4D97-AF65-F5344CB8AC3E}">
        <p14:creationId xmlns:p14="http://schemas.microsoft.com/office/powerpoint/2010/main" val="1713953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188640" y="40320"/>
            <a:ext cx="9576720" cy="111024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chor="ctr">
            <a:noAutofit/>
          </a:bodyPr>
          <a:lstStyle/>
          <a:p>
            <a:pPr>
              <a:lnSpc>
                <a:spcPct val="100000"/>
              </a:lnSpc>
            </a:pPr>
            <a:r>
              <a:rPr lang="bg-BG" sz="4000" b="1" strike="noStrike" spc="-1" dirty="0">
                <a:solidFill>
                  <a:srgbClr val="F3BE60"/>
                </a:solidFill>
                <a:latin typeface="Calibri"/>
              </a:rPr>
              <a:t>Какво можем да измерим?</a:t>
            </a:r>
            <a:endParaRPr lang="bg-BG" sz="4000" b="0" strike="noStrike" spc="-1" dirty="0">
              <a:latin typeface="Arial"/>
            </a:endParaRPr>
          </a:p>
        </p:txBody>
      </p:sp>
      <p:sp>
        <p:nvSpPr>
          <p:cNvPr id="186" name="CustomShape 2"/>
          <p:cNvSpPr/>
          <p:nvPr/>
        </p:nvSpPr>
        <p:spPr>
          <a:xfrm>
            <a:off x="101520" y="1228680"/>
            <a:ext cx="10969200" cy="524772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oAutofit/>
          </a:bodyPr>
          <a:lstStyle/>
          <a:p>
            <a:pPr marL="304920" indent="-304200">
              <a:lnSpc>
                <a:spcPct val="100000"/>
              </a:lnSpc>
            </a:pPr>
            <a:endParaRPr lang="bg-BG" sz="1800" b="0" strike="noStrike" spc="-1">
              <a:latin typeface="Arial"/>
            </a:endParaRPr>
          </a:p>
          <a:p>
            <a:pPr marL="304920" indent="-304200">
              <a:lnSpc>
                <a:spcPct val="100000"/>
              </a:lnSpc>
            </a:pPr>
            <a:endParaRPr lang="bg-BG" sz="1800" b="0" strike="noStrike" spc="-1">
              <a:latin typeface="Arial"/>
            </a:endParaRPr>
          </a:p>
        </p:txBody>
      </p:sp>
      <p:sp>
        <p:nvSpPr>
          <p:cNvPr id="187" name="TextShape 3"/>
          <p:cNvSpPr txBox="1"/>
          <p:nvPr/>
        </p:nvSpPr>
        <p:spPr>
          <a:xfrm>
            <a:off x="365760" y="1012912"/>
            <a:ext cx="11521440" cy="5692412"/>
          </a:xfrm>
          <a:prstGeom prst="rect">
            <a:avLst/>
          </a:prstGeom>
          <a:noFill/>
          <a:ln>
            <a:noFill/>
          </a:ln>
        </p:spPr>
        <p:txBody>
          <a:bodyPr lIns="90000" tIns="45000" rIns="90000" bIns="45000">
            <a:spAutoFit/>
          </a:bodyPr>
          <a:lstStyle/>
          <a:p>
            <a:r>
              <a:rPr lang="bg-BG" sz="2800" b="0" strike="noStrike" spc="-1" dirty="0">
                <a:latin typeface="Arial"/>
              </a:rPr>
              <a:t>-	Температура;</a:t>
            </a:r>
          </a:p>
          <a:p>
            <a:r>
              <a:rPr lang="bg-BG" sz="2800" b="0" strike="noStrike" spc="-1" dirty="0">
                <a:latin typeface="Arial"/>
              </a:rPr>
              <a:t>-	Влага;</a:t>
            </a:r>
          </a:p>
          <a:p>
            <a:r>
              <a:rPr lang="bg-BG" sz="2800" b="0" strike="noStrike" spc="-1" dirty="0">
                <a:latin typeface="Arial"/>
              </a:rPr>
              <a:t>-	Съдържание на газ в атмосферата (пропан-бутан, </a:t>
            </a:r>
            <a:r>
              <a:rPr lang="bg-BG" sz="2800" b="0" strike="noStrike" spc="-1" dirty="0" err="1">
                <a:latin typeface="Arial"/>
              </a:rPr>
              <a:t>въгероден</a:t>
            </a:r>
            <a:r>
              <a:rPr lang="bg-BG" sz="2800" b="0" strike="noStrike" spc="-1" dirty="0">
                <a:latin typeface="Arial"/>
              </a:rPr>
              <a:t> оксид, хлор и т.н.)</a:t>
            </a:r>
          </a:p>
          <a:p>
            <a:r>
              <a:rPr lang="bg-BG" sz="2800" b="0" strike="noStrike" spc="-1" dirty="0">
                <a:latin typeface="Arial"/>
              </a:rPr>
              <a:t>-	Ускорение  - </a:t>
            </a:r>
            <a:r>
              <a:rPr lang="bg-BG" sz="2800" b="0" strike="noStrike" spc="-1" dirty="0" err="1">
                <a:latin typeface="Arial"/>
              </a:rPr>
              <a:t>акселерометър</a:t>
            </a:r>
            <a:r>
              <a:rPr lang="bg-BG" sz="2800" b="0" strike="noStrike" spc="-1" dirty="0">
                <a:latin typeface="Arial"/>
              </a:rPr>
              <a:t>;</a:t>
            </a:r>
          </a:p>
          <a:p>
            <a:r>
              <a:rPr lang="bg-BG" sz="2800" b="0" strike="noStrike" spc="-1" dirty="0">
                <a:latin typeface="Arial"/>
              </a:rPr>
              <a:t>-	Завъртане – </a:t>
            </a:r>
            <a:r>
              <a:rPr lang="bg-BG" sz="2800" b="0" strike="noStrike" spc="-1" dirty="0" err="1">
                <a:latin typeface="Arial"/>
              </a:rPr>
              <a:t>жироскопичен</a:t>
            </a:r>
            <a:r>
              <a:rPr lang="bg-BG" sz="2800" b="0" strike="noStrike" spc="-1" dirty="0">
                <a:latin typeface="Arial"/>
              </a:rPr>
              <a:t> сензор;</a:t>
            </a:r>
          </a:p>
          <a:p>
            <a:r>
              <a:rPr lang="bg-BG" sz="2800" b="0" strike="noStrike" spc="-1" dirty="0">
                <a:latin typeface="Arial"/>
              </a:rPr>
              <a:t>-	Разстояние – ултразвуков сензор;</a:t>
            </a:r>
          </a:p>
          <a:p>
            <a:r>
              <a:rPr lang="bg-BG" sz="2800" b="0" strike="noStrike" spc="-1" dirty="0">
                <a:latin typeface="Arial"/>
              </a:rPr>
              <a:t>-	</a:t>
            </a:r>
            <a:r>
              <a:rPr lang="bg-BG" sz="2800" b="0" strike="noStrike" spc="-1" dirty="0" err="1">
                <a:latin typeface="Arial"/>
              </a:rPr>
              <a:t>Инклинация</a:t>
            </a:r>
            <a:r>
              <a:rPr lang="bg-BG" sz="2800" b="0" strike="noStrike" spc="-1" dirty="0">
                <a:latin typeface="Arial"/>
              </a:rPr>
              <a:t> – наклон – </a:t>
            </a:r>
            <a:r>
              <a:rPr lang="bg-BG" sz="2800" b="0" strike="noStrike" spc="-1" dirty="0" err="1">
                <a:latin typeface="Arial"/>
              </a:rPr>
              <a:t>tilt</a:t>
            </a:r>
            <a:r>
              <a:rPr lang="bg-BG" sz="2800" b="0" strike="noStrike" spc="-1" dirty="0">
                <a:latin typeface="Arial"/>
              </a:rPr>
              <a:t> </a:t>
            </a:r>
            <a:r>
              <a:rPr lang="bg-BG" sz="2800" b="0" strike="noStrike" spc="-1" dirty="0" err="1">
                <a:latin typeface="Arial"/>
              </a:rPr>
              <a:t>сенсор</a:t>
            </a:r>
            <a:r>
              <a:rPr lang="bg-BG" sz="2800" b="0" strike="noStrike" spc="-1" dirty="0">
                <a:latin typeface="Arial"/>
              </a:rPr>
              <a:t>;</a:t>
            </a:r>
          </a:p>
          <a:p>
            <a:r>
              <a:rPr lang="bg-BG" sz="2800" b="0" strike="noStrike" spc="-1" dirty="0">
                <a:latin typeface="Arial"/>
              </a:rPr>
              <a:t>-	Осветеност;</a:t>
            </a:r>
          </a:p>
          <a:p>
            <a:r>
              <a:rPr lang="bg-BG" sz="2800" b="0" strike="noStrike" spc="-1" dirty="0">
                <a:latin typeface="Arial"/>
              </a:rPr>
              <a:t>-	Цвят;</a:t>
            </a:r>
          </a:p>
          <a:p>
            <a:r>
              <a:rPr lang="bg-BG" sz="2800" b="0" strike="noStrike" spc="-1" dirty="0">
                <a:latin typeface="Arial"/>
              </a:rPr>
              <a:t>-	Височина;</a:t>
            </a:r>
          </a:p>
          <a:p>
            <a:r>
              <a:rPr lang="bg-BG" sz="2800" b="0" strike="noStrike" spc="-1" dirty="0">
                <a:latin typeface="Arial"/>
              </a:rPr>
              <a:t>-	Скорост;</a:t>
            </a:r>
          </a:p>
          <a:p>
            <a:r>
              <a:rPr lang="bg-BG" sz="2800" b="0" strike="noStrike" spc="-1" dirty="0">
                <a:latin typeface="Arial"/>
              </a:rPr>
              <a:t>-	Радар – PIR (</a:t>
            </a:r>
            <a:r>
              <a:rPr lang="bg-BG" sz="2800" b="0" strike="noStrike" spc="-1" dirty="0" err="1">
                <a:latin typeface="Arial"/>
              </a:rPr>
              <a:t>person</a:t>
            </a:r>
            <a:r>
              <a:rPr lang="bg-BG" sz="2800" b="0" strike="noStrike" spc="-1" dirty="0">
                <a:latin typeface="Arial"/>
              </a:rPr>
              <a:t> </a:t>
            </a:r>
            <a:r>
              <a:rPr lang="bg-BG" sz="2800" b="0" strike="noStrike" spc="-1" dirty="0" err="1">
                <a:latin typeface="Arial"/>
              </a:rPr>
              <a:t>in</a:t>
            </a:r>
            <a:r>
              <a:rPr lang="bg-BG" sz="2800" b="0" strike="noStrike" spc="-1" dirty="0">
                <a:latin typeface="Arial"/>
              </a:rPr>
              <a:t> </a:t>
            </a:r>
            <a:r>
              <a:rPr lang="bg-BG" sz="2800" b="0" strike="noStrike" spc="-1" dirty="0" err="1">
                <a:latin typeface="Arial"/>
              </a:rPr>
              <a:t>range</a:t>
            </a:r>
            <a:r>
              <a:rPr lang="bg-BG" sz="2800" b="0" strike="noStrike" spc="-1" dirty="0">
                <a:latin typeface="Arial"/>
              </a:rPr>
              <a:t>)</a:t>
            </a:r>
          </a:p>
        </p:txBody>
      </p:sp>
      <p:sp>
        <p:nvSpPr>
          <p:cNvPr id="5" name="Slide Number Placeholder">
            <a:extLst>
              <a:ext uri="{FF2B5EF4-FFF2-40B4-BE49-F238E27FC236}">
                <a16:creationId xmlns:a16="http://schemas.microsoft.com/office/drawing/2014/main" id="{B58749D8-6491-4F48-B1CC-A1B6A3A3D9E7}"/>
              </a:ext>
            </a:extLst>
          </p:cNvPr>
          <p:cNvSpPr txBox="1">
            <a:spLocks/>
          </p:cNvSpPr>
          <p:nvPr/>
        </p:nvSpPr>
        <p:spPr>
          <a:xfrm>
            <a:off x="11566412" y="6525002"/>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C014DD1E-5D91-48A3-AD6D-45FBA980D106}" type="slidenum">
              <a:rPr lang="en-US" smtClean="0">
                <a:solidFill>
                  <a:prstClr val="white">
                    <a:tint val="75000"/>
                  </a:prstClr>
                </a:solidFill>
              </a:rPr>
              <a:pPr/>
              <a:t>5</a:t>
            </a:fld>
            <a:endParaRPr lang="en-US" dirty="0">
              <a:solidFill>
                <a:prstClr val="white">
                  <a:tint val="75000"/>
                </a:prstClr>
              </a:solidFill>
            </a:endParaRPr>
          </a:p>
        </p:txBody>
      </p:sp>
    </p:spTree>
    <p:extLst>
      <p:ext uri="{BB962C8B-B14F-4D97-AF65-F5344CB8AC3E}">
        <p14:creationId xmlns:p14="http://schemas.microsoft.com/office/powerpoint/2010/main" val="3855532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ustomShape 1"/>
          <p:cNvSpPr/>
          <p:nvPr/>
        </p:nvSpPr>
        <p:spPr>
          <a:xfrm>
            <a:off x="188640" y="130825"/>
            <a:ext cx="11607120" cy="707375"/>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chor="ctr">
            <a:noAutofit/>
          </a:bodyPr>
          <a:lstStyle/>
          <a:p>
            <a:r>
              <a:rPr lang="bg-BG" sz="4000" b="1" spc="-1" dirty="0">
                <a:solidFill>
                  <a:srgbClr val="F3BE60"/>
                </a:solidFill>
                <a:latin typeface="Calibri"/>
              </a:rPr>
              <a:t>Сензор за температурата</a:t>
            </a:r>
          </a:p>
        </p:txBody>
      </p:sp>
      <p:pic>
        <p:nvPicPr>
          <p:cNvPr id="189" name="Picture 2"/>
          <p:cNvPicPr/>
          <p:nvPr/>
        </p:nvPicPr>
        <p:blipFill>
          <a:blip r:embed="rId2"/>
          <a:stretch/>
        </p:blipFill>
        <p:spPr>
          <a:xfrm>
            <a:off x="3098735" y="4088340"/>
            <a:ext cx="3734640" cy="2485800"/>
          </a:xfrm>
          <a:prstGeom prst="rect">
            <a:avLst/>
          </a:prstGeom>
          <a:ln>
            <a:noFill/>
          </a:ln>
        </p:spPr>
      </p:pic>
      <p:pic>
        <p:nvPicPr>
          <p:cNvPr id="190" name="Picture 189"/>
          <p:cNvPicPr/>
          <p:nvPr/>
        </p:nvPicPr>
        <p:blipFill>
          <a:blip r:embed="rId3"/>
          <a:stretch/>
        </p:blipFill>
        <p:spPr>
          <a:xfrm>
            <a:off x="587220" y="4088340"/>
            <a:ext cx="2240076" cy="2485414"/>
          </a:xfrm>
          <a:prstGeom prst="rect">
            <a:avLst/>
          </a:prstGeom>
          <a:ln>
            <a:noFill/>
          </a:ln>
        </p:spPr>
      </p:pic>
      <p:sp>
        <p:nvSpPr>
          <p:cNvPr id="191" name="TextShape 2"/>
          <p:cNvSpPr txBox="1"/>
          <p:nvPr/>
        </p:nvSpPr>
        <p:spPr>
          <a:xfrm>
            <a:off x="294969" y="883079"/>
            <a:ext cx="11243452" cy="3285797"/>
          </a:xfrm>
          <a:prstGeom prst="rect">
            <a:avLst/>
          </a:prstGeom>
          <a:noFill/>
          <a:ln>
            <a:noFill/>
          </a:ln>
        </p:spPr>
        <p:txBody>
          <a:bodyPr>
            <a:normAutofit fontScale="97000"/>
          </a:bodyPr>
          <a:lstStyle/>
          <a:p>
            <a:pPr marL="285750" indent="-285750" algn="just">
              <a:lnSpc>
                <a:spcPct val="90000"/>
              </a:lnSpc>
              <a:spcBef>
                <a:spcPts val="1001"/>
              </a:spcBef>
              <a:buFont typeface="Arial" panose="020B0604020202020204" pitchFamily="34" charset="0"/>
              <a:buChar char="•"/>
            </a:pPr>
            <a:r>
              <a:rPr lang="bg-BG" sz="2400" b="0" strike="noStrike" spc="-1" dirty="0">
                <a:solidFill>
                  <a:srgbClr val="FFFFFF"/>
                </a:solidFill>
                <a:latin typeface="Calibri"/>
              </a:rPr>
              <a:t>Аналогов сензор;</a:t>
            </a:r>
            <a:endParaRPr lang="bg-BG" sz="2400" b="0" strike="noStrike" spc="-1" dirty="0">
              <a:latin typeface="Arial"/>
            </a:endParaRPr>
          </a:p>
          <a:p>
            <a:pPr marL="285750" indent="-285750" algn="just">
              <a:lnSpc>
                <a:spcPct val="90000"/>
              </a:lnSpc>
              <a:spcBef>
                <a:spcPts val="1001"/>
              </a:spcBef>
              <a:buFont typeface="Arial" panose="020B0604020202020204" pitchFamily="34" charset="0"/>
              <a:buChar char="•"/>
            </a:pPr>
            <a:r>
              <a:rPr lang="bg-BG" sz="2400" b="0" strike="noStrike" spc="-1" dirty="0">
                <a:solidFill>
                  <a:srgbClr val="FFFFFF"/>
                </a:solidFill>
                <a:latin typeface="Calibri"/>
              </a:rPr>
              <a:t>Захранване: 5V;</a:t>
            </a:r>
            <a:endParaRPr lang="bg-BG" sz="2400" b="0" strike="noStrike" spc="-1" dirty="0">
              <a:latin typeface="Arial"/>
            </a:endParaRPr>
          </a:p>
          <a:p>
            <a:pPr marL="285750" indent="-285750" algn="just">
              <a:lnSpc>
                <a:spcPct val="90000"/>
              </a:lnSpc>
              <a:spcBef>
                <a:spcPts val="1001"/>
              </a:spcBef>
              <a:buFont typeface="Arial" panose="020B0604020202020204" pitchFamily="34" charset="0"/>
              <a:buChar char="•"/>
            </a:pPr>
            <a:r>
              <a:rPr lang="bg-BG" sz="2400" b="0" strike="noStrike" spc="-1" dirty="0">
                <a:solidFill>
                  <a:srgbClr val="FFFFFF"/>
                </a:solidFill>
                <a:latin typeface="Calibri"/>
              </a:rPr>
              <a:t>Изходен сигнал – напрежение;</a:t>
            </a:r>
            <a:endParaRPr lang="bg-BG" sz="2400" b="0" strike="noStrike" spc="-1" dirty="0">
              <a:latin typeface="Arial"/>
            </a:endParaRPr>
          </a:p>
          <a:p>
            <a:pPr marL="285750" indent="-285750" algn="just">
              <a:lnSpc>
                <a:spcPct val="90000"/>
              </a:lnSpc>
              <a:spcBef>
                <a:spcPts val="1001"/>
              </a:spcBef>
              <a:buFont typeface="Arial" panose="020B0604020202020204" pitchFamily="34" charset="0"/>
              <a:buChar char="•"/>
            </a:pPr>
            <a:r>
              <a:rPr lang="bg-BG" sz="2400" b="0" strike="noStrike" spc="-1" dirty="0">
                <a:solidFill>
                  <a:srgbClr val="FFFFFF"/>
                </a:solidFill>
                <a:latin typeface="Calibri"/>
              </a:rPr>
              <a:t>Свързва се към аналогов пин от </a:t>
            </a:r>
            <a:r>
              <a:rPr lang="bg-BG" sz="2400" b="0" strike="noStrike" spc="-1" dirty="0" err="1">
                <a:solidFill>
                  <a:srgbClr val="FFFFFF"/>
                </a:solidFill>
                <a:latin typeface="Calibri"/>
              </a:rPr>
              <a:t>Ардуино</a:t>
            </a:r>
            <a:r>
              <a:rPr lang="bg-BG" sz="2400" b="0" strike="noStrike" spc="-1" dirty="0">
                <a:solidFill>
                  <a:srgbClr val="FFFFFF"/>
                </a:solidFill>
                <a:latin typeface="Calibri"/>
              </a:rPr>
              <a:t>;</a:t>
            </a:r>
            <a:endParaRPr lang="bg-BG" sz="2400" b="0" strike="noStrike" spc="-1" dirty="0">
              <a:latin typeface="Arial"/>
            </a:endParaRPr>
          </a:p>
          <a:p>
            <a:pPr marL="285750" indent="-285750" algn="just">
              <a:lnSpc>
                <a:spcPct val="90000"/>
              </a:lnSpc>
              <a:spcBef>
                <a:spcPts val="1001"/>
              </a:spcBef>
              <a:buFont typeface="Arial" panose="020B0604020202020204" pitchFamily="34" charset="0"/>
              <a:buChar char="•"/>
            </a:pPr>
            <a:r>
              <a:rPr lang="bg-BG" sz="2400" b="0" strike="noStrike" spc="-1" dirty="0">
                <a:solidFill>
                  <a:srgbClr val="FFFFFF"/>
                </a:solidFill>
                <a:latin typeface="Calibri"/>
              </a:rPr>
              <a:t>За преобразуване на измереното напрежение в </a:t>
            </a:r>
            <a:r>
              <a:rPr lang="bg-BG" sz="2400" b="0" strike="noStrike" spc="-1" dirty="0" err="1">
                <a:solidFill>
                  <a:srgbClr val="FFFFFF"/>
                </a:solidFill>
                <a:latin typeface="Calibri"/>
              </a:rPr>
              <a:t>Целзиеви</a:t>
            </a:r>
            <a:r>
              <a:rPr lang="bg-BG" sz="2400" b="0" strike="noStrike" spc="-1" dirty="0">
                <a:solidFill>
                  <a:srgbClr val="FFFFFF"/>
                </a:solidFill>
                <a:latin typeface="Calibri"/>
              </a:rPr>
              <a:t> градуси се използва следната диаграма:</a:t>
            </a:r>
            <a:endParaRPr lang="bg-BG" sz="2400" b="0" strike="noStrike" spc="-1" dirty="0">
              <a:latin typeface="Arial"/>
            </a:endParaRPr>
          </a:p>
        </p:txBody>
      </p:sp>
      <p:sp>
        <p:nvSpPr>
          <p:cNvPr id="192" name="TextShape 3"/>
          <p:cNvSpPr txBox="1"/>
          <p:nvPr/>
        </p:nvSpPr>
        <p:spPr>
          <a:xfrm>
            <a:off x="493186" y="3716617"/>
            <a:ext cx="6340189" cy="285112"/>
          </a:xfrm>
          <a:prstGeom prst="rect">
            <a:avLst/>
          </a:prstGeom>
          <a:noFill/>
          <a:ln>
            <a:noFill/>
          </a:ln>
        </p:spPr>
        <p:txBody>
          <a:bodyPr wrap="square" lIns="90000" tIns="45000" rIns="90000" bIns="45000">
            <a:spAutoFit/>
          </a:bodyPr>
          <a:lstStyle/>
          <a:p>
            <a:r>
              <a:rPr lang="bg-BG" sz="1200" b="0" strike="noStrike" spc="-1" dirty="0">
                <a:solidFill>
                  <a:schemeClr val="bg1"/>
                </a:solidFill>
                <a:latin typeface="Arial"/>
                <a:hlinkClick r:id="rId4"/>
              </a:rPr>
              <a:t>https://www.analog.com/media/en/technical-documentation/data-sheets/TMP35_36_37.pdf</a:t>
            </a:r>
            <a:r>
              <a:rPr lang="bg-BG" sz="1200" b="0" strike="noStrike" spc="-1" dirty="0">
                <a:solidFill>
                  <a:schemeClr val="bg1"/>
                </a:solidFill>
                <a:latin typeface="Arial"/>
              </a:rPr>
              <a:t> </a:t>
            </a:r>
          </a:p>
        </p:txBody>
      </p:sp>
      <p:pic>
        <p:nvPicPr>
          <p:cNvPr id="193" name="Picture 192"/>
          <p:cNvPicPr/>
          <p:nvPr/>
        </p:nvPicPr>
        <p:blipFill>
          <a:blip r:embed="rId5"/>
          <a:stretch/>
        </p:blipFill>
        <p:spPr>
          <a:xfrm>
            <a:off x="7057861" y="3148354"/>
            <a:ext cx="4480560" cy="3425400"/>
          </a:xfrm>
          <a:prstGeom prst="rect">
            <a:avLst/>
          </a:prstGeom>
          <a:ln>
            <a:noFill/>
          </a:ln>
        </p:spPr>
      </p:pic>
      <p:sp>
        <p:nvSpPr>
          <p:cNvPr id="8" name="Slide Number Placeholder">
            <a:extLst>
              <a:ext uri="{FF2B5EF4-FFF2-40B4-BE49-F238E27FC236}">
                <a16:creationId xmlns:a16="http://schemas.microsoft.com/office/drawing/2014/main" id="{67D2779E-8D18-480B-83D1-3E8E3B3F5245}"/>
              </a:ext>
            </a:extLst>
          </p:cNvPr>
          <p:cNvSpPr txBox="1">
            <a:spLocks/>
          </p:cNvSpPr>
          <p:nvPr/>
        </p:nvSpPr>
        <p:spPr>
          <a:xfrm>
            <a:off x="11566412" y="6525002"/>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C014DD1E-5D91-48A3-AD6D-45FBA980D106}" type="slidenum">
              <a:rPr lang="en-US" smtClean="0">
                <a:solidFill>
                  <a:prstClr val="white">
                    <a:tint val="75000"/>
                  </a:prstClr>
                </a:solidFill>
              </a:rPr>
              <a:pPr/>
              <a:t>6</a:t>
            </a:fld>
            <a:endParaRPr lang="en-US" dirty="0">
              <a:solidFill>
                <a:prstClr val="white">
                  <a:tint val="75000"/>
                </a:prstClr>
              </a:solidFill>
            </a:endParaRPr>
          </a:p>
        </p:txBody>
      </p:sp>
    </p:spTree>
    <p:extLst>
      <p:ext uri="{BB962C8B-B14F-4D97-AF65-F5344CB8AC3E}">
        <p14:creationId xmlns:p14="http://schemas.microsoft.com/office/powerpoint/2010/main" val="4235940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188640" y="40320"/>
            <a:ext cx="9576720" cy="111024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chor="ctr">
            <a:noAutofit/>
          </a:bodyPr>
          <a:lstStyle/>
          <a:p>
            <a:pPr>
              <a:lnSpc>
                <a:spcPct val="100000"/>
              </a:lnSpc>
            </a:pPr>
            <a:r>
              <a:rPr lang="bg-BG" sz="4000" b="1" strike="noStrike" spc="-1">
                <a:solidFill>
                  <a:srgbClr val="F3BE60"/>
                </a:solidFill>
                <a:latin typeface="Calibri"/>
              </a:rPr>
              <a:t>Сензор за газ.</a:t>
            </a:r>
            <a:endParaRPr lang="bg-BG" sz="4000" b="0" strike="noStrike" spc="-1">
              <a:latin typeface="Arial"/>
            </a:endParaRPr>
          </a:p>
        </p:txBody>
      </p:sp>
      <p:pic>
        <p:nvPicPr>
          <p:cNvPr id="195" name="Picture 3"/>
          <p:cNvPicPr/>
          <p:nvPr/>
        </p:nvPicPr>
        <p:blipFill>
          <a:blip r:embed="rId2"/>
          <a:stretch/>
        </p:blipFill>
        <p:spPr>
          <a:xfrm>
            <a:off x="9784080" y="4480560"/>
            <a:ext cx="2138400" cy="2138400"/>
          </a:xfrm>
          <a:prstGeom prst="rect">
            <a:avLst/>
          </a:prstGeom>
          <a:ln>
            <a:noFill/>
          </a:ln>
        </p:spPr>
      </p:pic>
      <p:pic>
        <p:nvPicPr>
          <p:cNvPr id="196" name="Picture 195"/>
          <p:cNvPicPr/>
          <p:nvPr/>
        </p:nvPicPr>
        <p:blipFill>
          <a:blip r:embed="rId3"/>
          <a:stretch/>
        </p:blipFill>
        <p:spPr>
          <a:xfrm>
            <a:off x="9784080" y="2113560"/>
            <a:ext cx="2011680" cy="2092680"/>
          </a:xfrm>
          <a:prstGeom prst="rect">
            <a:avLst/>
          </a:prstGeom>
          <a:ln>
            <a:noFill/>
          </a:ln>
        </p:spPr>
      </p:pic>
      <p:sp>
        <p:nvSpPr>
          <p:cNvPr id="197" name="TextShape 2"/>
          <p:cNvSpPr txBox="1"/>
          <p:nvPr/>
        </p:nvSpPr>
        <p:spPr>
          <a:xfrm>
            <a:off x="393064" y="1042218"/>
            <a:ext cx="9116695" cy="5775461"/>
          </a:xfrm>
          <a:prstGeom prst="rect">
            <a:avLst/>
          </a:prstGeom>
          <a:noFill/>
          <a:ln>
            <a:noFill/>
          </a:ln>
        </p:spPr>
        <p:txBody>
          <a:bodyPr>
            <a:normAutofit fontScale="98500"/>
          </a:bodyPr>
          <a:lstStyle/>
          <a:p>
            <a:pPr algn="just">
              <a:lnSpc>
                <a:spcPct val="90000"/>
              </a:lnSpc>
              <a:spcBef>
                <a:spcPts val="1001"/>
              </a:spcBef>
            </a:pPr>
            <a:r>
              <a:rPr lang="bg-BG" sz="2400" b="0" strike="noStrike" spc="-1" dirty="0">
                <a:solidFill>
                  <a:srgbClr val="FFFFFF"/>
                </a:solidFill>
                <a:latin typeface="Calibri"/>
              </a:rPr>
              <a:t>     Засичането на газ се основава на промяната на съпротивлението на сензора, когато газът е в контакт с активния материала. Работи на 5V DC и черпи около 800mW. Може да открива концентрации като пропан-бутан, дим, алкохол, водород, метан. Аналоговото изходно напрежение, осигурено от сензора, се променя пропорционално на концентрацията на газ. </a:t>
            </a:r>
            <a:endParaRPr lang="bg-BG" sz="2400" b="0" strike="noStrike" spc="-1" dirty="0">
              <a:latin typeface="Arial"/>
            </a:endParaRPr>
          </a:p>
          <a:p>
            <a:pPr marL="228600" indent="-228240" algn="just">
              <a:lnSpc>
                <a:spcPct val="90000"/>
              </a:lnSpc>
              <a:spcBef>
                <a:spcPts val="1001"/>
              </a:spcBef>
              <a:buClr>
                <a:srgbClr val="FFFFFF"/>
              </a:buClr>
              <a:buFont typeface="Arial"/>
              <a:buChar char="•"/>
            </a:pPr>
            <a:r>
              <a:rPr lang="bg-BG" sz="2400" b="0" strike="noStrike" spc="-1" dirty="0" err="1">
                <a:solidFill>
                  <a:srgbClr val="FFFFFF"/>
                </a:solidFill>
                <a:latin typeface="Calibri"/>
              </a:rPr>
              <a:t>Vcc</a:t>
            </a:r>
            <a:r>
              <a:rPr lang="bg-BG" sz="2400" b="0" strike="noStrike" spc="-1" dirty="0">
                <a:solidFill>
                  <a:srgbClr val="FFFFFF"/>
                </a:solidFill>
                <a:latin typeface="Calibri"/>
              </a:rPr>
              <a:t> – захранва модула. Може да се свърже към 5V изходи</a:t>
            </a:r>
            <a:endParaRPr lang="bg-BG" sz="2400" b="0" strike="noStrike" spc="-1" dirty="0">
              <a:latin typeface="Arial"/>
            </a:endParaRPr>
          </a:p>
          <a:p>
            <a:pPr marL="228600" indent="-228240" algn="just">
              <a:lnSpc>
                <a:spcPct val="90000"/>
              </a:lnSpc>
              <a:spcBef>
                <a:spcPts val="1001"/>
              </a:spcBef>
              <a:buClr>
                <a:srgbClr val="FFFFFF"/>
              </a:buClr>
              <a:buFont typeface="Arial"/>
              <a:buChar char="•"/>
            </a:pPr>
            <a:r>
              <a:rPr lang="bg-BG" sz="2400" b="0" strike="noStrike" spc="-1" dirty="0">
                <a:solidFill>
                  <a:srgbClr val="FFFFFF"/>
                </a:solidFill>
                <a:latin typeface="Calibri"/>
              </a:rPr>
              <a:t>GND – земя; трябва да е </a:t>
            </a:r>
            <a:r>
              <a:rPr lang="bg-BG" sz="2400" b="0" strike="noStrike" spc="-1" dirty="0" err="1">
                <a:solidFill>
                  <a:srgbClr val="FFFFFF"/>
                </a:solidFill>
                <a:latin typeface="Calibri"/>
              </a:rPr>
              <a:t>звързана</a:t>
            </a:r>
            <a:r>
              <a:rPr lang="bg-BG" sz="2400" b="0" strike="noStrike" spc="-1" dirty="0">
                <a:solidFill>
                  <a:srgbClr val="FFFFFF"/>
                </a:solidFill>
                <a:latin typeface="Calibri"/>
              </a:rPr>
              <a:t> към GND пина</a:t>
            </a:r>
            <a:endParaRPr lang="bg-BG" sz="2400" b="0" strike="noStrike" spc="-1" dirty="0">
              <a:latin typeface="Arial"/>
            </a:endParaRPr>
          </a:p>
          <a:p>
            <a:pPr marL="228600" indent="-228240" algn="just">
              <a:lnSpc>
                <a:spcPct val="90000"/>
              </a:lnSpc>
              <a:spcBef>
                <a:spcPts val="1001"/>
              </a:spcBef>
              <a:buClr>
                <a:srgbClr val="FFFFFF"/>
              </a:buClr>
              <a:buFont typeface="Arial"/>
              <a:buChar char="•"/>
            </a:pPr>
            <a:r>
              <a:rPr lang="bg-BG" sz="2400" b="0" strike="noStrike" spc="-1" dirty="0">
                <a:solidFill>
                  <a:srgbClr val="FFFFFF"/>
                </a:solidFill>
                <a:latin typeface="Calibri"/>
              </a:rPr>
              <a:t>D0 – осигурява цифрово представяне на наличието на </a:t>
            </a:r>
            <a:r>
              <a:rPr lang="bg-BG" sz="2400" b="0" strike="noStrike" spc="-1" dirty="0" err="1">
                <a:solidFill>
                  <a:srgbClr val="FFFFFF"/>
                </a:solidFill>
                <a:latin typeface="Calibri"/>
              </a:rPr>
              <a:t>горими</a:t>
            </a:r>
            <a:r>
              <a:rPr lang="bg-BG" sz="2400" b="0" strike="noStrike" spc="-1" dirty="0">
                <a:solidFill>
                  <a:srgbClr val="FFFFFF"/>
                </a:solidFill>
                <a:latin typeface="Calibri"/>
              </a:rPr>
              <a:t> газове</a:t>
            </a:r>
            <a:endParaRPr lang="bg-BG" sz="2400" b="0" strike="noStrike" spc="-1" dirty="0">
              <a:latin typeface="Arial"/>
            </a:endParaRPr>
          </a:p>
          <a:p>
            <a:pPr marL="228600" indent="-228240" algn="just">
              <a:lnSpc>
                <a:spcPct val="90000"/>
              </a:lnSpc>
              <a:spcBef>
                <a:spcPts val="1001"/>
              </a:spcBef>
              <a:buClr>
                <a:srgbClr val="FFFFFF"/>
              </a:buClr>
              <a:buFont typeface="Arial"/>
              <a:buChar char="•"/>
            </a:pPr>
            <a:r>
              <a:rPr lang="bg-BG" sz="2400" b="0" strike="noStrike" spc="-1" dirty="0">
                <a:solidFill>
                  <a:srgbClr val="FFFFFF"/>
                </a:solidFill>
                <a:latin typeface="Calibri"/>
              </a:rPr>
              <a:t>A0 – осигурява аналогово изходно напрежение, пропорционално на концентрацията на дим/газ</a:t>
            </a:r>
            <a:endParaRPr lang="bg-BG" sz="2400" b="0" strike="noStrike" spc="-1" dirty="0">
              <a:latin typeface="Arial"/>
            </a:endParaRPr>
          </a:p>
        </p:txBody>
      </p:sp>
      <p:sp>
        <p:nvSpPr>
          <p:cNvPr id="198" name="TextShape 3"/>
          <p:cNvSpPr txBox="1"/>
          <p:nvPr/>
        </p:nvSpPr>
        <p:spPr>
          <a:xfrm>
            <a:off x="266345" y="6251082"/>
            <a:ext cx="8961077" cy="367878"/>
          </a:xfrm>
          <a:prstGeom prst="rect">
            <a:avLst/>
          </a:prstGeom>
          <a:noFill/>
          <a:ln>
            <a:noFill/>
          </a:ln>
        </p:spPr>
        <p:txBody>
          <a:bodyPr wrap="square" lIns="90000" tIns="45000" rIns="90000" bIns="45000">
            <a:spAutoFit/>
          </a:bodyPr>
          <a:lstStyle/>
          <a:p>
            <a:r>
              <a:rPr lang="bg-BG" sz="1800" b="0" strike="noStrike" spc="-1" dirty="0">
                <a:solidFill>
                  <a:schemeClr val="bg1"/>
                </a:solidFill>
                <a:latin typeface="Arial"/>
                <a:hlinkClick r:id="rId4"/>
              </a:rPr>
              <a:t>https://lastminuteengineers.com/mq2-gas-senser-arduino-tutorial</a:t>
            </a:r>
            <a:r>
              <a:rPr lang="bg-BG" sz="1800" b="0" strike="noStrike" spc="-1" dirty="0">
                <a:solidFill>
                  <a:schemeClr val="bg1"/>
                </a:solidFill>
                <a:latin typeface="Arial"/>
              </a:rPr>
              <a:t> </a:t>
            </a:r>
          </a:p>
        </p:txBody>
      </p:sp>
      <p:sp>
        <p:nvSpPr>
          <p:cNvPr id="7" name="Slide Number Placeholder">
            <a:extLst>
              <a:ext uri="{FF2B5EF4-FFF2-40B4-BE49-F238E27FC236}">
                <a16:creationId xmlns:a16="http://schemas.microsoft.com/office/drawing/2014/main" id="{8693B4B1-3F08-4091-85C0-E764472D8E9A}"/>
              </a:ext>
            </a:extLst>
          </p:cNvPr>
          <p:cNvSpPr txBox="1">
            <a:spLocks/>
          </p:cNvSpPr>
          <p:nvPr/>
        </p:nvSpPr>
        <p:spPr>
          <a:xfrm>
            <a:off x="11566412" y="6525002"/>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C014DD1E-5D91-48A3-AD6D-45FBA980D106}" type="slidenum">
              <a:rPr lang="en-US" smtClean="0">
                <a:solidFill>
                  <a:prstClr val="white">
                    <a:tint val="75000"/>
                  </a:prstClr>
                </a:solidFill>
              </a:rPr>
              <a:pPr/>
              <a:t>7</a:t>
            </a:fld>
            <a:endParaRPr lang="en-US" dirty="0">
              <a:solidFill>
                <a:prstClr val="white">
                  <a:tint val="75000"/>
                </a:prstClr>
              </a:solidFill>
            </a:endParaRPr>
          </a:p>
        </p:txBody>
      </p:sp>
    </p:spTree>
    <p:extLst>
      <p:ext uri="{BB962C8B-B14F-4D97-AF65-F5344CB8AC3E}">
        <p14:creationId xmlns:p14="http://schemas.microsoft.com/office/powerpoint/2010/main" val="715026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188640" y="40320"/>
            <a:ext cx="9576720" cy="111024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chor="ctr">
            <a:noAutofit/>
          </a:bodyPr>
          <a:lstStyle/>
          <a:p>
            <a:pPr>
              <a:lnSpc>
                <a:spcPct val="100000"/>
              </a:lnSpc>
            </a:pPr>
            <a:r>
              <a:rPr lang="bg-BG" sz="4000" b="1" strike="noStrike" spc="-1">
                <a:solidFill>
                  <a:srgbClr val="F3BE60"/>
                </a:solidFill>
                <a:latin typeface="Calibri"/>
              </a:rPr>
              <a:t>Ултразвуков сензор</a:t>
            </a:r>
            <a:endParaRPr lang="bg-BG" sz="4000" b="0" strike="noStrike" spc="-1">
              <a:latin typeface="Arial"/>
            </a:endParaRPr>
          </a:p>
        </p:txBody>
      </p:sp>
      <p:pic>
        <p:nvPicPr>
          <p:cNvPr id="200" name="Picture 4"/>
          <p:cNvPicPr/>
          <p:nvPr/>
        </p:nvPicPr>
        <p:blipFill>
          <a:blip r:embed="rId2"/>
          <a:stretch/>
        </p:blipFill>
        <p:spPr>
          <a:xfrm>
            <a:off x="8452080" y="3657600"/>
            <a:ext cx="3435120" cy="2576160"/>
          </a:xfrm>
          <a:prstGeom prst="rect">
            <a:avLst/>
          </a:prstGeom>
          <a:ln>
            <a:noFill/>
          </a:ln>
        </p:spPr>
      </p:pic>
      <p:sp>
        <p:nvSpPr>
          <p:cNvPr id="201" name="TextShape 2"/>
          <p:cNvSpPr txBox="1"/>
          <p:nvPr/>
        </p:nvSpPr>
        <p:spPr>
          <a:xfrm>
            <a:off x="166052" y="5943600"/>
            <a:ext cx="8593772" cy="367878"/>
          </a:xfrm>
          <a:prstGeom prst="rect">
            <a:avLst/>
          </a:prstGeom>
          <a:noFill/>
          <a:ln>
            <a:noFill/>
          </a:ln>
        </p:spPr>
        <p:txBody>
          <a:bodyPr wrap="square" lIns="90000" tIns="45000" rIns="90000" bIns="45000">
            <a:spAutoFit/>
          </a:bodyPr>
          <a:lstStyle/>
          <a:p>
            <a:r>
              <a:rPr lang="bg-BG" sz="1800" b="0" strike="noStrike" spc="-1" dirty="0">
                <a:latin typeface="Arial"/>
                <a:hlinkClick r:id="rId3"/>
              </a:rPr>
              <a:t>https://randomnerdtutorials.com</a:t>
            </a:r>
            <a:r>
              <a:rPr lang="bg-BG" sz="1800" b="0" strike="noStrike" spc="-1">
                <a:latin typeface="Arial"/>
                <a:hlinkClick r:id="rId3"/>
              </a:rPr>
              <a:t>/complete-guide-for-ultrasonic-sensor-hc-sr04</a:t>
            </a:r>
            <a:r>
              <a:rPr lang="en-US" sz="1800" b="0" strike="noStrike" spc="-1" dirty="0">
                <a:latin typeface="Arial"/>
              </a:rPr>
              <a:t> </a:t>
            </a:r>
            <a:endParaRPr lang="bg-BG" sz="1800" b="0" strike="noStrike" spc="-1" dirty="0">
              <a:latin typeface="Arial"/>
            </a:endParaRPr>
          </a:p>
        </p:txBody>
      </p:sp>
      <p:pic>
        <p:nvPicPr>
          <p:cNvPr id="202" name="Picture 201"/>
          <p:cNvPicPr/>
          <p:nvPr/>
        </p:nvPicPr>
        <p:blipFill>
          <a:blip r:embed="rId4"/>
          <a:stretch/>
        </p:blipFill>
        <p:spPr>
          <a:xfrm>
            <a:off x="8412480" y="1280160"/>
            <a:ext cx="3474720" cy="2170800"/>
          </a:xfrm>
          <a:prstGeom prst="rect">
            <a:avLst/>
          </a:prstGeom>
          <a:ln>
            <a:noFill/>
          </a:ln>
        </p:spPr>
      </p:pic>
      <p:sp>
        <p:nvSpPr>
          <p:cNvPr id="203" name="TextShape 3"/>
          <p:cNvSpPr txBox="1"/>
          <p:nvPr/>
        </p:nvSpPr>
        <p:spPr>
          <a:xfrm>
            <a:off x="370080" y="1378440"/>
            <a:ext cx="7310880" cy="4382280"/>
          </a:xfrm>
          <a:prstGeom prst="rect">
            <a:avLst/>
          </a:prstGeom>
          <a:noFill/>
          <a:ln>
            <a:noFill/>
          </a:ln>
        </p:spPr>
        <p:txBody>
          <a:bodyPr>
            <a:noAutofit/>
          </a:bodyPr>
          <a:lstStyle/>
          <a:p>
            <a:pPr algn="just">
              <a:lnSpc>
                <a:spcPct val="90000"/>
              </a:lnSpc>
              <a:spcBef>
                <a:spcPts val="1001"/>
              </a:spcBef>
            </a:pPr>
            <a:r>
              <a:rPr lang="bg-BG" sz="2800" b="0" strike="noStrike" spc="-1" dirty="0">
                <a:solidFill>
                  <a:srgbClr val="FFFFFF"/>
                </a:solidFill>
                <a:latin typeface="Calibri"/>
              </a:rPr>
              <a:t>Модулът HC-SR04 разполага с 4 пина – GND, </a:t>
            </a:r>
            <a:r>
              <a:rPr lang="bg-BG" sz="2800" b="0" strike="noStrike" spc="-1" dirty="0" err="1">
                <a:solidFill>
                  <a:srgbClr val="FFFFFF"/>
                </a:solidFill>
                <a:latin typeface="Calibri"/>
              </a:rPr>
              <a:t>Vcc</a:t>
            </a:r>
            <a:r>
              <a:rPr lang="bg-BG" sz="2800" b="0" strike="noStrike" spc="-1" dirty="0">
                <a:solidFill>
                  <a:srgbClr val="FFFFFF"/>
                </a:solidFill>
                <a:latin typeface="Calibri"/>
              </a:rPr>
              <a:t>, </a:t>
            </a:r>
            <a:r>
              <a:rPr lang="bg-BG" sz="2800" b="0" strike="noStrike" spc="-1" dirty="0" err="1">
                <a:solidFill>
                  <a:srgbClr val="FFFFFF"/>
                </a:solidFill>
                <a:latin typeface="Calibri"/>
              </a:rPr>
              <a:t>Trig</a:t>
            </a:r>
            <a:r>
              <a:rPr lang="bg-BG" sz="2800" b="0" strike="noStrike" spc="-1" dirty="0">
                <a:solidFill>
                  <a:srgbClr val="FFFFFF"/>
                </a:solidFill>
                <a:latin typeface="Calibri"/>
              </a:rPr>
              <a:t> и </a:t>
            </a:r>
            <a:r>
              <a:rPr lang="bg-BG" sz="2800" b="0" strike="noStrike" spc="-1" dirty="0" err="1">
                <a:solidFill>
                  <a:srgbClr val="FFFFFF"/>
                </a:solidFill>
                <a:latin typeface="Calibri"/>
              </a:rPr>
              <a:t>Echo</a:t>
            </a:r>
            <a:r>
              <a:rPr lang="bg-BG" sz="2800" b="0" strike="noStrike" spc="-1" dirty="0">
                <a:solidFill>
                  <a:srgbClr val="FFFFFF"/>
                </a:solidFill>
                <a:latin typeface="Calibri"/>
              </a:rPr>
              <a:t>. GND и </a:t>
            </a:r>
            <a:r>
              <a:rPr lang="bg-BG" sz="2800" b="0" strike="noStrike" spc="-1" dirty="0" err="1">
                <a:solidFill>
                  <a:srgbClr val="FFFFFF"/>
                </a:solidFill>
                <a:latin typeface="Calibri"/>
              </a:rPr>
              <a:t>Vcc</a:t>
            </a:r>
            <a:r>
              <a:rPr lang="bg-BG" sz="2800" b="0" strike="noStrike" spc="-1" dirty="0">
                <a:solidFill>
                  <a:srgbClr val="FFFFFF"/>
                </a:solidFill>
                <a:latin typeface="Calibri"/>
              </a:rPr>
              <a:t> трябва да бъдат свързани съответно към земята и 3.3V на пиновете на </a:t>
            </a:r>
            <a:r>
              <a:rPr lang="bg-BG" sz="2800" b="0" strike="noStrike" spc="-1" dirty="0" err="1">
                <a:solidFill>
                  <a:srgbClr val="FFFFFF"/>
                </a:solidFill>
                <a:latin typeface="Calibri"/>
              </a:rPr>
              <a:t>микроконтролера</a:t>
            </a:r>
            <a:r>
              <a:rPr lang="bg-BG" sz="2800" b="0" strike="noStrike" spc="-1" dirty="0">
                <a:solidFill>
                  <a:srgbClr val="FFFFFF"/>
                </a:solidFill>
                <a:latin typeface="Calibri"/>
              </a:rPr>
              <a:t>, а </a:t>
            </a:r>
            <a:r>
              <a:rPr lang="bg-BG" sz="2800" b="0" strike="noStrike" spc="-1" dirty="0" err="1">
                <a:solidFill>
                  <a:srgbClr val="FFFFFF"/>
                </a:solidFill>
                <a:latin typeface="Calibri"/>
              </a:rPr>
              <a:t>Trig</a:t>
            </a:r>
            <a:r>
              <a:rPr lang="bg-BG" sz="2800" b="0" strike="noStrike" spc="-1" dirty="0">
                <a:solidFill>
                  <a:srgbClr val="FFFFFF"/>
                </a:solidFill>
                <a:latin typeface="Calibri"/>
              </a:rPr>
              <a:t> и </a:t>
            </a:r>
            <a:r>
              <a:rPr lang="bg-BG" sz="2800" b="0" strike="noStrike" spc="-1" dirty="0" err="1">
                <a:solidFill>
                  <a:srgbClr val="FFFFFF"/>
                </a:solidFill>
                <a:latin typeface="Calibri"/>
              </a:rPr>
              <a:t>Echo</a:t>
            </a:r>
            <a:r>
              <a:rPr lang="bg-BG" sz="2800" b="0" strike="noStrike" spc="-1" dirty="0">
                <a:solidFill>
                  <a:srgbClr val="FFFFFF"/>
                </a:solidFill>
                <a:latin typeface="Calibri"/>
              </a:rPr>
              <a:t> - към които и да е пинове. Ултразвуковите импулси пътуват навън, докато не се сблъскат с някакъв обект. Обектът причинява вълната да се отразява обратно. Ултразвуковият приемник открива отразената вълна.</a:t>
            </a:r>
            <a:endParaRPr lang="bg-BG" sz="2800" b="0" strike="noStrike" spc="-1" dirty="0">
              <a:latin typeface="Arial"/>
            </a:endParaRPr>
          </a:p>
        </p:txBody>
      </p:sp>
      <p:sp>
        <p:nvSpPr>
          <p:cNvPr id="204" name="TextShape 4"/>
          <p:cNvSpPr txBox="1"/>
          <p:nvPr/>
        </p:nvSpPr>
        <p:spPr>
          <a:xfrm>
            <a:off x="166052" y="6328440"/>
            <a:ext cx="11795760" cy="367878"/>
          </a:xfrm>
          <a:prstGeom prst="rect">
            <a:avLst/>
          </a:prstGeom>
          <a:noFill/>
          <a:ln>
            <a:noFill/>
          </a:ln>
        </p:spPr>
        <p:txBody>
          <a:bodyPr wrap="square" lIns="90000" tIns="45000" rIns="90000" bIns="45000">
            <a:spAutoFit/>
          </a:bodyPr>
          <a:lstStyle/>
          <a:p>
            <a:r>
              <a:rPr lang="bg-BG" sz="1800" b="0" strike="noStrike" spc="-1" dirty="0">
                <a:solidFill>
                  <a:schemeClr val="bg1"/>
                </a:solidFill>
                <a:latin typeface="Arial"/>
                <a:hlinkClick r:id="rId5"/>
              </a:rPr>
              <a:t>https://create.arduino.cc/projecthub/jake</a:t>
            </a:r>
            <a:r>
              <a:rPr lang="bg-BG" sz="1800" b="0" strike="noStrike" spc="-1">
                <a:solidFill>
                  <a:schemeClr val="bg1"/>
                </a:solidFill>
                <a:latin typeface="Arial"/>
                <a:hlinkClick r:id="rId5"/>
              </a:rPr>
              <a:t>/how-to-use-an-ultrasonic-sensor-with-an-arduino-63527b</a:t>
            </a:r>
            <a:endParaRPr lang="bg-BG" sz="1800" b="0" strike="noStrike" spc="-1" dirty="0">
              <a:solidFill>
                <a:schemeClr val="bg1"/>
              </a:solidFill>
              <a:latin typeface="Arial"/>
            </a:endParaRPr>
          </a:p>
        </p:txBody>
      </p:sp>
      <p:sp>
        <p:nvSpPr>
          <p:cNvPr id="8" name="Slide Number Placeholder">
            <a:extLst>
              <a:ext uri="{FF2B5EF4-FFF2-40B4-BE49-F238E27FC236}">
                <a16:creationId xmlns:a16="http://schemas.microsoft.com/office/drawing/2014/main" id="{69445804-54B7-4F61-A770-6147B0D7BC76}"/>
              </a:ext>
            </a:extLst>
          </p:cNvPr>
          <p:cNvSpPr txBox="1">
            <a:spLocks/>
          </p:cNvSpPr>
          <p:nvPr/>
        </p:nvSpPr>
        <p:spPr>
          <a:xfrm>
            <a:off x="11566412" y="6525002"/>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C014DD1E-5D91-48A3-AD6D-45FBA980D106}" type="slidenum">
              <a:rPr lang="en-US" smtClean="0">
                <a:solidFill>
                  <a:prstClr val="white">
                    <a:tint val="75000"/>
                  </a:prstClr>
                </a:solidFill>
              </a:rPr>
              <a:pPr/>
              <a:t>8</a:t>
            </a:fld>
            <a:endParaRPr lang="en-US" dirty="0">
              <a:solidFill>
                <a:prstClr val="white">
                  <a:tint val="75000"/>
                </a:prstClr>
              </a:solidFill>
            </a:endParaRPr>
          </a:p>
        </p:txBody>
      </p:sp>
    </p:spTree>
    <p:extLst>
      <p:ext uri="{BB962C8B-B14F-4D97-AF65-F5344CB8AC3E}">
        <p14:creationId xmlns:p14="http://schemas.microsoft.com/office/powerpoint/2010/main" val="1513339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188640" y="40320"/>
            <a:ext cx="9576720" cy="111024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chor="ctr">
            <a:noAutofit/>
          </a:bodyPr>
          <a:lstStyle/>
          <a:p>
            <a:pPr>
              <a:lnSpc>
                <a:spcPct val="100000"/>
              </a:lnSpc>
            </a:pPr>
            <a:r>
              <a:rPr lang="bg-BG" sz="4000" b="1" strike="noStrike" spc="-1">
                <a:solidFill>
                  <a:srgbClr val="F3BE60"/>
                </a:solidFill>
                <a:latin typeface="Calibri"/>
              </a:rPr>
              <a:t>Фоторезистор</a:t>
            </a:r>
            <a:endParaRPr lang="bg-BG" sz="4000" b="0" strike="noStrike" spc="-1">
              <a:latin typeface="Arial"/>
            </a:endParaRPr>
          </a:p>
        </p:txBody>
      </p:sp>
      <p:pic>
        <p:nvPicPr>
          <p:cNvPr id="206" name="Picture 2"/>
          <p:cNvPicPr/>
          <p:nvPr/>
        </p:nvPicPr>
        <p:blipFill>
          <a:blip r:embed="rId2"/>
          <a:stretch/>
        </p:blipFill>
        <p:spPr>
          <a:xfrm>
            <a:off x="8961120" y="160200"/>
            <a:ext cx="2857320" cy="2857320"/>
          </a:xfrm>
          <a:prstGeom prst="rect">
            <a:avLst/>
          </a:prstGeom>
          <a:ln>
            <a:noFill/>
          </a:ln>
        </p:spPr>
      </p:pic>
      <p:sp>
        <p:nvSpPr>
          <p:cNvPr id="207" name="TextShape 2"/>
          <p:cNvSpPr txBox="1"/>
          <p:nvPr/>
        </p:nvSpPr>
        <p:spPr>
          <a:xfrm>
            <a:off x="167040" y="1226880"/>
            <a:ext cx="6782400" cy="4350960"/>
          </a:xfrm>
          <a:prstGeom prst="rect">
            <a:avLst/>
          </a:prstGeom>
          <a:noFill/>
          <a:ln>
            <a:noFill/>
          </a:ln>
        </p:spPr>
        <p:txBody>
          <a:bodyPr>
            <a:noAutofit/>
          </a:bodyPr>
          <a:lstStyle/>
          <a:p>
            <a:pPr algn="just">
              <a:lnSpc>
                <a:spcPct val="90000"/>
              </a:lnSpc>
              <a:spcBef>
                <a:spcPts val="1001"/>
              </a:spcBef>
            </a:pPr>
            <a:r>
              <a:rPr lang="bg-BG" sz="2800" b="0" strike="noStrike" spc="-1">
                <a:solidFill>
                  <a:srgbClr val="FFFFFF"/>
                </a:solidFill>
                <a:latin typeface="Calibri"/>
              </a:rPr>
              <a:t>Фоторезисторите (LDR) са светлочувствителни устройства, които най-често се използват за указване на присъствието или отсъствието на светлина, или за измерване на интензитета на светлината. В тъмното тяхното съпротивление е много високо, понякога до 1MΩ, но когато LDR сензорът е изложен на светлина, съпротивлението пада драстично, дори до няколко ома.</a:t>
            </a:r>
            <a:endParaRPr lang="bg-BG" sz="2800" b="0" strike="noStrike" spc="-1">
              <a:latin typeface="Arial"/>
            </a:endParaRPr>
          </a:p>
        </p:txBody>
      </p:sp>
      <p:pic>
        <p:nvPicPr>
          <p:cNvPr id="208" name="Picture 207"/>
          <p:cNvPicPr/>
          <p:nvPr/>
        </p:nvPicPr>
        <p:blipFill>
          <a:blip r:embed="rId3"/>
          <a:stretch/>
        </p:blipFill>
        <p:spPr>
          <a:xfrm>
            <a:off x="7132320" y="3803040"/>
            <a:ext cx="4746960" cy="2845080"/>
          </a:xfrm>
          <a:prstGeom prst="rect">
            <a:avLst/>
          </a:prstGeom>
          <a:ln>
            <a:noFill/>
          </a:ln>
        </p:spPr>
      </p:pic>
      <p:sp>
        <p:nvSpPr>
          <p:cNvPr id="6" name="Slide Number Placeholder">
            <a:extLst>
              <a:ext uri="{FF2B5EF4-FFF2-40B4-BE49-F238E27FC236}">
                <a16:creationId xmlns:a16="http://schemas.microsoft.com/office/drawing/2014/main" id="{66852D1A-0B53-48BE-B4A4-94FBFACC4352}"/>
              </a:ext>
            </a:extLst>
          </p:cNvPr>
          <p:cNvSpPr txBox="1">
            <a:spLocks/>
          </p:cNvSpPr>
          <p:nvPr/>
        </p:nvSpPr>
        <p:spPr>
          <a:xfrm>
            <a:off x="11566412" y="6525002"/>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C014DD1E-5D91-48A3-AD6D-45FBA980D106}" type="slidenum">
              <a:rPr lang="en-US" smtClean="0">
                <a:solidFill>
                  <a:prstClr val="white">
                    <a:tint val="75000"/>
                  </a:prstClr>
                </a:solidFill>
              </a:rPr>
              <a:pPr/>
              <a:t>9</a:t>
            </a:fld>
            <a:endParaRPr lang="en-US" dirty="0">
              <a:solidFill>
                <a:prstClr val="white">
                  <a:tint val="75000"/>
                </a:prstClr>
              </a:solidFill>
            </a:endParaRPr>
          </a:p>
        </p:txBody>
      </p:sp>
    </p:spTree>
    <p:extLst>
      <p:ext uri="{BB962C8B-B14F-4D97-AF65-F5344CB8AC3E}">
        <p14:creationId xmlns:p14="http://schemas.microsoft.com/office/powerpoint/2010/main" val="1411109087"/>
      </p:ext>
    </p:extLst>
  </p:cSld>
  <p:clrMapOvr>
    <a:masterClrMapping/>
  </p:clrMapOvr>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7180</TotalTime>
  <Words>846</Words>
  <Application>Microsoft Office PowerPoint</Application>
  <PresentationFormat>Custom</PresentationFormat>
  <Paragraphs>90</Paragraphs>
  <Slides>11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Wingdings</vt:lpstr>
      <vt:lpstr>Wingdings 2</vt:lpstr>
      <vt:lpstr>SoftUni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Министерство на образованието и науката (МОН)</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Basics – Course Overview</dc:title>
  <dc:subject>Software Development Course</dc:subject>
  <dc:creator>Software University Foundation</dc:creator>
  <cp:keywords>session cache pipeline CSRF sockets rest signalR roles authentication authorization web net core entity framework csharp server http protocol html css cookies asp mvc identity razor filters SoftUni Software University programming software development software engineering course</cp:keywords>
  <dc:description>Фондация "Софтуерен университет" - http://softuni.foundation</dc:description>
  <cp:lastModifiedBy>Svetlin Nakov</cp:lastModifiedBy>
  <cp:revision>297</cp:revision>
  <dcterms:created xsi:type="dcterms:W3CDTF">2014-01-02T17:00:34Z</dcterms:created>
  <dcterms:modified xsi:type="dcterms:W3CDTF">2019-12-17T13:59:58Z</dcterms:modified>
  <cp:category>програмиране; софтуерна разработка</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