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0"/>
  </p:notesMasterIdLst>
  <p:handoutMasterIdLst>
    <p:handoutMasterId r:id="rId21"/>
  </p:handoutMasterIdLst>
  <p:sldIdLst>
    <p:sldId id="473" r:id="rId3"/>
    <p:sldId id="479" r:id="rId4"/>
    <p:sldId id="536" r:id="rId5"/>
    <p:sldId id="537" r:id="rId6"/>
    <p:sldId id="538" r:id="rId7"/>
    <p:sldId id="540" r:id="rId8"/>
    <p:sldId id="539" r:id="rId9"/>
    <p:sldId id="541" r:id="rId10"/>
    <p:sldId id="542" r:id="rId11"/>
    <p:sldId id="543" r:id="rId12"/>
    <p:sldId id="544" r:id="rId13"/>
    <p:sldId id="545" r:id="rId14"/>
    <p:sldId id="546" r:id="rId15"/>
    <p:sldId id="547" r:id="rId16"/>
    <p:sldId id="548" r:id="rId17"/>
    <p:sldId id="477" r:id="rId18"/>
    <p:sldId id="508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02B9F74-1DE4-4B25-A14A-C55C8A27ABA0}">
          <p14:sldIdLst>
            <p14:sldId id="473"/>
            <p14:sldId id="479"/>
          </p14:sldIdLst>
        </p14:section>
        <p14:section name="DC Motors Control" id="{8F718FD4-0AD4-40F4-8D83-80CFF408B63C}">
          <p14:sldIdLst>
            <p14:sldId id="536"/>
            <p14:sldId id="537"/>
            <p14:sldId id="538"/>
            <p14:sldId id="540"/>
            <p14:sldId id="539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</p14:sldIdLst>
        </p14:section>
        <p14:section name="Заключение" id="{8946141E-7E39-4ACC-8C0E-D62092923EC7}">
          <p14:sldIdLst>
            <p14:sldId id="477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D75BFF7C-2E92-4578-B989-6EF014946E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97427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776AB43-C93C-4FBD-A7EA-C5C1E40D58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10358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2BF0C88-0198-460D-92AA-89EF4B6B34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49697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F379B45-B4CF-4732-A1CA-346C8AE276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8330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hyperlink" Target="https://it-kariera.mon.bg/e-learnin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ti.com/lit/ds/symlink/l29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mon.bg/" TargetMode="Externa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AtPHANEfQo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27313" y="609600"/>
            <a:ext cx="10577299" cy="1535729"/>
          </a:xfrm>
        </p:spPr>
        <p:txBody>
          <a:bodyPr>
            <a:normAutofit/>
          </a:bodyPr>
          <a:lstStyle/>
          <a:p>
            <a:r>
              <a:rPr lang="bg-BG" sz="4000" dirty="0">
                <a:latin typeface="+mn-ea"/>
              </a:rPr>
              <a:t>Управление на постояннотокови електродвигатели</a:t>
            </a:r>
            <a:endParaRPr lang="x-none" altLang="en-US" sz="4000" dirty="0">
              <a:latin typeface="+mn-ea"/>
            </a:endParaRPr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36E9775E-77C8-4896-AF9E-5279DBFCA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4313" y="2167999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dirty="0"/>
              <a:t>Вградени системи 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FCF405-D374-41AD-A980-AC01836E126C}"/>
              </a:ext>
            </a:extLst>
          </p:cNvPr>
          <p:cNvGrpSpPr/>
          <p:nvPr/>
        </p:nvGrpSpPr>
        <p:grpSpPr>
          <a:xfrm>
            <a:off x="684212" y="3535212"/>
            <a:ext cx="6103067" cy="2674312"/>
            <a:chOff x="684212" y="3535212"/>
            <a:chExt cx="6103067" cy="2674312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59BF394F-2C5D-43C7-89CE-15D089FEE1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32023">
              <a:off x="5282723" y="3535212"/>
              <a:ext cx="1504556" cy="721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/>
            <a:p>
              <a:pPr algn="ctr" hangingPunct="1">
                <a:lnSpc>
                  <a:spcPct val="8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</a:pPr>
              <a:r>
                <a:rPr lang="bg-BG" sz="2400" b="1" dirty="0">
                  <a:solidFill>
                    <a:srgbClr val="FFF0D9"/>
                  </a:solidFill>
                  <a:latin typeface="Calibri" charset="0"/>
                  <a:ea typeface="Noto Sans CJK SC Regular" charset="0"/>
                  <a:cs typeface="Noto Sans CJK SC Regular" charset="0"/>
                </a:rPr>
                <a:t>Вградени</a:t>
              </a:r>
              <a:br>
                <a:rPr lang="bg-BG" sz="2400" b="1" dirty="0">
                  <a:solidFill>
                    <a:srgbClr val="FFF0D9"/>
                  </a:solidFill>
                  <a:latin typeface="Calibri" charset="0"/>
                  <a:ea typeface="Noto Sans CJK SC Regular" charset="0"/>
                  <a:cs typeface="Noto Sans CJK SC Regular" charset="0"/>
                </a:rPr>
              </a:br>
              <a:r>
                <a:rPr lang="bg-BG" sz="2400" b="1" dirty="0">
                  <a:solidFill>
                    <a:srgbClr val="FFF0D9"/>
                  </a:solidFill>
                  <a:latin typeface="Calibri" charset="0"/>
                  <a:ea typeface="Noto Sans CJK SC Regular" charset="0"/>
                  <a:cs typeface="Noto Sans CJK SC Regular" charset="0"/>
                </a:rPr>
                <a:t>системи</a:t>
              </a:r>
              <a:endParaRPr lang="en-US" sz="2400" b="1" dirty="0">
                <a:solidFill>
                  <a:srgbClr val="FFF0D9"/>
                </a:solidFill>
                <a:latin typeface="Calibri" charset="0"/>
                <a:ea typeface="Noto Sans CJK SC Regular" charset="0"/>
                <a:cs typeface="Noto Sans CJK SC Regular" charset="0"/>
              </a:endParaRPr>
            </a:p>
          </p:txBody>
        </p:sp>
        <p:pic>
          <p:nvPicPr>
            <p:cNvPr id="15" name="Picture 5">
              <a:extLst>
                <a:ext uri="{FF2B5EF4-FFF2-40B4-BE49-F238E27FC236}">
                  <a16:creationId xmlns:a16="http://schemas.microsoft.com/office/drawing/2014/main" id="{169B0263-96CA-47F5-AD11-6A511D9B3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3212" y="3709988"/>
              <a:ext cx="1827213" cy="2005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6" name="Picture 6">
              <a:extLst>
                <a:ext uri="{FF2B5EF4-FFF2-40B4-BE49-F238E27FC236}">
                  <a16:creationId xmlns:a16="http://schemas.microsoft.com/office/drawing/2014/main" id="{6C2809EE-A11C-41E9-9198-3E87BE6D19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12" y="4137025"/>
              <a:ext cx="2173288" cy="758825"/>
            </a:xfrm>
            <a:prstGeom prst="rect">
              <a:avLst/>
            </a:prstGeom>
            <a:solidFill>
              <a:srgbClr val="231F20">
                <a:alpha val="50000"/>
              </a:srgbClr>
            </a:solidFill>
            <a:ln w="9525" cap="flat">
              <a:solidFill>
                <a:srgbClr val="C87D0E">
                  <a:alpha val="50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55D535B9-7EF5-4313-87F6-542DDCEF6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" y="5060950"/>
              <a:ext cx="3186113" cy="438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pPr hangingPunct="1">
                <a:lnSpc>
                  <a:spcPct val="105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</a:tabLst>
              </a:pPr>
              <a:r>
                <a:rPr lang="bg-BG" sz="2300" b="1" dirty="0">
                  <a:solidFill>
                    <a:srgbClr val="F4B36C"/>
                  </a:solidFill>
                  <a:latin typeface="Calibri" charset="0"/>
                  <a:ea typeface="Noto Sans CJK SC Regular" charset="0"/>
                  <a:cs typeface="Noto Sans CJK SC Regular" charset="0"/>
                </a:rPr>
                <a:t>Учителски екип</a:t>
              </a:r>
            </a:p>
          </p:txBody>
        </p:sp>
        <p:sp>
          <p:nvSpPr>
            <p:cNvPr id="25" name="Rectangle 8">
              <a:extLst>
                <a:ext uri="{FF2B5EF4-FFF2-40B4-BE49-F238E27FC236}">
                  <a16:creationId xmlns:a16="http://schemas.microsoft.com/office/drawing/2014/main" id="{6FC12CB5-9ABA-4EBF-9496-D0576277E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" y="5478075"/>
              <a:ext cx="3186113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pPr hangingPunct="1">
                <a:lnSpc>
                  <a:spcPct val="105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</a:tabLst>
              </a:pPr>
              <a:r>
                <a:rPr lang="bg-BG" sz="2000" b="1" dirty="0">
                  <a:solidFill>
                    <a:srgbClr val="F9DAAB"/>
                  </a:solidFill>
                  <a:latin typeface="Calibri" charset="0"/>
                  <a:ea typeface="Noto Sans CJK SC Regular" charset="0"/>
                  <a:cs typeface="Noto Sans CJK SC Regular" charset="0"/>
                </a:rPr>
                <a:t>Обучение за ИТ кариера</a:t>
              </a:r>
            </a:p>
          </p:txBody>
        </p:sp>
        <p:sp>
          <p:nvSpPr>
            <p:cNvPr id="26" name="Rectangle 9">
              <a:extLst>
                <a:ext uri="{FF2B5EF4-FFF2-40B4-BE49-F238E27FC236}">
                  <a16:creationId xmlns:a16="http://schemas.microsoft.com/office/drawing/2014/main" id="{67D1B4A3-2B02-4122-8578-2B2DDE783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" y="5826937"/>
              <a:ext cx="5027613" cy="382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/>
            <a:p>
              <a:pPr hangingPunct="1">
                <a:lnSpc>
                  <a:spcPct val="105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</a:tabLst>
              </a:pPr>
              <a:r>
                <a:rPr lang="en-US" sz="2000" b="1" u="sng" dirty="0">
                  <a:solidFill>
                    <a:srgbClr val="F6C781"/>
                  </a:solidFill>
                  <a:latin typeface="Calibri" charset="0"/>
                  <a:ea typeface="Noto Sans CJK SC Regular" charset="0"/>
                  <a:cs typeface="Noto Sans CJK SC Regular" charset="0"/>
                  <a:hlinkClick r:id="rId5"/>
                </a:rPr>
                <a:t>https://it-kariera.mon.bg/e-learning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26D8A825-34E7-4647-AD46-4B4F8EF470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3229578"/>
            <a:ext cx="4308474" cy="303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2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0248997" cy="1110780"/>
          </a:xfrm>
        </p:spPr>
        <p:txBody>
          <a:bodyPr>
            <a:normAutofit/>
          </a:bodyPr>
          <a:lstStyle/>
          <a:p>
            <a:r>
              <a:rPr lang="bg-BG" dirty="0"/>
              <a:t>Схема на упавление с биполярен транзистор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0812" y="1524000"/>
            <a:ext cx="4456199" cy="4411479"/>
          </a:xfrm>
        </p:spPr>
        <p:txBody>
          <a:bodyPr/>
          <a:lstStyle/>
          <a:p>
            <a:pPr algn="just"/>
            <a:r>
              <a:rPr lang="bg-BG" dirty="0"/>
              <a:t>Когато на цифровия пин се подаде логическа „1“, електромоторът започва да се върти, а когато се подаде логическа „0“ спира.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905" y="1112425"/>
            <a:ext cx="4902205" cy="5288375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3F9C12C7-0434-4F5F-AEF5-D1C02E10C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302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990600"/>
            <a:ext cx="5261295" cy="543630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Схема на упавление с </a:t>
            </a:r>
            <a:r>
              <a:rPr lang="en-US" dirty="0"/>
              <a:t>MOSFET</a:t>
            </a:r>
            <a:r>
              <a:rPr lang="ru-RU" dirty="0"/>
              <a:t> транзистор</a:t>
            </a:r>
            <a:endParaRPr lang="bg-BG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3CB6DC3-5F5C-4F25-85EA-999102564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441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529" y="838200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/>
              <a:t>С разгледаните до този момент схеми е невъзможно двупосочното управление на електродвигателите, защото е невъзможно софтуерно да се променя посоката на тока през електродвигателя.</a:t>
            </a:r>
          </a:p>
          <a:p>
            <a:r>
              <a:rPr lang="bg-BG" sz="2800" dirty="0"/>
              <a:t>За тази цел се реализира т. нар. </a:t>
            </a:r>
            <a:r>
              <a:rPr lang="en-US" sz="2800" dirty="0"/>
              <a:t>H-</a:t>
            </a:r>
            <a:r>
              <a:rPr lang="bg-BG" sz="2800" dirty="0"/>
              <a:t>мост.</a:t>
            </a:r>
            <a:endParaRPr lang="en-US" sz="2800" dirty="0"/>
          </a:p>
          <a:p>
            <a:r>
              <a:rPr lang="bg-BG" sz="2800" dirty="0"/>
              <a:t>В реалните схеми тези ключове са транзистори.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Мостова схема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03" y="3512099"/>
            <a:ext cx="5811909" cy="3126825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F589AF9-361C-4F31-B392-528D9C3B9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46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 се за управление на два постояннотокови електромотора.</a:t>
            </a:r>
          </a:p>
          <a:p>
            <a:r>
              <a:rPr lang="en-US" dirty="0">
                <a:hlinkClick r:id="rId2"/>
              </a:rPr>
              <a:t>Datasheet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Интегрална схема на H-мост – L293D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2362200"/>
            <a:ext cx="8153400" cy="384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79" y="3657600"/>
            <a:ext cx="1809750" cy="180975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E0ECF2A-1599-4197-9C34-BB2C348D3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77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34" y="1455254"/>
            <a:ext cx="9752382" cy="496190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Схема на свързване на Ардуино и </a:t>
            </a:r>
            <a:r>
              <a:rPr lang="en-US" dirty="0"/>
              <a:t>L293D</a:t>
            </a:r>
            <a:endParaRPr lang="bg-BG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632C54B-1A70-4FB9-A02D-1F8249DCB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441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295400"/>
            <a:ext cx="8991600" cy="505777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Схема на свързване на Ардуино и </a:t>
            </a:r>
            <a:r>
              <a:rPr lang="en-US" dirty="0"/>
              <a:t>L298N</a:t>
            </a:r>
            <a:endParaRPr lang="bg-BG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44D7BB6-C54D-4E46-9274-8A2874082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72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Вградени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6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151121"/>
            <a:ext cx="11891975" cy="5570355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en-US" sz="2900" dirty="0"/>
          </a:p>
          <a:p>
            <a:endParaRPr lang="bg-BG" sz="2900" dirty="0"/>
          </a:p>
          <a:p>
            <a:r>
              <a:rPr lang="bg-BG" sz="2900" dirty="0"/>
              <a:t>Курсът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2" name="Logo CC-BY-NC-SA">
            <a:hlinkClick r:id="rId3"/>
            <a:extLst>
              <a:ext uri="{FF2B5EF4-FFF2-40B4-BE49-F238E27FC236}">
                <a16:creationId xmlns:a16="http://schemas.microsoft.com/office/drawing/2014/main" id="{F7FF078B-D7E3-4FDC-B697-3E0B738E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206" y="5344010"/>
            <a:ext cx="2946413" cy="1056790"/>
          </a:xfrm>
          <a:prstGeom prst="rect">
            <a:avLst/>
          </a:prstGeom>
        </p:spPr>
      </p:pic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2589212" y="2954298"/>
            <a:ext cx="6749003" cy="1160502"/>
            <a:chOff x="2850609" y="2610725"/>
            <a:chExt cx="6749003" cy="1160502"/>
          </a:xfrm>
        </p:grpSpPr>
        <p:pic>
          <p:nvPicPr>
            <p:cNvPr id="10" name="Logo IT Career" descr="A close up of a logo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0609" y="2616473"/>
              <a:ext cx="3360364" cy="1149012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7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1913" y="2610725"/>
              <a:ext cx="2517699" cy="1160502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144ABA6-B0FD-4A55-9B3B-163B2C65F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3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Постояннотокови електродвигатели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Управление с транзистор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Мостова схема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8C78E27-224B-4B65-AF7B-C7B575E0B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57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Постояннотоков електродвигател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Електродвигател, който работи с постоянен ток.</a:t>
            </a:r>
          </a:p>
          <a:p>
            <a:r>
              <a:rPr lang="en-US" sz="3600" dirty="0"/>
              <a:t>DC motor</a:t>
            </a:r>
          </a:p>
          <a:p>
            <a:pPr marL="0" indent="0">
              <a:buNone/>
            </a:pPr>
            <a:endParaRPr lang="bg-BG" sz="2800" dirty="0"/>
          </a:p>
          <a:p>
            <a:pPr>
              <a:buNone/>
            </a:pPr>
            <a:endParaRPr lang="bg-BG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2133600"/>
            <a:ext cx="5691188" cy="400727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A3CE7AE-D3E1-418B-8CEA-E795E3143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13" y="1219200"/>
            <a:ext cx="9010650" cy="50292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0782397" cy="1110780"/>
          </a:xfrm>
        </p:spPr>
        <p:txBody>
          <a:bodyPr>
            <a:normAutofit/>
          </a:bodyPr>
          <a:lstStyle/>
          <a:p>
            <a:r>
              <a:rPr lang="bg-BG" dirty="0"/>
              <a:t>Устройство на постояннотоков електродвигател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16BF2FC-A5B7-4318-ACB3-FCE631CE6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3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94" y="1168380"/>
            <a:ext cx="7940199" cy="447083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Принцип на работа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99012" y="5892225"/>
            <a:ext cx="14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>
                <a:hlinkClick r:id="rId3"/>
              </a:rPr>
              <a:t>Видео</a:t>
            </a:r>
            <a:endParaRPr lang="bg-BG" sz="3600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31161D3-539A-4016-80B8-ED089E751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54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Електрическа мощност</a:t>
            </a:r>
            <a:r>
              <a:rPr lang="en-US" sz="3600" dirty="0"/>
              <a:t>: W, kW;</a:t>
            </a:r>
          </a:p>
          <a:p>
            <a:r>
              <a:rPr lang="bg-BG" sz="3600" dirty="0"/>
              <a:t>Захранващо напрежение: </a:t>
            </a:r>
            <a:r>
              <a:rPr lang="en-US" sz="3600" dirty="0"/>
              <a:t>V;</a:t>
            </a:r>
          </a:p>
          <a:p>
            <a:r>
              <a:rPr lang="bg-BG" sz="3600" dirty="0"/>
              <a:t>Номинален ток: </a:t>
            </a:r>
            <a:r>
              <a:rPr lang="en-US" sz="3600" dirty="0"/>
              <a:t>A;</a:t>
            </a:r>
          </a:p>
          <a:p>
            <a:r>
              <a:rPr lang="bg-BG" sz="3600" dirty="0"/>
              <a:t>Номинални обороти: </a:t>
            </a:r>
            <a:r>
              <a:rPr lang="en-US" sz="3600" dirty="0"/>
              <a:t>rpm;</a:t>
            </a:r>
          </a:p>
          <a:p>
            <a:r>
              <a:rPr lang="bg-BG" sz="3600" dirty="0"/>
              <a:t>Въртящ момент: </a:t>
            </a:r>
            <a:r>
              <a:rPr lang="en-US" sz="3600" dirty="0"/>
              <a:t>Nm;</a:t>
            </a:r>
          </a:p>
          <a:p>
            <a:r>
              <a:rPr lang="bg-BG" sz="3600" dirty="0"/>
              <a:t>Размери на електродвигателя;</a:t>
            </a:r>
          </a:p>
          <a:p>
            <a:r>
              <a:rPr lang="bg-BG" sz="3600" dirty="0"/>
              <a:t>Размер на изходящия вал;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параметри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03E725C-5578-453B-AC00-8F9657A5C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50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Поради по-голямата консумаця, електромоторите не могат да бъдат свързани директно към изходите на </a:t>
            </a:r>
            <a:r>
              <a:rPr lang="bg-BG" dirty="0" err="1"/>
              <a:t>микроконтролерите</a:t>
            </a:r>
            <a:endParaRPr lang="bg-BG" dirty="0"/>
          </a:p>
          <a:p>
            <a:r>
              <a:rPr lang="bg-BG" dirty="0"/>
              <a:t>Един от начините да бъде</a:t>
            </a:r>
            <a:br>
              <a:rPr lang="bg-BG" dirty="0"/>
            </a:br>
            <a:r>
              <a:rPr lang="bg-BG" dirty="0"/>
              <a:t>изпълнено е чрез транзистори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с транзистори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2667000"/>
            <a:ext cx="3895725" cy="3667125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8C0AE6D-D8F9-4359-93E0-E5F90CA3E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4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14400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/>
              <a:t>Полупроводников електронен елемент, при който може с малък ток/напрежение да се управлява по-голям ток.</a:t>
            </a:r>
          </a:p>
          <a:p>
            <a:r>
              <a:rPr lang="bg-BG" sz="2800" dirty="0"/>
              <a:t>В зависимост от управляващата величина има два вида транзистори:</a:t>
            </a:r>
          </a:p>
          <a:p>
            <a:pPr marL="0" indent="0">
              <a:buNone/>
            </a:pPr>
            <a:r>
              <a:rPr lang="bg-BG" sz="2800" dirty="0"/>
              <a:t>    - биполярни (управляват се по ток)</a:t>
            </a:r>
            <a:r>
              <a:rPr lang="en-US" sz="2800" dirty="0"/>
              <a:t> – NPN </a:t>
            </a:r>
            <a:r>
              <a:rPr lang="bg-BG" sz="2800" dirty="0"/>
              <a:t>и </a:t>
            </a:r>
            <a:r>
              <a:rPr lang="en-US" sz="2800" dirty="0"/>
              <a:t>PNP;</a:t>
            </a:r>
            <a:endParaRPr lang="bg-BG" sz="2800" dirty="0"/>
          </a:p>
          <a:p>
            <a:pPr marL="0" indent="0">
              <a:buNone/>
            </a:pPr>
            <a:r>
              <a:rPr lang="bg-BG" sz="2800" dirty="0"/>
              <a:t>    - полеви (управляват се по напрежение)</a:t>
            </a:r>
            <a:r>
              <a:rPr lang="en-US" sz="2800" dirty="0"/>
              <a:t>.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11804822" cy="918000"/>
          </a:xfrm>
        </p:spPr>
        <p:txBody>
          <a:bodyPr/>
          <a:lstStyle/>
          <a:p>
            <a:r>
              <a:rPr lang="bg-BG" dirty="0"/>
              <a:t>Транзистори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73" y="3723517"/>
            <a:ext cx="2301590" cy="2926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4121150"/>
            <a:ext cx="3617834" cy="22964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12" y="2651954"/>
            <a:ext cx="2143125" cy="2143125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99B9BEC7-895C-45B9-A0F7-860D4CDBB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4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/>
              <a:t>Транзистора може да се разглежда като електронно управляем ключ. Когато на единия от изводите (база/гейт) се подаде ток/напрежение се затваря веригата между другите два извода (колектор-емитер/ дрейн-сорс). И обратното – когато не се подава ток/напрежение, тази верига е отворена.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Принцип на работа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20" y="4187588"/>
            <a:ext cx="7181688" cy="2228247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C07A813-7522-41CC-83AD-8AD27CB4F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3293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7183</TotalTime>
  <Words>517</Words>
  <Application>Microsoft Office PowerPoint</Application>
  <PresentationFormat>Custom</PresentationFormat>
  <Paragraphs>80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Wingdings 2</vt:lpstr>
      <vt:lpstr>SoftUni 16x9</vt:lpstr>
      <vt:lpstr>Управление на постояннотокови електродвигатели</vt:lpstr>
      <vt:lpstr>Съдържание</vt:lpstr>
      <vt:lpstr>Постояннотоков електродвигател</vt:lpstr>
      <vt:lpstr>Устройство на постояннотоков електродвигател</vt:lpstr>
      <vt:lpstr>Принцип на работа</vt:lpstr>
      <vt:lpstr>Основни параметри</vt:lpstr>
      <vt:lpstr>Управление с транзистори</vt:lpstr>
      <vt:lpstr>Транзистори</vt:lpstr>
      <vt:lpstr>Принцип на работа</vt:lpstr>
      <vt:lpstr>Схема на упавление с биполярен транзистор</vt:lpstr>
      <vt:lpstr>Схема на упавление с MOSFET транзистор</vt:lpstr>
      <vt:lpstr>Мостова схема</vt:lpstr>
      <vt:lpstr>Интегрална схема на H-мост – L293D</vt:lpstr>
      <vt:lpstr>Схема на свързване на Ардуино и L293D</vt:lpstr>
      <vt:lpstr>Схема на свързване на Ардуино и L298N</vt:lpstr>
      <vt:lpstr>Вградени системи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2019-12-17T14:02:24Z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