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473" r:id="rId3"/>
    <p:sldId id="479" r:id="rId4"/>
    <p:sldId id="536" r:id="rId5"/>
    <p:sldId id="537" r:id="rId6"/>
    <p:sldId id="538" r:id="rId7"/>
    <p:sldId id="540" r:id="rId8"/>
    <p:sldId id="539" r:id="rId9"/>
    <p:sldId id="541" r:id="rId10"/>
    <p:sldId id="542" r:id="rId11"/>
    <p:sldId id="477" r:id="rId12"/>
    <p:sldId id="50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4169119D-6ED9-4233-89A9-7A4FB16F1350}">
          <p14:sldIdLst>
            <p14:sldId id="473"/>
            <p14:sldId id="479"/>
          </p14:sldIdLst>
        </p14:section>
        <p14:section name="Servomotors" id="{296884DC-3C0F-446B-90F4-495B5DA9F41A}">
          <p14:sldIdLst>
            <p14:sldId id="536"/>
            <p14:sldId id="537"/>
            <p14:sldId id="538"/>
            <p14:sldId id="540"/>
            <p14:sldId id="539"/>
            <p14:sldId id="541"/>
            <p14:sldId id="542"/>
          </p14:sldIdLst>
        </p14:section>
        <p14:section name="Заключение" id="{8133486B-3B5D-4437-87B4-14F411DF01FA}">
          <p14:sldIdLst>
            <p14:sldId id="477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744E61B-0917-4477-B74B-2BDF26DB05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5158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71F2140-F133-4619-8A36-7323B469C1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61261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C7FB172-4D5C-4931-AB78-560B2B74B9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593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F379B45-B4CF-4732-A1CA-346C8AE27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8330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838200"/>
            <a:ext cx="10577299" cy="1066800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+mn-ea"/>
              </a:rPr>
              <a:t>Управление на сервомотори</a:t>
            </a:r>
            <a:endParaRPr lang="x-none" altLang="en-US" sz="4000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8" y="3564278"/>
            <a:ext cx="4309998" cy="2693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97C49-EDE6-4D00-9466-1FB8E5945136}"/>
              </a:ext>
            </a:extLst>
          </p:cNvPr>
          <p:cNvGrpSpPr/>
          <p:nvPr/>
        </p:nvGrpSpPr>
        <p:grpSpPr>
          <a:xfrm>
            <a:off x="684212" y="3535212"/>
            <a:ext cx="6103067" cy="2674312"/>
            <a:chOff x="684212" y="3535212"/>
            <a:chExt cx="6103067" cy="2674312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A6B07BA3-F5D4-4C26-97CF-6D145DDC30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32023">
              <a:off x="5282723" y="3535212"/>
              <a:ext cx="1504556" cy="721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/>
            <a:p>
              <a:pPr algn="ctr" hangingPunct="1">
                <a:lnSpc>
                  <a:spcPct val="8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</a:pPr>
              <a:r>
                <a:rPr lang="bg-BG" sz="2400" b="1" dirty="0">
                  <a:solidFill>
                    <a:srgbClr val="FFF0D9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Вградени</a:t>
              </a:r>
              <a:br>
                <a:rPr lang="bg-BG" sz="2400" b="1" dirty="0">
                  <a:solidFill>
                    <a:srgbClr val="FFF0D9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</a:br>
              <a:r>
                <a:rPr lang="bg-BG" sz="2400" b="1" dirty="0">
                  <a:solidFill>
                    <a:srgbClr val="FFF0D9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системи</a:t>
              </a:r>
              <a:endParaRPr lang="en-US" sz="2400" b="1" dirty="0">
                <a:solidFill>
                  <a:srgbClr val="FFF0D9"/>
                </a:solidFill>
                <a:latin typeface="Calibri" charset="0"/>
                <a:ea typeface="Noto Sans CJK SC Regular" charset="0"/>
                <a:cs typeface="Noto Sans CJK SC Regular" charset="0"/>
              </a:endParaRPr>
            </a:p>
          </p:txBody>
        </p:sp>
        <p:pic>
          <p:nvPicPr>
            <p:cNvPr id="14" name="Picture 5">
              <a:extLst>
                <a:ext uri="{FF2B5EF4-FFF2-40B4-BE49-F238E27FC236}">
                  <a16:creationId xmlns:a16="http://schemas.microsoft.com/office/drawing/2014/main" id="{397B2246-566D-45B8-A98C-12BB1296B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3212" y="3709988"/>
              <a:ext cx="1827213" cy="2005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A77E784A-0E81-4A14-A10C-E8A748CFD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2" y="4137025"/>
              <a:ext cx="2173288" cy="758825"/>
            </a:xfrm>
            <a:prstGeom prst="rect">
              <a:avLst/>
            </a:prstGeom>
            <a:solidFill>
              <a:srgbClr val="231F20">
                <a:alpha val="50000"/>
              </a:srgbClr>
            </a:solidFill>
            <a:ln w="9525" cap="flat">
              <a:solidFill>
                <a:srgbClr val="C87D0E">
                  <a:alpha val="5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6E9305D8-E0B3-407A-BD82-A9818FDD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060950"/>
              <a:ext cx="3186113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bg-BG" sz="2300" b="1" dirty="0">
                  <a:solidFill>
                    <a:srgbClr val="F4B36C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Учителски екип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637749B2-A3C2-424C-82BE-05930939F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478075"/>
              <a:ext cx="3186113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bg-BG" sz="2000" b="1" dirty="0">
                  <a:solidFill>
                    <a:srgbClr val="F9DAAB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Обучение за ИТ кариера</a:t>
              </a: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1E6313F0-3198-42F6-BF7B-91FCF8FB3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826937"/>
              <a:ext cx="5027613" cy="38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</a:pPr>
              <a:r>
                <a:rPr lang="en-US" sz="2000" b="1" u="sng" dirty="0">
                  <a:solidFill>
                    <a:srgbClr val="F6C781"/>
                  </a:solidFill>
                  <a:latin typeface="Calibri" charset="0"/>
                  <a:ea typeface="Noto Sans CJK SC Regular" charset="0"/>
                  <a:cs typeface="Noto Sans CJK SC Regular" charset="0"/>
                  <a:hlinkClick r:id="rId6"/>
                </a:rPr>
                <a:t>https://it-kariera.mon.bg/e-learning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1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Вградени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4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151121"/>
            <a:ext cx="11891975" cy="5570355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en-US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206" y="5344010"/>
            <a:ext cx="2946413" cy="105679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2589212" y="2954298"/>
            <a:ext cx="6749003" cy="1160502"/>
            <a:chOff x="2850609" y="2610725"/>
            <a:chExt cx="6749003" cy="1160502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609" y="2616473"/>
              <a:ext cx="3360364" cy="114901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1913" y="2610725"/>
              <a:ext cx="2517699" cy="116050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144ABA6-B0FD-4A55-9B3B-163B2C65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3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Сервоелектромотори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Свързване към Ардуино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Пример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CDB376A-41B7-4D81-9D61-F473ECEE3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8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-43980"/>
            <a:ext cx="9577597" cy="1110780"/>
          </a:xfrm>
        </p:spPr>
        <p:txBody>
          <a:bodyPr/>
          <a:lstStyle/>
          <a:p>
            <a:r>
              <a:rPr lang="bg-BG" dirty="0"/>
              <a:t>Сервоелектромотор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838200"/>
            <a:ext cx="11804822" cy="5570355"/>
          </a:xfrm>
        </p:spPr>
        <p:txBody>
          <a:bodyPr/>
          <a:lstStyle/>
          <a:p>
            <a:pPr algn="just"/>
            <a:r>
              <a:rPr lang="bg-BG" sz="2800" dirty="0"/>
              <a:t>Основен недостатък на обикновените постояннотокови електродвигатели е липсата на обратна връзка, което прави изключително сложно прецизното управление. Напр. управление на стрелките на часовник, елероните на самолет, клапата на дозиращи машини, печатащи глави на 2</a:t>
            </a:r>
            <a:r>
              <a:rPr lang="en-US" sz="2800" dirty="0"/>
              <a:t>D </a:t>
            </a:r>
            <a:r>
              <a:rPr lang="bg-BG" sz="2800" dirty="0"/>
              <a:t>и 3</a:t>
            </a:r>
            <a:r>
              <a:rPr lang="en-US" sz="2800" dirty="0"/>
              <a:t>D </a:t>
            </a:r>
            <a:r>
              <a:rPr lang="bg-BG" sz="2800" dirty="0"/>
              <a:t>принтери... </a:t>
            </a:r>
          </a:p>
          <a:p>
            <a:pPr algn="just"/>
            <a:r>
              <a:rPr lang="bg-BG" sz="2800" dirty="0"/>
              <a:t>Един от начините за решаване на тези проблеми е използването на сервоелектромотори, които имат вградена система за обратна връзка и прави изключително лесно решаването на посочените задачи.</a:t>
            </a:r>
          </a:p>
          <a:p>
            <a:pPr marL="0" indent="0" algn="just">
              <a:buNone/>
            </a:pPr>
            <a:endParaRPr lang="bg-BG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bg-BG" sz="2000" dirty="0"/>
          </a:p>
          <a:p>
            <a:pPr>
              <a:buNone/>
            </a:pP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4823978"/>
            <a:ext cx="4089401" cy="1858096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4371FAB-7A33-4E72-BB79-261F0C447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3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782397" cy="1110780"/>
          </a:xfrm>
        </p:spPr>
        <p:txBody>
          <a:bodyPr>
            <a:normAutofit/>
          </a:bodyPr>
          <a:lstStyle/>
          <a:p>
            <a:r>
              <a:rPr lang="bg-BG" dirty="0"/>
              <a:t>Устройство на сервоелектромотора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1794420"/>
            <a:ext cx="7010400" cy="37138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875427"/>
            <a:ext cx="4091412" cy="359049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A33B6C8-5D85-452E-A297-D3F0434A8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Ардуино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914400"/>
            <a:ext cx="11804822" cy="5570355"/>
          </a:xfrm>
        </p:spPr>
        <p:txBody>
          <a:bodyPr/>
          <a:lstStyle/>
          <a:p>
            <a:r>
              <a:rPr lang="bg-BG" dirty="0"/>
              <a:t>Обикновените сервоелектромотори имат три проводника</a:t>
            </a:r>
          </a:p>
          <a:p>
            <a:pPr lvl="1">
              <a:buFont typeface="Arial" pitchFamily="34" charset="0"/>
              <a:buChar char="•"/>
            </a:pPr>
            <a:r>
              <a:rPr lang="bg-BG" dirty="0"/>
              <a:t>  (+) Захранване</a:t>
            </a:r>
          </a:p>
          <a:p>
            <a:pPr lvl="1">
              <a:buFont typeface="Arial" pitchFamily="34" charset="0"/>
              <a:buChar char="•"/>
            </a:pPr>
            <a:r>
              <a:rPr lang="bg-BG" dirty="0"/>
              <a:t>  </a:t>
            </a:r>
            <a:r>
              <a:rPr lang="en-US" dirty="0"/>
              <a:t>GND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-</a:t>
            </a:r>
            <a:r>
              <a:rPr lang="bg-BG" dirty="0"/>
              <a:t>Управляващ сигнал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2286000"/>
            <a:ext cx="4265007" cy="30480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78A9558-8157-4A8D-A553-27C75B70C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6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Управляващия сигнал носи информация за ъгъла на който трябва да се завърти вала.</a:t>
            </a:r>
          </a:p>
          <a:p>
            <a:r>
              <a:rPr lang="bg-BG" sz="3200" dirty="0"/>
              <a:t>Информацията е кодирана в продължителността на импулса.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Управляващ сигнал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3124200"/>
            <a:ext cx="6000750" cy="3218584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79CF950-0578-4059-99AD-3C5787BEA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3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управлението на тези севоелектромотори се използва вградената в </a:t>
            </a:r>
            <a:r>
              <a:rPr lang="en-US" dirty="0" err="1"/>
              <a:t>Arduino</a:t>
            </a:r>
            <a:r>
              <a:rPr lang="en-US" dirty="0"/>
              <a:t> IDE </a:t>
            </a:r>
            <a:r>
              <a:rPr lang="bg-BG" dirty="0"/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Servo.h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bg-BG" i="1" dirty="0"/>
              <a:t>;</a:t>
            </a:r>
          </a:p>
          <a:p>
            <a:r>
              <a:rPr lang="bg-BG" dirty="0"/>
              <a:t>За всеки сервомотор се създава обект от класа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Servo</a:t>
            </a:r>
            <a:r>
              <a:rPr lang="bg-BG" dirty="0"/>
              <a:t>;</a:t>
            </a:r>
            <a:endParaRPr lang="en-US" dirty="0"/>
          </a:p>
          <a:p>
            <a:r>
              <a:rPr lang="bg-BG" dirty="0"/>
              <a:t>С функцията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attach(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pinNumber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се конфигурира управляващ пин;</a:t>
            </a:r>
          </a:p>
          <a:p>
            <a:r>
              <a:rPr lang="bg-BG" dirty="0"/>
              <a:t>С функцията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write(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angleDegree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се задава ъгълът, на който трябва да се завърти вала.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Библиотека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EDFE614-9E79-4BBF-B8C9-9CBD5CDF8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2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8382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Управление на сервоелектромотор с потенциометър;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 – схема: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84" y="1524000"/>
            <a:ext cx="4624519" cy="47244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76E7A11-E59D-41F3-92F2-0E6E7DF17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3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 – сорскод: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371599"/>
            <a:ext cx="7134509" cy="4789833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2E26878-9F93-4888-9FF0-A5583791F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2996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7144</TotalTime>
  <Words>386</Words>
  <Application>Microsoft Office PowerPoint</Application>
  <PresentationFormat>Custom</PresentationFormat>
  <Paragraphs>59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Wingdings 2</vt:lpstr>
      <vt:lpstr>SoftUni 16x9</vt:lpstr>
      <vt:lpstr>Управление на сервомотори</vt:lpstr>
      <vt:lpstr>Съдържание</vt:lpstr>
      <vt:lpstr>Сервоелектромотор</vt:lpstr>
      <vt:lpstr>Устройство на сервоелектромотора</vt:lpstr>
      <vt:lpstr>Свързване с Ардуино</vt:lpstr>
      <vt:lpstr>Управляващ сигнал</vt:lpstr>
      <vt:lpstr>Библиотека</vt:lpstr>
      <vt:lpstr>Пример – схема:</vt:lpstr>
      <vt:lpstr>Пример – сорскод:</vt:lpstr>
      <vt:lpstr>Вградени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2019-12-17T13:23:44Z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