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13"/>
  </p:notesMasterIdLst>
  <p:handoutMasterIdLst>
    <p:handoutMasterId r:id="rId14"/>
  </p:handoutMasterIdLst>
  <p:sldIdLst>
    <p:sldId id="402" r:id="rId3"/>
    <p:sldId id="485" r:id="rId4"/>
    <p:sldId id="493" r:id="rId5"/>
    <p:sldId id="494" r:id="rId6"/>
    <p:sldId id="495" r:id="rId7"/>
    <p:sldId id="496" r:id="rId8"/>
    <p:sldId id="497" r:id="rId9"/>
    <p:sldId id="498" r:id="rId10"/>
    <p:sldId id="416" r:id="rId11"/>
    <p:sldId id="481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BAD1696-497C-47CA-8FE6-EB49CCD7224C}">
          <p14:sldIdLst>
            <p14:sldId id="402"/>
          </p14:sldIdLst>
        </p14:section>
        <p14:section name="Lists" id="{28AEB335-2116-4743-ABA3-B44AAEB81814}">
          <p14:sldIdLst>
            <p14:sldId id="485"/>
            <p14:sldId id="493"/>
            <p14:sldId id="494"/>
            <p14:sldId id="495"/>
            <p14:sldId id="496"/>
            <p14:sldId id="497"/>
            <p14:sldId id="498"/>
          </p14:sldIdLst>
        </p14:section>
        <p14:section name="Conclusion" id="{BAE897DF-7D6C-45DF-839E-9F20CE51A325}">
          <p14:sldIdLst>
            <p14:sldId id="416"/>
            <p14:sldId id="4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533" autoAdjust="0"/>
  </p:normalViewPr>
  <p:slideViewPr>
    <p:cSldViewPr>
      <p:cViewPr varScale="1">
        <p:scale>
          <a:sx n="82" d="100"/>
          <a:sy n="82" d="100"/>
        </p:scale>
        <p:origin x="576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6:20.257" idx="1">
    <p:pos x="2544" y="202"/>
    <p:text>10 минути - обяснения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7:17.273" idx="2">
    <p:pos x="10" y="10"/>
    <p:text>10 минути - обяснение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7:57:52.335" idx="3">
    <p:pos x="10" y="10"/>
    <p:text>15 минути - обяснение и демонстрация</p:text>
    <p:extLst>
      <p:ext uri="{C676402C-5697-4E1C-873F-D02D1690AC5C}">
        <p15:threadingInfo xmlns:p15="http://schemas.microsoft.com/office/powerpoint/2012/main" timeZoneBias="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9T08:00:13.195" idx="4">
    <p:pos x="10" y="10"/>
    <p:text>5/10 минути време за въпроси</p:text>
    <p:extLst>
      <p:ext uri="{C676402C-5697-4E1C-873F-D02D1690AC5C}">
        <p15:threadingInfo xmlns:p15="http://schemas.microsoft.com/office/powerpoint/2012/main" timeZoneBias="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16-Dec-19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16-Dec-19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CF7352F-0B9D-42AE-A067-E1CCEE142C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12032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E71C3D9-3C3D-42A3-B8B7-6C121C870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19516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52E49D3-9753-42F6-BF69-096589FF58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7148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creativecommons.org/licenses/by-nc-sa/4.0" TargetMode="External"/><Relationship Id="rId7" Type="http://schemas.openxmlformats.org/officeDocument/2006/relationships/hyperlink" Target="https://mon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softuni.foundation/" TargetMode="External"/><Relationship Id="rId10" Type="http://schemas.openxmlformats.org/officeDocument/2006/relationships/image" Target="../media/image13.jpeg"/><Relationship Id="rId4" Type="http://schemas.openxmlformats.org/officeDocument/2006/relationships/image" Target="../media/image10.png"/><Relationship Id="rId9" Type="http://schemas.openxmlformats.org/officeDocument/2006/relationships/hyperlink" Target="https://it-kariera.mon.bg/e-learn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579811" y="279016"/>
            <a:ext cx="7910299" cy="1404218"/>
          </a:xfrm>
        </p:spPr>
        <p:txBody>
          <a:bodyPr>
            <a:normAutofit/>
          </a:bodyPr>
          <a:lstStyle/>
          <a:p>
            <a:r>
              <a:rPr lang="bg-BG" dirty="0"/>
              <a:t>Списъци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656012" y="1712316"/>
            <a:ext cx="7910298" cy="1292793"/>
          </a:xfrm>
        </p:spPr>
        <p:txBody>
          <a:bodyPr>
            <a:normAutofit/>
          </a:bodyPr>
          <a:lstStyle/>
          <a:p>
            <a:r>
              <a:rPr lang="bg-BG" dirty="0"/>
              <a:t>Обработка на поредици с променлива дължина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F8955-9321-4222-B309-6A27C09B60B5}"/>
              </a:ext>
            </a:extLst>
          </p:cNvPr>
          <p:cNvSpPr txBox="1"/>
          <p:nvPr/>
        </p:nvSpPr>
        <p:spPr>
          <a:xfrm rot="1839686">
            <a:off x="4797800" y="3751881"/>
            <a:ext cx="2324839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Програмиране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029D6DA-4FE6-41C5-9DCE-3F10A3D71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213" y="3681903"/>
            <a:ext cx="4727897" cy="2222181"/>
          </a:xfrm>
          <a:prstGeom prst="rect">
            <a:avLst/>
          </a:prstGeom>
          <a:scene3d>
            <a:camera prst="perspectiveHeroicExtremeLeftFacing">
              <a:rot lat="20810307" lon="994948" rev="21276000"/>
            </a:camera>
            <a:lightRig rig="threePt" dir="t"/>
          </a:scene3d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784138F-0950-4E77-A9DD-5A425862148D}"/>
              </a:ext>
            </a:extLst>
          </p:cNvPr>
          <p:cNvGrpSpPr/>
          <p:nvPr/>
        </p:nvGrpSpPr>
        <p:grpSpPr>
          <a:xfrm>
            <a:off x="760412" y="3583505"/>
            <a:ext cx="5043827" cy="2524722"/>
            <a:chOff x="745783" y="3624633"/>
            <a:chExt cx="5043827" cy="2524722"/>
          </a:xfrm>
        </p:grpSpPr>
        <p:pic>
          <p:nvPicPr>
            <p:cNvPr id="8" name="Picture 7" descr="http://softuni.b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pic>
          <p:nvPicPr>
            <p:cNvPr id="9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F06E175F-5BEA-4FFA-BEFE-073279FABE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10" name="Text Placeholder 7">
              <a:extLst>
                <a:ext uri="{FF2B5EF4-FFF2-40B4-BE49-F238E27FC236}">
                  <a16:creationId xmlns:a16="http://schemas.microsoft.com/office/drawing/2014/main" id="{89D41982-99A7-459C-A044-BC03FB5F801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 dirty="0"/>
                <a:t> екип</a:t>
              </a:r>
            </a:p>
          </p:txBody>
        </p:sp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0CA1AFB9-AC1A-4329-BE5F-D27D3914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dirty="0"/>
                <a:t>Обучение за ИТ кариера</a:t>
              </a:r>
            </a:p>
          </p:txBody>
        </p:sp>
        <p:sp>
          <p:nvSpPr>
            <p:cNvPr id="12" name="Text Placeholder 11">
              <a:extLst>
                <a:ext uri="{FF2B5EF4-FFF2-40B4-BE49-F238E27FC236}">
                  <a16:creationId xmlns:a16="http://schemas.microsoft.com/office/drawing/2014/main" id="{8776A7C3-5AF5-4CA5-B9B0-6A1F89BCBF8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dirty="0">
                  <a:hlinkClick r:id="rId7"/>
                </a:rPr>
                <a:t>https://it-kariera.mon.bg/e-learning/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234491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Content"/>
          <p:cNvSpPr>
            <a:spLocks noGrp="1"/>
          </p:cNvSpPr>
          <p:nvPr>
            <p:ph idx="1"/>
          </p:nvPr>
        </p:nvSpPr>
        <p:spPr>
          <a:xfrm>
            <a:off x="146037" y="1066799"/>
            <a:ext cx="11891975" cy="5654677"/>
          </a:xfrm>
        </p:spPr>
        <p:txBody>
          <a:bodyPr>
            <a:normAutofit/>
          </a:bodyPr>
          <a:lstStyle/>
          <a:p>
            <a:r>
              <a:rPr lang="bg-BG" sz="2900" dirty="0"/>
              <a:t>Настоящият курс </a:t>
            </a:r>
            <a:r>
              <a:rPr lang="en-US" sz="2900" dirty="0"/>
              <a:t>(</a:t>
            </a:r>
            <a:r>
              <a:rPr lang="bg-BG" sz="2900" dirty="0"/>
              <a:t>презентации</a:t>
            </a:r>
            <a:r>
              <a:rPr lang="en-US" sz="2900" dirty="0"/>
              <a:t>, </a:t>
            </a:r>
            <a:r>
              <a:rPr lang="bg-BG" sz="2900" dirty="0"/>
              <a:t>примери</a:t>
            </a:r>
            <a:r>
              <a:rPr lang="en-US" sz="2900" dirty="0"/>
              <a:t>, </a:t>
            </a:r>
            <a:r>
              <a:rPr lang="bg-BG" sz="2900" dirty="0"/>
              <a:t>задачи, упражнения и др.</a:t>
            </a:r>
            <a:r>
              <a:rPr lang="en-US" sz="2900" dirty="0"/>
              <a:t>)</a:t>
            </a:r>
            <a:r>
              <a:rPr lang="bg-BG" sz="2900" dirty="0"/>
              <a:t> е разработен за нуждите на Национална програма "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Обучение за ИТ кариера</a:t>
            </a:r>
            <a:r>
              <a:rPr lang="bg-BG" sz="2900" dirty="0"/>
              <a:t>" на МОН за подготовка по професия "Приложен програмист"</a:t>
            </a:r>
          </a:p>
          <a:p>
            <a:endParaRPr lang="bg-BG" sz="2900" dirty="0"/>
          </a:p>
          <a:p>
            <a:endParaRPr lang="bg-BG" sz="2900" dirty="0"/>
          </a:p>
          <a:p>
            <a:r>
              <a:rPr lang="bg-BG" sz="2900" dirty="0"/>
              <a:t>Курсът е базиран на учебно съдържание и методика, предоставени от </a:t>
            </a:r>
            <a:r>
              <a:rPr lang="bg-BG" sz="2900" b="1" dirty="0">
                <a:solidFill>
                  <a:schemeClr val="tx2">
                    <a:lumMod val="75000"/>
                  </a:schemeClr>
                </a:solidFill>
              </a:rPr>
              <a:t>фондация "Софтуерен университет" </a:t>
            </a:r>
            <a:r>
              <a:rPr lang="bg-BG" sz="2900" dirty="0"/>
              <a:t>и се разпространява под свободен</a:t>
            </a:r>
            <a:r>
              <a:rPr lang="bg-BG" sz="29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2900" dirty="0"/>
              <a:t>лиценз</a:t>
            </a:r>
            <a:r>
              <a:rPr lang="en-US" sz="2900" b="1" dirty="0">
                <a:solidFill>
                  <a:schemeClr val="tx2">
                    <a:lumMod val="75000"/>
                  </a:schemeClr>
                </a:solidFill>
              </a:rPr>
              <a:t> CC-BY-NC-SA</a:t>
            </a:r>
            <a:endParaRPr lang="bg-BG" sz="2900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6" name="Group Logos">
            <a:extLst>
              <a:ext uri="{FF2B5EF4-FFF2-40B4-BE49-F238E27FC236}">
                <a16:creationId xmlns:a16="http://schemas.microsoft.com/office/drawing/2014/main" id="{40A26E2B-FAAA-4165-9B90-2760644E8132}"/>
              </a:ext>
            </a:extLst>
          </p:cNvPr>
          <p:cNvGrpSpPr/>
          <p:nvPr/>
        </p:nvGrpSpPr>
        <p:grpSpPr>
          <a:xfrm>
            <a:off x="2970212" y="5553269"/>
            <a:ext cx="6016452" cy="873381"/>
            <a:chOff x="2970212" y="5562600"/>
            <a:chExt cx="6016452" cy="873381"/>
          </a:xfrm>
        </p:grpSpPr>
        <p:pic>
          <p:nvPicPr>
            <p:cNvPr id="22" name="Logo CC-BY-NC-SA">
              <a:hlinkClick r:id="rId3"/>
              <a:extLst>
                <a:ext uri="{FF2B5EF4-FFF2-40B4-BE49-F238E27FC236}">
                  <a16:creationId xmlns:a16="http://schemas.microsoft.com/office/drawing/2014/main" id="{F7FF078B-D7E3-4FDC-B697-3E0B738E7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1612" y="5562600"/>
              <a:ext cx="2435052" cy="873380"/>
            </a:xfrm>
            <a:prstGeom prst="rect">
              <a:avLst/>
            </a:prstGeom>
          </p:spPr>
        </p:pic>
        <p:pic>
          <p:nvPicPr>
            <p:cNvPr id="20" name="Logo SoftUni Foundation" descr="A picture containing plate, drawing&#10;&#10;Description automatically generated">
              <a:hlinkClick r:id="rId5"/>
              <a:extLst>
                <a:ext uri="{FF2B5EF4-FFF2-40B4-BE49-F238E27FC236}">
                  <a16:creationId xmlns:a16="http://schemas.microsoft.com/office/drawing/2014/main" id="{99622D04-ADD1-4DB1-A02F-2D61BE27A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0212" y="5562600"/>
              <a:ext cx="3121158" cy="873381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</p:grpSp>
      <p:grpSp>
        <p:nvGrpSpPr>
          <p:cNvPr id="5" name="Group Logos">
            <a:extLst>
              <a:ext uri="{FF2B5EF4-FFF2-40B4-BE49-F238E27FC236}">
                <a16:creationId xmlns:a16="http://schemas.microsoft.com/office/drawing/2014/main" id="{0602D838-02AF-4A2B-9E34-F6768ABCBB84}"/>
              </a:ext>
            </a:extLst>
          </p:cNvPr>
          <p:cNvGrpSpPr/>
          <p:nvPr/>
        </p:nvGrpSpPr>
        <p:grpSpPr>
          <a:xfrm>
            <a:off x="3112083" y="2715207"/>
            <a:ext cx="5709475" cy="970203"/>
            <a:chOff x="3112083" y="2705876"/>
            <a:chExt cx="5709475" cy="970203"/>
          </a:xfrm>
        </p:grpSpPr>
        <p:pic>
          <p:nvPicPr>
            <p:cNvPr id="10" name="Logo IT Career" descr="A close up of a logo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C6B4761B-EE8B-460E-A5AF-6A003F255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12083" y="2705879"/>
              <a:ext cx="2837416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</p:pic>
        <p:pic>
          <p:nvPicPr>
            <p:cNvPr id="12" name="Logo Ministry of Education">
              <a:hlinkClick r:id="rId9"/>
              <a:extLst>
                <a:ext uri="{FF2B5EF4-FFF2-40B4-BE49-F238E27FC236}">
                  <a16:creationId xmlns:a16="http://schemas.microsoft.com/office/drawing/2014/main" id="{E65F853D-4D5F-404D-B9AA-6840D11022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718" y="2705876"/>
              <a:ext cx="2104840" cy="970200"/>
            </a:xfrm>
            <a:prstGeom prst="roundRect">
              <a:avLst>
                <a:gd name="adj" fmla="val 4326"/>
              </a:avLst>
            </a:prstGeom>
            <a:noFill/>
            <a:ln>
              <a:solidFill>
                <a:schemeClr val="accent2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8815" y="40341"/>
            <a:ext cx="11849197" cy="1110780"/>
          </a:xfrm>
        </p:spPr>
        <p:txBody>
          <a:bodyPr>
            <a:normAutofit/>
          </a:bodyPr>
          <a:lstStyle/>
          <a:p>
            <a:r>
              <a:rPr lang="bg-BG" dirty="0"/>
              <a:t>Министерство на образованието и науката (МОН)</a:t>
            </a:r>
            <a:endParaRPr lang="en-US" dirty="0"/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9E045925-B836-44AC-8D0D-F7637BF0C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496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5275400"/>
            <a:ext cx="10363200" cy="820600"/>
          </a:xfrm>
        </p:spPr>
        <p:txBody>
          <a:bodyPr/>
          <a:lstStyle/>
          <a:p>
            <a:r>
              <a:rPr lang="bg-BG" dirty="0"/>
              <a:t>Списъци</a:t>
            </a:r>
            <a:r>
              <a:rPr lang="en-US" dirty="0"/>
              <a:t> – </a:t>
            </a:r>
            <a:r>
              <a:rPr lang="bg-BG" dirty="0"/>
              <a:t>триене, сливане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186" y="1219200"/>
            <a:ext cx="3524026" cy="3637568"/>
          </a:xfrm>
          <a:prstGeom prst="rect">
            <a:avLst/>
          </a:prstGeom>
        </p:spPr>
      </p:pic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CD5BC969-D54D-4CA7-9D08-AAC2174C85C9}"/>
              </a:ext>
            </a:extLst>
          </p:cNvPr>
          <p:cNvSpPr txBox="1">
            <a:spLocks/>
          </p:cNvSpPr>
          <p:nvPr/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51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срещания в списъка на последното число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Премахни числото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5 2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3 4 5 5 2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3 </a:t>
            </a:r>
            <a:r>
              <a:rPr lang="bg-BG" sz="28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it-IT" sz="2800" b="1" noProof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8 5 3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 Placeholder">
            <a:extLst>
              <a:ext uri="{FF2B5EF4-FFF2-40B4-BE49-F238E27FC236}">
                <a16:creationId xmlns:a16="http://schemas.microsoft.com/office/drawing/2014/main" id="{0235874A-2A0D-4BC5-838B-0A5DB04CB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85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600" dirty="0"/>
              <a:t>Премахни числото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390028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List&lt;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</a:t>
            </a:r>
            <a:r>
              <a:rPr lang="en-US" sz="2600" dirty="0"/>
              <a:t>&gt; </a:t>
            </a:r>
            <a:r>
              <a:rPr lang="en-US" sz="2600" dirty="0" err="1"/>
              <a:t>nums</a:t>
            </a:r>
            <a:r>
              <a:rPr lang="en-US" sz="2600" dirty="0"/>
              <a:t> =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 err="1"/>
              <a:t>Console.ReadLine</a:t>
            </a:r>
            <a:r>
              <a:rPr lang="en-US" sz="2600" dirty="0"/>
              <a:t>().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Split</a:t>
            </a:r>
            <a:r>
              <a:rPr lang="en-US" sz="2600" dirty="0"/>
              <a:t>(' ')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/>
              <a:t>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Select</a:t>
            </a:r>
            <a:r>
              <a:rPr lang="en-US" sz="2600" dirty="0"/>
              <a:t>(</a:t>
            </a:r>
            <a:r>
              <a:rPr lang="en-US" sz="2600" dirty="0" err="1">
                <a:solidFill>
                  <a:schemeClr val="tx2">
                    <a:lumMod val="75000"/>
                  </a:schemeClr>
                </a:solidFill>
              </a:rPr>
              <a:t>int.Parse</a:t>
            </a:r>
            <a:r>
              <a:rPr lang="en-US" sz="2600" dirty="0"/>
              <a:t>).</a:t>
            </a:r>
            <a:r>
              <a:rPr lang="en-US" sz="2600" dirty="0">
                <a:solidFill>
                  <a:schemeClr val="tx2">
                    <a:lumMod val="75000"/>
                  </a:schemeClr>
                </a:solidFill>
              </a:rPr>
              <a:t>ToList</a:t>
            </a:r>
            <a:r>
              <a:rPr lang="en-US" sz="2600" dirty="0"/>
              <a:t>();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number = </a:t>
            </a:r>
            <a:r>
              <a:rPr lang="en-US" sz="2800" dirty="0" err="1"/>
              <a:t>nums</a:t>
            </a:r>
            <a:r>
              <a:rPr lang="en-US" sz="2800" dirty="0"/>
              <a:t>[</a:t>
            </a:r>
            <a:r>
              <a:rPr lang="en-US" sz="2800" dirty="0" err="1"/>
              <a:t>nums.Count</a:t>
            </a:r>
            <a:r>
              <a:rPr lang="en-US" sz="2800" dirty="0"/>
              <a:t> – 1]; </a:t>
            </a:r>
          </a:p>
          <a:p>
            <a:r>
              <a:rPr lang="en-US" sz="2800" dirty="0"/>
              <a:t>while (</a:t>
            </a:r>
            <a:r>
              <a:rPr lang="en-US" sz="2800" dirty="0" err="1"/>
              <a:t>nums.Contains</a:t>
            </a:r>
            <a:r>
              <a:rPr lang="en-US" sz="2800" dirty="0"/>
              <a:t>(number))</a:t>
            </a:r>
          </a:p>
          <a:p>
            <a:r>
              <a:rPr lang="en-US" sz="2800" dirty="0"/>
              <a:t>{</a:t>
            </a:r>
            <a:endParaRPr lang="bg-BG" sz="2800" dirty="0"/>
          </a:p>
          <a:p>
            <a:r>
              <a:rPr lang="bg-BG" sz="2800" dirty="0"/>
              <a:t>	//</a:t>
            </a:r>
            <a:r>
              <a:rPr lang="en-US" sz="2800" dirty="0"/>
              <a:t>TODO: </a:t>
            </a:r>
            <a:r>
              <a:rPr lang="bg-BG" sz="2800" dirty="0"/>
              <a:t>Извикайте </a:t>
            </a:r>
            <a:r>
              <a:rPr lang="en-US" sz="2800" dirty="0"/>
              <a:t>.Remove</a:t>
            </a:r>
          </a:p>
          <a:p>
            <a:r>
              <a:rPr lang="en-US" sz="2800" dirty="0"/>
              <a:t>}</a:t>
            </a:r>
            <a:endParaRPr lang="bg-BG" sz="2800" dirty="0"/>
          </a:p>
          <a:p>
            <a:r>
              <a:rPr lang="bg-BG" sz="2800" dirty="0"/>
              <a:t>//</a:t>
            </a:r>
            <a:r>
              <a:rPr lang="en-US" sz="2800" dirty="0"/>
              <a:t>TODO: </a:t>
            </a:r>
            <a:r>
              <a:rPr lang="bg-BG" sz="2800" dirty="0"/>
              <a:t>изведете списъка</a:t>
            </a:r>
            <a:endParaRPr lang="bg-BG" sz="2600" dirty="0"/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8117075" y="2133600"/>
            <a:ext cx="3235137" cy="1773336"/>
          </a:xfrm>
          <a:prstGeom prst="wedgeRoundRectCallout">
            <a:avLst>
              <a:gd name="adj1" fmla="val -62518"/>
              <a:gd name="adj2" fmla="val -14474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00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Получаваме стойността на последния елемент от списъка </a:t>
            </a:r>
            <a:endParaRPr lang="en-US" sz="27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7" name="Slide Number Placeholder">
            <a:extLst>
              <a:ext uri="{FF2B5EF4-FFF2-40B4-BE49-F238E27FC236}">
                <a16:creationId xmlns:a16="http://schemas.microsoft.com/office/drawing/2014/main" id="{93586575-72CD-440C-879F-991E0D1D7E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30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списък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Премахнете всички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отрицателни </a:t>
            </a:r>
            <a:r>
              <a:rPr lang="bg-BG" dirty="0"/>
              <a:t>числа</a:t>
            </a:r>
            <a:r>
              <a:rPr lang="en-US" dirty="0"/>
              <a:t> </a:t>
            </a:r>
            <a:r>
              <a:rPr lang="bg-BG" dirty="0"/>
              <a:t>и изведете списъка наобратно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Изтриване на отрицателни елементи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0412" y="3117409"/>
            <a:ext cx="3429000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5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2 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570412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26541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3 4 5 2 1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2" y="4060347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8 </a:t>
            </a:r>
            <a:r>
              <a:rPr lang="bg-BG" sz="2800" b="1" u="sng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7 </a:t>
            </a:r>
            <a:r>
              <a:rPr lang="bg-BG" sz="2800" b="1" u="sng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-3</a:t>
            </a: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4570412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5326541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7 8 7 1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60412" y="4966234"/>
            <a:ext cx="3429000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-1 -2 -3</a:t>
            </a:r>
            <a:endParaRPr lang="it-IT" sz="28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4570412" y="5086405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326541" y="4965663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empty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7832361" y="3237580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588490" y="3116838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1 2 5 4 3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7832361" y="4180518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8588490" y="4059776"/>
            <a:ext cx="2130691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1 7 8 7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DA4365C8-CBBE-49F8-A393-6EF5F7841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164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600" dirty="0"/>
              <a:t>Изтриване на отрицателни елементи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320789"/>
            <a:ext cx="10729799" cy="41465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0; index &lt; </a:t>
            </a:r>
            <a:r>
              <a:rPr lang="en-US" sz="2600" dirty="0" err="1"/>
              <a:t>nums.Count</a:t>
            </a:r>
            <a:r>
              <a:rPr lang="en-US" sz="2600" dirty="0"/>
              <a:t>; index++)</a:t>
            </a:r>
            <a:endParaRPr lang="bg-BG" sz="2600" dirty="0"/>
          </a:p>
          <a:p>
            <a:r>
              <a:rPr lang="bg-BG" sz="2600" dirty="0"/>
              <a:t>  </a:t>
            </a:r>
            <a:r>
              <a:rPr lang="en-US" sz="2600" dirty="0"/>
              <a:t>if (</a:t>
            </a:r>
            <a:r>
              <a:rPr lang="en-US" sz="2600" dirty="0" err="1"/>
              <a:t>nums</a:t>
            </a:r>
            <a:r>
              <a:rPr lang="en-US" sz="2600" dirty="0"/>
              <a:t>[index] &lt; 0) {</a:t>
            </a:r>
          </a:p>
          <a:p>
            <a:r>
              <a:rPr lang="en-US" sz="2600" dirty="0"/>
              <a:t>  </a:t>
            </a:r>
            <a:r>
              <a:rPr lang="bg-BG" sz="2600" dirty="0"/>
              <a:t>  </a:t>
            </a:r>
            <a:r>
              <a:rPr lang="en-US" sz="2600" dirty="0" err="1"/>
              <a:t>nums.RemoveAt</a:t>
            </a:r>
            <a:r>
              <a:rPr lang="en-US" sz="2600" dirty="0"/>
              <a:t>(index);</a:t>
            </a:r>
          </a:p>
          <a:p>
            <a:r>
              <a:rPr lang="ru-RU" sz="2600" dirty="0"/>
              <a:t>    index--; //връщаме индекса назад, понеже намаляме броя на елементите с единица и следващия елемент се е мръднал наляво</a:t>
            </a:r>
          </a:p>
          <a:p>
            <a:r>
              <a:rPr lang="en-US" sz="2600" dirty="0"/>
              <a:t>  }</a:t>
            </a:r>
            <a:endParaRPr lang="bg-BG" sz="2600" dirty="0"/>
          </a:p>
          <a:p>
            <a:r>
              <a:rPr lang="en-US" sz="2600" dirty="0"/>
              <a:t>//TODO: </a:t>
            </a:r>
            <a:r>
              <a:rPr lang="bg-BG" sz="2600" dirty="0"/>
              <a:t>Изведете списъка наобратно</a:t>
            </a:r>
            <a:endParaRPr lang="en-US" sz="2600" dirty="0"/>
          </a:p>
          <a:p>
            <a:endParaRPr lang="bg-BG" sz="26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5C0BCF62-BDF7-4E20-883A-2865E13F4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76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Въведете няколко</a:t>
            </a:r>
            <a:r>
              <a:rPr lang="en-US" dirty="0"/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списъци от цели числа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lvl="1"/>
            <a:r>
              <a:rPr lang="bg-BG" dirty="0"/>
              <a:t>Стойностите са разделени от един или няколко интервала, а самите списъци са разделени с </a:t>
            </a:r>
            <a:r>
              <a:rPr lang="en-US" b="1" dirty="0"/>
              <a:t>|</a:t>
            </a:r>
          </a:p>
          <a:p>
            <a:pPr lvl="1"/>
            <a:r>
              <a:rPr lang="bg-BG" dirty="0"/>
              <a:t>Изведете списъците слети започвайки с последния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Сливане на списъци</a:t>
            </a:r>
            <a:endParaRPr lang="en-US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760411" y="4060347"/>
            <a:ext cx="4566129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2 3 |4 5 6 |  7  8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5902324" y="4180612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6859108" y="4059775"/>
            <a:ext cx="3959704" cy="5878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7 8 4 5 6 1 2 3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60411" y="5082494"/>
            <a:ext cx="4566129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it-IT" sz="28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 | 4  5|1 0| 2 5 |3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5902324" y="5202759"/>
            <a:ext cx="381000" cy="3461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859108" y="5081922"/>
            <a:ext cx="3959704" cy="5563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3 2 5 1 0 4 5 7</a:t>
            </a:r>
            <a:endParaRPr lang="it-IT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BF79C842-6E8B-4D81-A945-23016EC92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30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8815" y="40341"/>
            <a:ext cx="9715597" cy="1110780"/>
          </a:xfrm>
        </p:spPr>
        <p:txBody>
          <a:bodyPr>
            <a:normAutofit/>
          </a:bodyPr>
          <a:lstStyle/>
          <a:p>
            <a:r>
              <a:rPr lang="bg-BG" sz="3400" dirty="0"/>
              <a:t>Решение</a:t>
            </a:r>
            <a:r>
              <a:rPr lang="en-US" sz="3400" dirty="0"/>
              <a:t>: </a:t>
            </a:r>
            <a:r>
              <a:rPr lang="bg-BG" sz="3400" dirty="0"/>
              <a:t>Сливане на списъци</a:t>
            </a:r>
            <a:endParaRPr lang="en-US" sz="34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16268" y="1066800"/>
            <a:ext cx="10729799" cy="503905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600" dirty="0"/>
              <a:t>//TODO: </a:t>
            </a:r>
            <a:r>
              <a:rPr lang="bg-BG" sz="2600" dirty="0"/>
              <a:t>Въвеждаме списъка</a:t>
            </a:r>
          </a:p>
          <a:p>
            <a:r>
              <a:rPr lang="en-US" sz="2600" dirty="0"/>
              <a:t>List&lt;</a:t>
            </a:r>
            <a:r>
              <a:rPr lang="en-US" sz="2600" dirty="0" err="1"/>
              <a:t>int</a:t>
            </a:r>
            <a:r>
              <a:rPr lang="en-US" sz="2600" dirty="0"/>
              <a:t>&gt; result = new List&lt;</a:t>
            </a:r>
            <a:r>
              <a:rPr lang="en-US" sz="2600" dirty="0" err="1"/>
              <a:t>int</a:t>
            </a:r>
            <a:r>
              <a:rPr lang="en-US" sz="2600" dirty="0"/>
              <a:t>&gt;();</a:t>
            </a:r>
            <a:r>
              <a:rPr lang="bg-BG" sz="2600" dirty="0"/>
              <a:t> //създаваме празен списък за резултата</a:t>
            </a:r>
            <a:endParaRPr lang="en-US" sz="2600" dirty="0"/>
          </a:p>
          <a:p>
            <a:r>
              <a:rPr lang="bg-BG" sz="2600" dirty="0"/>
              <a:t>//обождаме списъка от числовите списъци отзад напред:</a:t>
            </a:r>
          </a:p>
          <a:p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 = </a:t>
            </a:r>
            <a:r>
              <a:rPr lang="en-US" sz="2600" dirty="0" err="1"/>
              <a:t>lists.Count</a:t>
            </a:r>
            <a:r>
              <a:rPr lang="en-US" sz="2600" dirty="0"/>
              <a:t> - 1; index &gt;= 0; index--)</a:t>
            </a:r>
            <a:r>
              <a:rPr lang="bg-BG" sz="2600" dirty="0"/>
              <a:t> </a:t>
            </a:r>
            <a:r>
              <a:rPr lang="en-US" sz="2600" dirty="0"/>
              <a:t>{</a:t>
            </a:r>
            <a:r>
              <a:rPr lang="bg-BG" sz="2600" dirty="0"/>
              <a:t> </a:t>
            </a:r>
          </a:p>
          <a:p>
            <a:r>
              <a:rPr lang="bg-BG" sz="2600" dirty="0"/>
              <a:t>  </a:t>
            </a:r>
            <a:r>
              <a:rPr lang="en-US" sz="2600" dirty="0"/>
              <a:t>List&lt;string&gt; </a:t>
            </a:r>
            <a:r>
              <a:rPr lang="en-US" sz="2600" dirty="0" err="1"/>
              <a:t>nums</a:t>
            </a:r>
            <a:r>
              <a:rPr lang="en-US" sz="2600" dirty="0"/>
              <a:t> = lists[index].Split(' ').</a:t>
            </a:r>
            <a:r>
              <a:rPr lang="en-US" sz="2600" dirty="0" err="1"/>
              <a:t>ToList</a:t>
            </a:r>
            <a:r>
              <a:rPr lang="en-US" sz="2600" dirty="0"/>
              <a:t>()</a:t>
            </a:r>
            <a:r>
              <a:rPr lang="bg-BG" sz="2600" dirty="0"/>
              <a:t>;</a:t>
            </a:r>
          </a:p>
          <a:p>
            <a:r>
              <a:rPr lang="bg-BG" sz="2600" dirty="0"/>
              <a:t>  //отделяме списъка използвайки интервалите</a:t>
            </a:r>
            <a:endParaRPr lang="en-US" sz="2600" dirty="0"/>
          </a:p>
          <a:p>
            <a:r>
              <a:rPr lang="bg-BG" sz="2600" dirty="0"/>
              <a:t>  </a:t>
            </a:r>
            <a:r>
              <a:rPr lang="en-US" sz="2600" dirty="0"/>
              <a:t>for (</a:t>
            </a:r>
            <a:r>
              <a:rPr lang="en-US" sz="2600" dirty="0" err="1"/>
              <a:t>int</a:t>
            </a:r>
            <a:r>
              <a:rPr lang="en-US" sz="2600" dirty="0"/>
              <a:t> index2 = 0; index2 &lt; </a:t>
            </a:r>
            <a:r>
              <a:rPr lang="en-US" sz="2600" dirty="0" err="1"/>
              <a:t>nums.Count</a:t>
            </a:r>
            <a:r>
              <a:rPr lang="en-US" sz="2600" dirty="0"/>
              <a:t>; index2++)</a:t>
            </a:r>
          </a:p>
          <a:p>
            <a:r>
              <a:rPr lang="bg-BG" sz="2600" dirty="0"/>
              <a:t>    //ако на </a:t>
            </a:r>
            <a:r>
              <a:rPr lang="en-US" sz="2600" dirty="0" err="1"/>
              <a:t>nums</a:t>
            </a:r>
            <a:r>
              <a:rPr lang="en-US" sz="2600" dirty="0"/>
              <a:t>[index2] </a:t>
            </a:r>
            <a:r>
              <a:rPr lang="bg-BG" sz="2600" dirty="0"/>
              <a:t>има низ, който не е празен – обръщаме го в цяло число и го добавяме към </a:t>
            </a:r>
            <a:r>
              <a:rPr lang="en-US" sz="2600" dirty="0"/>
              <a:t>result</a:t>
            </a:r>
          </a:p>
          <a:p>
            <a:endParaRPr lang="en-US" sz="2600" dirty="0"/>
          </a:p>
          <a:p>
            <a:r>
              <a:rPr lang="en-US" sz="2600" dirty="0"/>
              <a:t>//TODO: </a:t>
            </a:r>
            <a:r>
              <a:rPr lang="bg-BG" sz="2600" dirty="0"/>
              <a:t>изпечатваме </a:t>
            </a:r>
            <a:r>
              <a:rPr lang="en-US" sz="2600" dirty="0"/>
              <a:t>result</a:t>
            </a:r>
            <a:endParaRPr lang="bg-BG" sz="2600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C3EF4C8-DE70-4252-BB87-5DEEDC0F7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14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Списъци – манипулации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54081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7160</TotalTime>
  <Words>643</Words>
  <Application>Microsoft Office PowerPoint</Application>
  <PresentationFormat>Custom</PresentationFormat>
  <Paragraphs>89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Wingdings</vt:lpstr>
      <vt:lpstr>Wingdings 2</vt:lpstr>
      <vt:lpstr>SoftUni 16x9</vt:lpstr>
      <vt:lpstr>Списъци</vt:lpstr>
      <vt:lpstr>Списъци – триене, сливане</vt:lpstr>
      <vt:lpstr>Задача: Премахни числото</vt:lpstr>
      <vt:lpstr>Решение: Премахни числото</vt:lpstr>
      <vt:lpstr>Задача: Изтриване на отрицателни елементи</vt:lpstr>
      <vt:lpstr>Решение: Изтриване на отрицателни елементи</vt:lpstr>
      <vt:lpstr>Задача: Сливане на списъци</vt:lpstr>
      <vt:lpstr>Решение: Сливане на списъци</vt:lpstr>
      <vt:lpstr>Списъци – манипулации</vt:lpstr>
      <vt:lpstr>Министерство на образованието и науката (МОН)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Basics – Course Overview</dc:title>
  <dc:subject>Software Development Course</dc:subject>
  <dc:creator>Software University Foundation</dc:creator>
  <cp:keywords>session; cache; pipeline; CSRF; sockets; rest; signalR; roles; authentication; authorization; web; net; core; entity; framework; csharp; server; http; protocol; html; css; cookies; asp; mvc; identity; razor; filters; SoftUni; Software University; programming; software development; software engineering; course</cp:keywords>
  <dc:description>Фондация "Софтуерен университет" - http://softuni.foundation</dc:description>
  <cp:lastModifiedBy>Svetlin Nakov</cp:lastModifiedBy>
  <cp:revision>297</cp:revision>
  <dcterms:created xsi:type="dcterms:W3CDTF">2014-01-02T17:00:34Z</dcterms:created>
  <dcterms:modified xsi:type="dcterms:W3CDTF">2019-12-16T19:17:58Z</dcterms:modified>
  <cp:category>programming;computer programming;software development;web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