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627" r:id="rId3"/>
    <p:sldId id="628" r:id="rId4"/>
    <p:sldId id="545" r:id="rId5"/>
    <p:sldId id="623" r:id="rId6"/>
    <p:sldId id="626" r:id="rId7"/>
    <p:sldId id="548" r:id="rId8"/>
    <p:sldId id="550" r:id="rId9"/>
    <p:sldId id="631" r:id="rId10"/>
    <p:sldId id="632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4FA5262D-A776-4948-A735-430AA6F41813}">
          <p14:sldIdLst>
            <p14:sldId id="627"/>
            <p14:sldId id="628"/>
          </p14:sldIdLst>
        </p14:section>
        <p14:section name="Симвоми низове и текстообработка" id="{68594B92-4B43-4FA8-A686-D323E96B64F0}">
          <p14:sldIdLst>
            <p14:sldId id="545"/>
            <p14:sldId id="623"/>
            <p14:sldId id="626"/>
            <p14:sldId id="548"/>
            <p14:sldId id="550"/>
          </p14:sldIdLst>
        </p14:section>
        <p14:section name="Заключение" id="{5A49AC96-D277-4665-9D0D-9032AE2D378F}">
          <p14:sldIdLst>
            <p14:sldId id="631"/>
            <p14:sldId id="632"/>
            <p14:sldId id="481"/>
          </p14:sldIdLst>
        </p14:section>
        <p14:section name="Conclusion" id="{9E83CEE3-6473-4B1D-AB53-F0F779C6BA2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4606C47B-9DD8-4882-A002-354E63E4A5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7000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7FAF695-1091-4E20-A78E-E03DD76B07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13843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3E82801-8AB4-43D8-BA04-433CE81C8C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89638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4586F81-52C6-4EB6-8D07-60BEB5E695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8285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DE0BAEF-840A-489E-A9E3-0BC49AD146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8454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0.jpeg"/><Relationship Id="rId4" Type="http://schemas.openxmlformats.org/officeDocument/2006/relationships/image" Target="../media/image17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0#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>
                <a:latin typeface="+mn-ea"/>
              </a:rPr>
              <a:t>Работа със символни низове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41412" y="1554117"/>
            <a:ext cx="10348698" cy="1145969"/>
          </a:xfrm>
        </p:spPr>
        <p:txBody>
          <a:bodyPr>
            <a:normAutofit fontScale="97500"/>
          </a:bodyPr>
          <a:lstStyle/>
          <a:p>
            <a:r>
              <a:rPr lang="bg-BG" altLang="en-US" sz="3600" dirty="0">
                <a:latin typeface="+mn-ea"/>
              </a:rPr>
              <a:t>Символни низове и текстообработка. Основни операции с низове</a:t>
            </a:r>
            <a:endParaRPr lang="x-none" altLang="en-US" sz="360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7" name="Picture 16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8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19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1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2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B4A5069-489F-4366-A2F6-E2709E1FFD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5515" y="3571030"/>
            <a:ext cx="4222023" cy="226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9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10DDBA5-D75A-4F02-AC0B-CAAC2EB35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74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892237" lvl="1" indent="-514350">
              <a:lnSpc>
                <a:spcPct val="120000"/>
              </a:lnSpc>
              <a:buFont typeface="+mj-lt"/>
              <a:buAutoNum type="arabicPeriod"/>
            </a:pPr>
            <a:r>
              <a:rPr lang="bg-BG" dirty="0"/>
              <a:t>Търсене</a:t>
            </a:r>
            <a:endParaRPr lang="en-US" dirty="0"/>
          </a:p>
          <a:p>
            <a:pPr marL="892237" lvl="1" indent="-514350">
              <a:lnSpc>
                <a:spcPct val="120000"/>
              </a:lnSpc>
              <a:buFont typeface="+mj-lt"/>
              <a:buAutoNum type="arabicPeriod"/>
            </a:pPr>
            <a:r>
              <a:rPr lang="bg-BG" dirty="0"/>
              <a:t>Извличане на подниз</a:t>
            </a:r>
          </a:p>
          <a:p>
            <a:pPr marL="892237" lvl="1" indent="-514350">
              <a:lnSpc>
                <a:spcPct val="120000"/>
              </a:lnSpc>
              <a:buFont typeface="+mj-lt"/>
              <a:buAutoNum type="arabicPeriod"/>
            </a:pPr>
            <a:r>
              <a:rPr lang="bg-BG" dirty="0"/>
              <a:t>Разделяне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F4DAC01-5CDE-4778-9AE6-83BFE8CF2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7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Намиране на подниз в даден символен низ</a:t>
            </a:r>
            <a:endParaRPr lang="en-US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str.IndexOf(string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term)</a:t>
            </a:r>
            <a:r>
              <a:rPr lang="en-US" noProof="1"/>
              <a:t> – </a:t>
            </a:r>
            <a:r>
              <a:rPr lang="bg-BG" noProof="1"/>
              <a:t>връща индекса на първия символ или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-1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str.LastIndexOf(string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term)</a:t>
            </a:r>
            <a:r>
              <a:rPr lang="en-US" noProof="1"/>
              <a:t> – </a:t>
            </a:r>
            <a:r>
              <a:rPr lang="bg-BG" noProof="1"/>
              <a:t>намира последното копие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endParaRPr lang="en-US" noProof="1">
              <a:latin typeface="Courier New" pitchFamily="49" charset="0"/>
            </a:endParaRPr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в символен низ</a:t>
            </a:r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auto">
          <a:xfrm>
            <a:off x="756004" y="2870034"/>
            <a:ext cx="10210800" cy="1625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email = "vasko@gmail.org";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firstIndex = email.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("@"); 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secondIndex = email.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("a", 2); 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notFound = email.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("/"); 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606215" name="Rectangle 7"/>
          <p:cNvSpPr>
            <a:spLocks noChangeArrowheads="1"/>
          </p:cNvSpPr>
          <p:nvPr/>
        </p:nvSpPr>
        <p:spPr bwMode="auto">
          <a:xfrm>
            <a:off x="767116" y="5576779"/>
            <a:ext cx="10210801" cy="9764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verse = "To be or not to be…";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lastIndex = verse.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("be");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pic>
        <p:nvPicPr>
          <p:cNvPr id="49154" name="Picture 2" descr="http://www.eton.ac/images/search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0882">
            <a:off x="10044222" y="2328394"/>
            <a:ext cx="1845165" cy="18451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3EDF784-C4EB-4C3C-9305-E62AEA21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12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4" grpId="0" animBg="1"/>
      <p:bldP spid="6062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Даден ви е 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шаблон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ru-RU" dirty="0"/>
              <a:t>Намерете колко пъти, че модел се появява в текста</a:t>
            </a:r>
          </a:p>
          <a:p>
            <a:pPr lvl="1"/>
            <a:r>
              <a:rPr lang="bg-BG" dirty="0"/>
              <a:t>Припокриване е позволено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GB" dirty="0"/>
              <a:t>: </a:t>
            </a:r>
            <a:r>
              <a:rPr lang="bg-BG" dirty="0"/>
              <a:t>Брой появявания на подниз в низ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22612" y="4707826"/>
            <a:ext cx="38244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Welcome to SoftUni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740960" y="4740402"/>
            <a:ext cx="868052" cy="10507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121537" y="5090233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45195" y="3436203"/>
            <a:ext cx="241110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ababa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aba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aba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64771" y="3436204"/>
            <a:ext cx="815233" cy="954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387292" y="3737689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398778" y="3436203"/>
            <a:ext cx="241110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aaaaaa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aa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13578" y="3436203"/>
            <a:ext cx="73005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8989633" y="3760731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https://judge.softuni.bg/Contests/Practice/Index/320#1</a:t>
            </a:r>
            <a:endParaRPr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933575" y="3525520"/>
            <a:ext cx="586105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329180" y="3525520"/>
            <a:ext cx="584200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303216" y="3525520"/>
            <a:ext cx="610924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59497" y="3525520"/>
            <a:ext cx="423902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883399" y="3525516"/>
            <a:ext cx="386081" cy="345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269480" y="3525516"/>
            <a:ext cx="388620" cy="345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687570" y="3525519"/>
            <a:ext cx="423902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068014" y="3525519"/>
            <a:ext cx="423902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5" name="Slide Number Placeholder">
            <a:extLst>
              <a:ext uri="{FF2B5EF4-FFF2-40B4-BE49-F238E27FC236}">
                <a16:creationId xmlns:a16="http://schemas.microsoft.com/office/drawing/2014/main" id="{B92ABC3B-73E6-4F5F-B922-CBA75AB29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</a:t>
            </a:r>
            <a:r>
              <a:rPr lang="en-GB" dirty="0"/>
              <a:t> </a:t>
            </a:r>
            <a:r>
              <a:rPr lang="bg-BG" dirty="0"/>
              <a:t>Брой появявания на подниз в низ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51121"/>
            <a:ext cx="10668000" cy="5278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 = Console.ReadLine().ToLower();</a:t>
            </a:r>
          </a:p>
          <a:p>
            <a:pPr eaLnBrk="0" hangingPunct="0">
              <a:lnSpc>
                <a:spcPct val="10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Console.ReadLine().ToLower();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input.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!= -1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counter++;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index = input.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(pattern, index + 1);</a:t>
            </a:r>
          </a:p>
          <a:p>
            <a:pPr eaLnBrk="0" hangingPunct="0">
              <a:lnSpc>
                <a:spcPct val="10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Console.WriteLine(counter);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0C531B3-2E76-4171-89D4-C599B140B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4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str.Substring(int startIndex, int length)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str.Substring(int startIndex)</a:t>
            </a:r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подниз</a:t>
            </a:r>
          </a:p>
        </p:txBody>
      </p:sp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1052511" y="1791856"/>
            <a:ext cx="1014730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@"C:\Pics\Rila2017.jpg";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filename.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(8, 8);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 == "Rila2017"</a:t>
            </a:r>
          </a:p>
        </p:txBody>
      </p:sp>
      <p:sp>
        <p:nvSpPr>
          <p:cNvPr id="607239" name="Rectangle 7"/>
          <p:cNvSpPr>
            <a:spLocks noChangeArrowheads="1"/>
          </p:cNvSpPr>
          <p:nvPr/>
        </p:nvSpPr>
        <p:spPr bwMode="auto">
          <a:xfrm>
            <a:off x="1072498" y="4057072"/>
            <a:ext cx="10127314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@"C:\Pics\Rila2017.jpg";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nameAndExtension = filename.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(8);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nameAndExtension == "Rila2017.jpg"</a:t>
            </a:r>
          </a:p>
        </p:txBody>
      </p:sp>
      <p:graphicFrame>
        <p:nvGraphicFramePr>
          <p:cNvPr id="607342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418128"/>
              </p:ext>
            </p:extLst>
          </p:nvPr>
        </p:nvGraphicFramePr>
        <p:xfrm>
          <a:off x="1072498" y="5659584"/>
          <a:ext cx="10127319" cy="909206"/>
        </p:xfrm>
        <a:graphic>
          <a:graphicData uri="http://schemas.openxmlformats.org/drawingml/2006/table">
            <a:tbl>
              <a:tblPr/>
              <a:tblGrid>
                <a:gridCol w="507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4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93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73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53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53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53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73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53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538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53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0734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0734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0734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4102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4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 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116945" y="5678056"/>
            <a:ext cx="6059055" cy="863976"/>
          </a:xfrm>
          <a:prstGeom prst="rect">
            <a:avLst/>
          </a:prstGeom>
          <a:solidFill>
            <a:srgbClr val="F0A22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Rectangle 2"/>
          <p:cNvSpPr/>
          <p:nvPr/>
        </p:nvSpPr>
        <p:spPr>
          <a:xfrm>
            <a:off x="5116945" y="5678056"/>
            <a:ext cx="4045528" cy="863976"/>
          </a:xfrm>
          <a:prstGeom prst="rect">
            <a:avLst/>
          </a:prstGeom>
          <a:solidFill>
            <a:srgbClr val="F0A22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46864-5063-4076-8DAB-C3C8D3418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612" y="1887721"/>
            <a:ext cx="1981372" cy="1975275"/>
          </a:xfrm>
          <a:prstGeom prst="rect">
            <a:avLst/>
          </a:prstGeom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1A2C3E4-7213-40F4-B490-2044E2D18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836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9" grpId="0" animBg="1"/>
      <p:bldP spid="9" grpId="0" animBg="1"/>
      <p:bldP spid="3" grpId="0" animBg="1"/>
      <p:bldP spid="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Разделяне на символен низ по дадени разделители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/>
              <a:t>Пример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Разделяне на символни низове</a:t>
            </a:r>
          </a:p>
        </p:txBody>
      </p:sp>
      <p:sp>
        <p:nvSpPr>
          <p:cNvPr id="634884" name="Rectangle 4"/>
          <p:cNvSpPr>
            <a:spLocks noChangeArrowheads="1"/>
          </p:cNvSpPr>
          <p:nvPr/>
        </p:nvSpPr>
        <p:spPr bwMode="auto">
          <a:xfrm>
            <a:off x="684212" y="1915180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(params char[] separator)</a:t>
            </a:r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684212" y="3389055"/>
            <a:ext cx="10668000" cy="2743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listOfBeers = "Amstel,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Zagorka,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Tuborg,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Becks.";</a:t>
            </a:r>
          </a:p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beers = listOfBeers.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', 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Console.WriteLine("Available beers are:");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beer in beers)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Console.WriteLine(beer);</a:t>
            </a:r>
          </a:p>
        </p:txBody>
      </p:sp>
      <p:pic>
        <p:nvPicPr>
          <p:cNvPr id="6" name="Picture 1" descr="C:\Trash\splot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228" y="4704915"/>
            <a:ext cx="1359476" cy="1220213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DFD50ACF-DCA6-4201-8C0A-7048D656D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346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bg-BG" sz="4000" dirty="0"/>
              <a:t>Освен сравняване и съединяване на символни низове, можем да:</a:t>
            </a:r>
          </a:p>
          <a:p>
            <a:pPr lvl="1">
              <a:lnSpc>
                <a:spcPct val="110000"/>
              </a:lnSpc>
            </a:pPr>
            <a:r>
              <a:rPr lang="bg-BG" sz="3600" dirty="0"/>
              <a:t>търсим подниз в низ с метода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endParaRPr lang="bg-BG" sz="3600" dirty="0"/>
          </a:p>
          <a:p>
            <a:pPr lvl="1">
              <a:lnSpc>
                <a:spcPct val="110000"/>
              </a:lnSpc>
            </a:pPr>
            <a:r>
              <a:rPr lang="bg-BG" sz="3600" dirty="0"/>
              <a:t>извличаме подниз от низ с метода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Substring</a:t>
            </a:r>
            <a:endParaRPr lang="bg-BG" sz="3600" dirty="0"/>
          </a:p>
          <a:p>
            <a:pPr lvl="1">
              <a:lnSpc>
                <a:spcPct val="110000"/>
              </a:lnSpc>
            </a:pPr>
            <a:r>
              <a:rPr lang="bg-BG" sz="3600" dirty="0"/>
              <a:t>разделяме низ на поднизове по  дадени разделителни символи с метода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49D6F5F6-ABC3-4383-9F7B-858832FC3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82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ea"/>
              </a:rPr>
              <a:t>Работа със символни низове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9808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7163</TotalTime>
  <Words>702</Words>
  <Application>Microsoft Office PowerPoint</Application>
  <PresentationFormat>Custom</PresentationFormat>
  <Paragraphs>142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Работа със символни низове</vt:lpstr>
      <vt:lpstr>Съдържание</vt:lpstr>
      <vt:lpstr>Търсене в символен низ</vt:lpstr>
      <vt:lpstr>Задача: Брой появявания на подниз в низ</vt:lpstr>
      <vt:lpstr>Решение: Брой появявания на подниз в низ </vt:lpstr>
      <vt:lpstr>Извличане на подниз</vt:lpstr>
      <vt:lpstr>Разделяне на символни низове</vt:lpstr>
      <vt:lpstr>Какво научихме този час?</vt:lpstr>
      <vt:lpstr>Работа със символни низове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Programming Fundamentals Course</dc:subject>
  <dc:creator>Software University Foundation</dc:creator>
  <cp:keywords>C#; text; string; processing; programming; course; SoftUni; Software University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2019-12-16T19:20:41Z</dcterms:modified>
  <cp:category>programming; software engineering; C#;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