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90E2600-756B-4D71-9D9B-C34CCEAAF7FF}">
          <p14:sldIdLst>
            <p14:sldId id="3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Conclusion" id="{229025C2-48C7-4C71-A25B-DA66BA8CB605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778A152-5BC6-4D17-9E1A-7B298D9EF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5739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D6E249-EE06-444F-ABC1-3AC21C50D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015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EE87BE-EB80-491E-A107-28DE56B0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365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A8CF02-3AA4-4FE3-A06D-880DA6929B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136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D1EA141-C5C4-4F54-848C-621E88CE9C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500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7FCD612-5B73-46A4-BE81-E9FA367A64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167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0C2DEAC-2C00-466D-AA09-28E5461D9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51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84E4F06-C870-4D27-A51F-19594B64BC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896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293812" y="838200"/>
            <a:ext cx="10272499" cy="16002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Компонентно тестване</a:t>
            </a:r>
            <a:r>
              <a:rPr lang="en-US" dirty="0"/>
              <a:t>: </a:t>
            </a:r>
            <a:r>
              <a:rPr lang="bg-BG" dirty="0"/>
              <a:t>утвърдени практики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260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>
                <a:latin typeface="+mj-lt"/>
              </a:rPr>
              <a:t>Рефакторирайте тестовете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Axe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Dummy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класовете</a:t>
            </a:r>
            <a:endParaRPr lang="en-US" dirty="0">
              <a:latin typeface="+mj-lt"/>
            </a:endParaRPr>
          </a:p>
          <a:p>
            <a:r>
              <a:rPr lang="bg-BG" dirty="0">
                <a:latin typeface="+mj-lt"/>
              </a:rPr>
              <a:t>Уверете се, че:</a:t>
            </a:r>
            <a:endParaRPr lang="en-US" dirty="0">
              <a:latin typeface="+mj-lt"/>
            </a:endParaRP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Имената </a:t>
            </a:r>
            <a:r>
              <a:rPr lang="bg-BG" dirty="0">
                <a:latin typeface="+mj-lt"/>
              </a:rPr>
              <a:t>на тест методите са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описателни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Използвате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подходящи твърдения</a:t>
            </a:r>
            <a:r>
              <a:rPr lang="en-US" dirty="0">
                <a:latin typeface="+mj-lt"/>
              </a:rPr>
              <a:t> (assert equals </a:t>
            </a:r>
            <a:r>
              <a:rPr lang="bg-BG" dirty="0">
                <a:latin typeface="+mj-lt"/>
              </a:rPr>
              <a:t>с/у</a:t>
            </a:r>
            <a:r>
              <a:rPr lang="en-US" dirty="0">
                <a:latin typeface="+mj-lt"/>
              </a:rPr>
              <a:t> assert true)</a:t>
            </a:r>
          </a:p>
          <a:p>
            <a:pPr lvl="1"/>
            <a:r>
              <a:rPr lang="bg-BG" dirty="0">
                <a:latin typeface="+mj-lt"/>
              </a:rPr>
              <a:t>Използвате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съобщения за твърденията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Няма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магически числа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Няма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повторение на кода</a:t>
            </a:r>
            <a:r>
              <a:rPr lang="en-US" dirty="0">
                <a:latin typeface="+mj-lt"/>
              </a:rPr>
              <a:t> (</a:t>
            </a:r>
            <a:r>
              <a:rPr lang="bg-BG" dirty="0">
                <a:latin typeface="+mj-lt"/>
              </a:rPr>
              <a:t>Не се повтаряйте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Рефакториране на тестове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36A8D4C-202C-41F0-B722-5718F1AFC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6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Рефакториране на тестове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295400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AxeAttack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DummyHealth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DummyXP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AxeAttack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DummyHealth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DummyXP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3164F6A-BDC8-498A-947B-D711020A5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Рефакториране на тестове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845471"/>
            <a:ext cx="10840496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Assert.AreEqual(1, axe.DurabilityPoints,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"Axe Durability doesn't change after attack");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ex = Assert.Throws&lt;InvalidOperationException&gt;(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() =&gt; axe.Attack(dummy));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Assert.That(ex.Message, Is.EqualTo("Axe is broken."));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3474DB7-0AA2-46FC-86C3-1F62DAC5D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r>
              <a:rPr lang="en-US" dirty="0"/>
              <a:t>: </a:t>
            </a:r>
            <a:r>
              <a:rPr lang="bg-BG" dirty="0"/>
              <a:t>утвърдени практики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9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0427472-ABB6-468D-8D87-75358BD49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8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Добри практики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Как да пишем добри тестове?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9384" y="1295400"/>
            <a:ext cx="3866227" cy="3063311"/>
          </a:xfrm>
          <a:prstGeom prst="roundRect">
            <a:avLst>
              <a:gd name="adj" fmla="val 3589"/>
            </a:avLst>
          </a:prstGeom>
          <a:noFill/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0FE1E4D-A7F2-4361-AF41-025E274A0F8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5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Условно твърдение</a:t>
            </a:r>
            <a:endParaRPr lang="en-GB" b="1" dirty="0"/>
          </a:p>
          <a:p>
            <a:endParaRPr lang="en-GB" b="1" dirty="0"/>
          </a:p>
          <a:p>
            <a:r>
              <a:rPr lang="bg-BG" b="1" dirty="0"/>
              <a:t>Сравнително твърдение</a:t>
            </a:r>
            <a:endParaRPr lang="en-GB" b="1" dirty="0"/>
          </a:p>
          <a:p>
            <a:endParaRPr lang="en-GB" b="1" dirty="0"/>
          </a:p>
          <a:p>
            <a:pPr>
              <a:spcBef>
                <a:spcPts val="1200"/>
              </a:spcBef>
            </a:pPr>
            <a:r>
              <a:rPr lang="bg-BG" b="1" dirty="0"/>
              <a:t>Твърдение за проверка на изключение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Твърдения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3301425"/>
            <a:ext cx="1072044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value,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828800"/>
            <a:ext cx="1072637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Assert.IsTrue(bool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477405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Assert.Throws(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expectedExceptionType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TestDelegate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code);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71E6E5A-06A1-4EEE-8F83-D30AA998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Низово твърдение</a:t>
            </a:r>
            <a:endParaRPr lang="en-GB" b="1" dirty="0"/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bg-BG" b="1" dirty="0"/>
              <a:t>Твърдение за колекция</a:t>
            </a:r>
            <a:endParaRPr lang="en-GB" b="1" dirty="0"/>
          </a:p>
          <a:p>
            <a:endParaRPr lang="en-GB" b="1" dirty="0"/>
          </a:p>
          <a:p>
            <a:endParaRPr lang="en-GB" sz="1200" b="1" dirty="0"/>
          </a:p>
          <a:p>
            <a:r>
              <a:rPr lang="bg-BG" b="1" dirty="0"/>
              <a:t>Файлово твърдение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Твърдения </a:t>
            </a:r>
            <a:r>
              <a:rPr lang="en-US" dirty="0"/>
              <a:t>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7526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(string expected, string actual);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342900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(IEnumerable expected, object actual);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212" y="5143677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FileAssert.AreEqual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(FileInfo expected, FileInfo actual);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2F1EBA6-B7F0-4799-8680-846E67863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IsTrue(condition)</a:t>
            </a:r>
            <a:endParaRPr lang="en-GB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GB" noProof="1"/>
          </a:p>
          <a:p>
            <a:pPr lvl="1"/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GB" sz="1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AreEqual(expected, actual)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GB" noProof="1"/>
          </a:p>
          <a:p>
            <a:endParaRPr lang="en-GB" noProof="1"/>
          </a:p>
          <a:p>
            <a:endParaRPr lang="en-GB" noProof="1"/>
          </a:p>
          <a:p>
            <a:endParaRPr lang="en-GB" noProof="1"/>
          </a:p>
          <a:p>
            <a:pPr lvl="1"/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IsTrue()</a:t>
            </a:r>
            <a:r>
              <a:rPr lang="en-GB" noProof="1"/>
              <a:t> </a:t>
            </a:r>
            <a:r>
              <a:rPr lang="bg-BG" noProof="1"/>
              <a:t>с/у</a:t>
            </a:r>
            <a:r>
              <a:rPr lang="en-GB" noProof="1"/>
              <a:t>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AreEqual()</a:t>
            </a:r>
            <a:endParaRPr lang="en-GB" noProof="1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Assert.IsTrue(axe.DurabilityPoints == 12);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4419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Assert.AreEqual(12, axe.DurabilityPoints);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351212" y="5424071"/>
            <a:ext cx="4419600" cy="880904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По-добро описание, когато очакваме стойност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21" b="16355"/>
          <a:stretch/>
        </p:blipFill>
        <p:spPr>
          <a:xfrm>
            <a:off x="8136946" y="5356890"/>
            <a:ext cx="3367665" cy="834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774" y="2667000"/>
            <a:ext cx="3367666" cy="895449"/>
          </a:xfrm>
          <a:prstGeom prst="rect">
            <a:avLst/>
          </a:prstGeom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265612" y="2667000"/>
            <a:ext cx="3538781" cy="880904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Дава само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True/False </a:t>
            </a:r>
            <a:r>
              <a:rPr lang="bg-BG" sz="2800" dirty="0">
                <a:solidFill>
                  <a:schemeClr val="tx1"/>
                </a:solidFill>
                <a:latin typeface="+mj-lt"/>
              </a:rPr>
              <a:t>информация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96DC122-4117-4B4D-A5FC-7F3874294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>
                <a:latin typeface="+mj-lt"/>
              </a:rPr>
              <a:t>Твърденията могат да</a:t>
            </a:r>
            <a:r>
              <a:rPr lang="en-US" dirty="0">
                <a:latin typeface="+mj-lt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показват съобщения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Помагат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с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диагностиката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Съобщения при твърдения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1564" y="2673225"/>
            <a:ext cx="11277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Assert.AreEqual(12, axe.DurabilityPoints,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60612" y="5104469"/>
            <a:ext cx="3721901" cy="872658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Помага за намирането на проблема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64" y="4867888"/>
            <a:ext cx="4485094" cy="1510405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5B1DA7C-EC47-47DF-83EB-701CB0E38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bg-BG" dirty="0"/>
              <a:t>Избягвайте употребата на магически числа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Магически числа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3" y="1847195"/>
            <a:ext cx="1158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axeDurability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axeAttack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Axe axe = new Axe(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axeAttack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</a:t>
            </a:r>
            <a:r>
              <a:rPr lang="en-GB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axeDurability</a:t>
            </a: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axe.DurabilityPoints, "…");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150CDA2-3066-488A-8154-F7699288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8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 се повтаряйте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TestInit()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TestCleanUp() {}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817812" y="1752600"/>
            <a:ext cx="3286648" cy="880904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Изпълнява се преди 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85060" y="4648200"/>
            <a:ext cx="2819400" cy="880904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Изпълнява се след всеки тест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C13FAA8-B510-49E3-B420-07B21ED9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Имената на тестовете трябва:</a:t>
            </a:r>
            <a:endParaRPr lang="en-US" dirty="0"/>
          </a:p>
          <a:p>
            <a:pPr lvl="1"/>
            <a:r>
              <a:rPr lang="bg-BG" dirty="0"/>
              <a:t>Да ползват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подходяща терминлогия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Да бъдат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описателни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четими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методите в тестовете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4953000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276600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5205919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90212" y="3657600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37B6608-34C0-4EA3-9880-92B52F43C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7152</TotalTime>
  <Words>844</Words>
  <Application>Microsoft Office PowerPoint</Application>
  <PresentationFormat>Custom</PresentationFormat>
  <Paragraphs>176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Добри практики</vt:lpstr>
      <vt:lpstr>Твърдения</vt:lpstr>
      <vt:lpstr>Твърдения (2)</vt:lpstr>
      <vt:lpstr>IsTrue() с/у AreEqual()</vt:lpstr>
      <vt:lpstr>Съобщения при твърдения</vt:lpstr>
      <vt:lpstr>Магически числа</vt:lpstr>
      <vt:lpstr>Не се повтаряйте</vt:lpstr>
      <vt:lpstr>Именуване на методите в тестовете</vt:lpstr>
      <vt:lpstr>Задача: Рефакториране на тестове</vt:lpstr>
      <vt:lpstr>Решение: Рефакториране на тестове</vt:lpstr>
      <vt:lpstr>Решение: Рефакториране на тестове (2)</vt:lpstr>
      <vt:lpstr>Компонентно тестване: утвърдени практики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2019-12-17T08:41:48Z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