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5"/>
  </p:notesMasterIdLst>
  <p:handoutMasterIdLst>
    <p:handoutMasterId r:id="rId16"/>
  </p:handoutMasterIdLst>
  <p:sldIdLst>
    <p:sldId id="642" r:id="rId3"/>
    <p:sldId id="643" r:id="rId4"/>
    <p:sldId id="588" r:id="rId5"/>
    <p:sldId id="593" r:id="rId6"/>
    <p:sldId id="594" r:id="rId7"/>
    <p:sldId id="595" r:id="rId8"/>
    <p:sldId id="596" r:id="rId9"/>
    <p:sldId id="597" r:id="rId10"/>
    <p:sldId id="599" r:id="rId11"/>
    <p:sldId id="486" r:id="rId12"/>
    <p:sldId id="644" r:id="rId13"/>
    <p:sldId id="481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7FFCE29-BBCA-4762-9C55-0226DD855389}">
          <p14:sldIdLst>
            <p14:sldId id="642"/>
            <p14:sldId id="643"/>
          </p14:sldIdLst>
        </p14:section>
        <p14:section name="Generics" id="{58F7ED87-EA23-40D4-B371-47C7F39C08D8}">
          <p14:sldIdLst>
            <p14:sldId id="588"/>
            <p14:sldId id="593"/>
            <p14:sldId id="594"/>
            <p14:sldId id="595"/>
            <p14:sldId id="596"/>
            <p14:sldId id="597"/>
            <p14:sldId id="599"/>
          </p14:sldIdLst>
        </p14:section>
        <p14:section name="Conclusion" id="{95A1FBE0-A6EB-475D-9A78-A783764777C6}">
          <p14:sldIdLst>
            <p14:sldId id="486"/>
            <p14:sldId id="64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1A4A37F-8E53-49CB-9F99-443E91380D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09528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D9002A4-84ED-487E-9724-CD49CCD62F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93202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8CC282D-65AC-40DC-BB37-2645FE097C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46435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E8A63E1-DD47-49B5-8B43-70B4273960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54666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67DF148-7EE5-46E7-BFBA-83E1E8AF03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99708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05B00D0-4B63-40C0-8E40-6AA46F8FC8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02698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ED96D18-3F4C-4812-9704-89572305D4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6609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23546E4-6344-406D-86C3-CF9FD0A81C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72205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83B6DE63-1A6E-46E3-8BDD-18EEEC425F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65981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84FAE24-8CC7-4441-98A1-2A5184BC0D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81743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1751012" y="762000"/>
            <a:ext cx="9815299" cy="17526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200" dirty="0"/>
              <a:t>Шаблонни (типизирани) класове</a:t>
            </a:r>
            <a:br>
              <a:rPr lang="bg-BG" sz="4200" dirty="0"/>
            </a:br>
            <a:r>
              <a:rPr lang="bg-BG" sz="4200" dirty="0"/>
              <a:t>(</a:t>
            </a:r>
            <a:r>
              <a:rPr lang="en-US" sz="4200" dirty="0"/>
              <a:t>templates, generics)</a:t>
            </a:r>
            <a:r>
              <a:rPr lang="bg-BG" sz="4200" dirty="0"/>
              <a:t> –</a:t>
            </a:r>
            <a:r>
              <a:rPr lang="en-US" sz="4200" dirty="0"/>
              <a:t> </a:t>
            </a:r>
            <a:r>
              <a:rPr lang="bg-BG" sz="4200" dirty="0"/>
              <a:t>въведение</a:t>
            </a:r>
            <a:endParaRPr lang="en-US" sz="4200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429000"/>
            <a:ext cx="5628703" cy="2720355"/>
            <a:chOff x="745783" y="3429000"/>
            <a:chExt cx="5628703" cy="2720355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89856" y="3429000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662432" y="3510419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07557" y="3735977"/>
            <a:ext cx="4515727" cy="2543175"/>
          </a:xfrm>
          <a:prstGeom prst="roundRect">
            <a:avLst>
              <a:gd name="adj" fmla="val 0"/>
            </a:avLst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024483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2"/>
            <a:ext cx="11695200" cy="48049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Шаблонните класове добавят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проверка на типа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Кодът със шаблонни класове е по-лесен за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повторна употреба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Параметърът за типа</a:t>
            </a:r>
            <a:r>
              <a:rPr lang="bg-BG" sz="3200" dirty="0"/>
              <a:t> може да се използва навсякъде в описанието на класа</a:t>
            </a:r>
            <a:endParaRPr lang="en-US" sz="3200" dirty="0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3657600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46D6DF6-87A1-44A7-8C83-526057192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36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/>
              <a:t>Шаблонни класове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06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DA7E9B3B-849B-43C0-BEFC-D214F1048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43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Защо </a:t>
            </a:r>
            <a:r>
              <a:rPr lang="bg-BG" dirty="0">
                <a:cs typeface="Consolas" panose="020B0609020204030204" pitchFamily="49" charset="0"/>
              </a:rPr>
              <a:t>въобще са ни нужни?</a:t>
            </a:r>
            <a:endParaRPr lang="en-US" dirty="0">
              <a:cs typeface="Consolas" panose="020B0609020204030204" pitchFamily="49" charset="0"/>
            </a:endParaRP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Синтаксис </a:t>
            </a:r>
            <a:r>
              <a:rPr lang="bg-BG" dirty="0">
                <a:cs typeface="Consolas" panose="020B0609020204030204" pitchFamily="49" charset="0"/>
              </a:rPr>
              <a:t>на шаблонните класове</a:t>
            </a:r>
            <a:endParaRPr lang="en-US" dirty="0">
              <a:cs typeface="Consolas" panose="020B0609020204030204" pitchFamily="49" charset="0"/>
            </a:endParaRP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Предимства </a:t>
            </a:r>
            <a:r>
              <a:rPr lang="bg-BG" dirty="0">
                <a:cs typeface="Consolas" panose="020B0609020204030204" pitchFamily="49" charset="0"/>
              </a:rPr>
              <a:t>от използването им</a:t>
            </a:r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Видимост </a:t>
            </a:r>
            <a:r>
              <a:rPr lang="bg-BG" dirty="0">
                <a:cs typeface="Consolas" panose="020B0609020204030204" pitchFamily="49" charset="0"/>
              </a:rPr>
              <a:t>на параметъра за типа</a:t>
            </a:r>
            <a:endParaRPr lang="bg-BG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Разгъване </a:t>
            </a:r>
            <a:r>
              <a:rPr lang="bg-BG" dirty="0">
                <a:cs typeface="Consolas" panose="020B0609020204030204" pitchFamily="49" charset="0"/>
              </a:rPr>
              <a:t>на шаблонен клас</a:t>
            </a:r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E087EDD-A98C-45D1-B076-3F6B96498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70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/>
              <a:t>Нужен ни е клас, който ще съхранява </a:t>
            </a:r>
            <a:r>
              <a:rPr lang="bg-BG" dirty="0">
                <a:solidFill>
                  <a:srgbClr val="F6D18E"/>
                </a:solidFill>
              </a:rPr>
              <a:t>само</a:t>
            </a:r>
            <a:r>
              <a:rPr lang="bg-BG" dirty="0"/>
              <a:t> низове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064127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strings = new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strings.Add("1");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strings.Add("2");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strings.Add(3);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 ли е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e1 = (string) strings.Get(0);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e2 = (string) strings.Get(2);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e3 = (String) strings.Get(3);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RTE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CB2B38D-3CB2-4C0C-962A-E605A8272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58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/>
              <a:t>Трябва ни клас, който ще съхранява само низове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Добавя </a:t>
            </a:r>
            <a:r>
              <a:rPr lang="bg-BG" dirty="0">
                <a:solidFill>
                  <a:srgbClr val="F6D18E"/>
                </a:solidFill>
              </a:rPr>
              <a:t>проверка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типа</a:t>
            </a:r>
            <a:r>
              <a:rPr lang="bg-BG" dirty="0">
                <a:solidFill>
                  <a:srgbClr val="F6D18E"/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Type Safety</a:t>
            </a:r>
            <a:r>
              <a:rPr lang="bg-BG" dirty="0"/>
              <a:t>) на клиента</a:t>
            </a:r>
            <a:endParaRPr lang="en-US" dirty="0"/>
          </a:p>
          <a:p>
            <a:r>
              <a:rPr lang="bg-BG" dirty="0"/>
              <a:t>Осигурява мощен начин за </a:t>
            </a:r>
            <a:r>
              <a:rPr lang="bg-BG" dirty="0">
                <a:solidFill>
                  <a:srgbClr val="F6D18E"/>
                </a:solidFill>
              </a:rPr>
              <a:t>повторно използване </a:t>
            </a:r>
            <a:r>
              <a:rPr lang="bg-BG" dirty="0"/>
              <a:t>на кода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Шаблонни класове </a:t>
            </a:r>
            <a:r>
              <a:rPr lang="en-US" dirty="0"/>
              <a:t>– </a:t>
            </a:r>
            <a:r>
              <a:rPr lang="bg-BG" dirty="0"/>
              <a:t>предимства</a:t>
            </a:r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1824097"/>
            <a:ext cx="110690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strings = new 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strings.Add("1");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strings.Add("2");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strings.Add(3);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 при компилация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5334000"/>
            <a:ext cx="1084049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strings = new 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&lt;Person&gt;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people = new 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&lt;Person&gt;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3E0FC7A1-9F04-4866-8EC5-777998638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60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/>
              <a:t>Дефинира се с</a:t>
            </a:r>
            <a:r>
              <a:rPr lang="en-US" dirty="0"/>
              <a:t> </a:t>
            </a:r>
            <a:r>
              <a:rPr lang="en-US" dirty="0">
                <a:solidFill>
                  <a:srgbClr val="F6D18E"/>
                </a:solidFill>
              </a:rPr>
              <a:t>&lt;</a:t>
            </a:r>
            <a:r>
              <a:rPr lang="bg-BG" dirty="0">
                <a:solidFill>
                  <a:srgbClr val="F6D18E"/>
                </a:solidFill>
              </a:rPr>
              <a:t>Тип </a:t>
            </a:r>
            <a:r>
              <a:rPr lang="en-US" dirty="0">
                <a:solidFill>
                  <a:srgbClr val="F6D18E"/>
                </a:solidFill>
              </a:rPr>
              <a:t>1, </a:t>
            </a:r>
            <a:r>
              <a:rPr lang="bg-BG" dirty="0">
                <a:solidFill>
                  <a:srgbClr val="F6D18E"/>
                </a:solidFill>
              </a:rPr>
              <a:t>Тип</a:t>
            </a:r>
            <a:r>
              <a:rPr lang="en-US" dirty="0">
                <a:solidFill>
                  <a:srgbClr val="F6D18E"/>
                </a:solidFill>
              </a:rPr>
              <a:t> 2 … </a:t>
            </a:r>
            <a:r>
              <a:rPr lang="bg-BG" dirty="0">
                <a:solidFill>
                  <a:srgbClr val="F6D18E"/>
                </a:solidFill>
              </a:rPr>
              <a:t>и </a:t>
            </a:r>
            <a:r>
              <a:rPr lang="bg-BG" dirty="0" err="1">
                <a:solidFill>
                  <a:srgbClr val="F6D18E"/>
                </a:solidFill>
              </a:rPr>
              <a:t>т.н</a:t>
            </a:r>
            <a:r>
              <a:rPr lang="en-US" dirty="0">
                <a:solidFill>
                  <a:srgbClr val="F6D18E"/>
                </a:solidFill>
              </a:rPr>
              <a:t>.&gt;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Може да има </a:t>
            </a:r>
            <a:r>
              <a:rPr lang="bg-BG" dirty="0">
                <a:solidFill>
                  <a:srgbClr val="F6D18E"/>
                </a:solidFill>
              </a:rPr>
              <a:t>множество</a:t>
            </a:r>
            <a:r>
              <a:rPr lang="bg-BG" dirty="0"/>
              <a:t> параметри за типове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Шаблонни класове – синтаксис</a:t>
            </a:r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011740"/>
            <a:ext cx="108404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4724400"/>
            <a:ext cx="108404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Dictionary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&lt;TKey, TValue&gt;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F534CFA-4CDB-4322-A0FA-B8DC7B7AB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208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/>
              <a:t>Може да бъде използван </a:t>
            </a:r>
            <a:r>
              <a:rPr lang="bg-BG" dirty="0">
                <a:solidFill>
                  <a:srgbClr val="F6D18E"/>
                </a:solidFill>
              </a:rPr>
              <a:t>навсякъде</a:t>
            </a:r>
            <a:r>
              <a:rPr lang="bg-BG" dirty="0"/>
              <a:t> в класа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Видимост на параметъра за типа</a:t>
            </a:r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140327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Add 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element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{…}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Remove () {…}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1C413A8-531E-4514-92E2-64BB975C9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7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Създайте клас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Box&lt;&gt;</a:t>
            </a:r>
            <a:r>
              <a:rPr lang="bg-BG" dirty="0"/>
              <a:t>, който може да съхранява всичко</a:t>
            </a:r>
            <a:endParaRPr lang="en-US" dirty="0"/>
          </a:p>
          <a:p>
            <a:r>
              <a:rPr lang="bg-BG" dirty="0"/>
              <a:t>Добавянето трябва да добавя новото най-отгоре</a:t>
            </a:r>
            <a:endParaRPr lang="en-US" dirty="0"/>
          </a:p>
          <a:p>
            <a:r>
              <a:rPr lang="bg-BG" dirty="0"/>
              <a:t>Премахването да взима най-горния елемент</a:t>
            </a:r>
            <a:endParaRPr lang="en-US" dirty="0"/>
          </a:p>
          <a:p>
            <a:r>
              <a:rPr lang="bg-BG" dirty="0"/>
              <a:t>Трябва да има два публични метода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Add(element)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element Remove()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кутия с</a:t>
            </a:r>
            <a:r>
              <a:rPr lang="en-GB" dirty="0"/>
              <a:t> T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83A1DDB-B0A5-44A7-A261-8B30D57D4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4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кутия с</a:t>
            </a:r>
            <a:r>
              <a:rPr lang="en-GB" dirty="0"/>
              <a:t> T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55612" y="918488"/>
            <a:ext cx="10840496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Box&lt;T&gt;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Добавете полета и конструктор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Count =&gt; this.data.Count;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Add(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item)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this.data.Add(item);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Remove()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rem = this.data.Last();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this.data.RemoveAt(this.data.Count - 1);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288024F-DC47-485C-9782-382901BDA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69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/>
              <a:t>Можете да го разширите с конкретен клас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Разгъване на шаблонен клас</a:t>
            </a:r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140327"/>
            <a:ext cx="108404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BoxOfPickles : Box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&lt;Pickle&gt;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4114800"/>
            <a:ext cx="108404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BoxOfPickles jar = new BoxOfPickles();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Pickle()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Vegetable()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Error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3695D8A0-E5D3-4265-8860-701DBF00D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68671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7174</TotalTime>
  <Words>837</Words>
  <Application>Microsoft Office PowerPoint</Application>
  <PresentationFormat>Custom</PresentationFormat>
  <Paragraphs>140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Задача</vt:lpstr>
      <vt:lpstr>Шаблонни класове – предимства</vt:lpstr>
      <vt:lpstr>Шаблонни класове – синтаксис</vt:lpstr>
      <vt:lpstr>Видимост на параметъра за типа</vt:lpstr>
      <vt:lpstr>Задача: кутия с T</vt:lpstr>
      <vt:lpstr>Решение: кутия с T</vt:lpstr>
      <vt:lpstr>Разгъване на шаблонен клас</vt:lpstr>
      <vt:lpstr>Обобщение</vt:lpstr>
      <vt:lpstr>Шаблонни класове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subject>C# Basics Course</dc:subject>
  <dc:creator>Software University Foundation</dc:creator>
  <cp:keywords>Java; Generics; Type Parameters; Type Inference; Erasure; Wildcards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2019-12-17T09:03:33Z</dcterms:modified>
  <cp:category>programming; software engineering;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