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
  </p:sldMasterIdLst>
  <p:notesMasterIdLst>
    <p:notesMasterId r:id="rId18"/>
  </p:notesMasterIdLst>
  <p:handoutMasterIdLst>
    <p:handoutMasterId r:id="rId19"/>
  </p:handoutMasterIdLst>
  <p:sldIdLst>
    <p:sldId id="394" r:id="rId3"/>
    <p:sldId id="571" r:id="rId4"/>
    <p:sldId id="608" r:id="rId5"/>
    <p:sldId id="625" r:id="rId6"/>
    <p:sldId id="626" r:id="rId7"/>
    <p:sldId id="627" r:id="rId8"/>
    <p:sldId id="634" r:id="rId9"/>
    <p:sldId id="630" r:id="rId10"/>
    <p:sldId id="631" r:id="rId11"/>
    <p:sldId id="632" r:id="rId12"/>
    <p:sldId id="633" r:id="rId13"/>
    <p:sldId id="623" r:id="rId14"/>
    <p:sldId id="624" r:id="rId15"/>
    <p:sldId id="594" r:id="rId16"/>
    <p:sldId id="481"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BB1D9FF-DB6E-4A67-B30A-E3D57E23F832}">
          <p14:sldIdLst>
            <p14:sldId id="394"/>
            <p14:sldId id="571"/>
            <p14:sldId id="608"/>
            <p14:sldId id="625"/>
            <p14:sldId id="626"/>
            <p14:sldId id="627"/>
            <p14:sldId id="634"/>
            <p14:sldId id="630"/>
            <p14:sldId id="631"/>
            <p14:sldId id="632"/>
            <p14:sldId id="633"/>
            <p14:sldId id="623"/>
            <p14:sldId id="624"/>
          </p14:sldIdLst>
        </p14:section>
        <p14:section name="Conclusion" id="{7C767BE8-1FA7-45F8-8715-1FA6E01B876D}">
          <p14:sldIdLst>
            <p14:sldId id="594"/>
            <p14:sldId id="48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533" autoAdjust="0"/>
  </p:normalViewPr>
  <p:slideViewPr>
    <p:cSldViewPr>
      <p:cViewPr varScale="1">
        <p:scale>
          <a:sx n="82" d="100"/>
          <a:sy n="82" d="100"/>
        </p:scale>
        <p:origin x="576" y="67"/>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17-Dec-19</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17-Dec-19</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a:extLst>
              <a:ext uri="{FF2B5EF4-FFF2-40B4-BE49-F238E27FC236}">
                <a16:creationId xmlns:a16="http://schemas.microsoft.com/office/drawing/2014/main" id="{66AE8972-D54C-4781-890C-AF2404D4FC23}"/>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37962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
        <p:nvSpPr>
          <p:cNvPr id="10" name="Footer Placeholder">
            <a:extLst>
              <a:ext uri="{FF2B5EF4-FFF2-40B4-BE49-F238E27FC236}">
                <a16:creationId xmlns:a16="http://schemas.microsoft.com/office/drawing/2014/main" id="{287196A5-D6D8-41FA-AA85-E3857E199C8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582892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
        <p:nvSpPr>
          <p:cNvPr id="6" name="Footer Placeholder">
            <a:extLst>
              <a:ext uri="{FF2B5EF4-FFF2-40B4-BE49-F238E27FC236}">
                <a16:creationId xmlns:a16="http://schemas.microsoft.com/office/drawing/2014/main" id="{630480DD-84F0-4E13-B425-827648F2C0AE}"/>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247195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a:extLst>
              <a:ext uri="{FF2B5EF4-FFF2-40B4-BE49-F238E27FC236}">
                <a16:creationId xmlns:a16="http://schemas.microsoft.com/office/drawing/2014/main" id="{4AE1705F-46DB-4649-A58F-1A4F58C9D632}"/>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156164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a:extLst>
              <a:ext uri="{FF2B5EF4-FFF2-40B4-BE49-F238E27FC236}">
                <a16:creationId xmlns:a16="http://schemas.microsoft.com/office/drawing/2014/main" id="{C4FF6EC8-87AB-48E7-8ABB-3651DD34FF35}"/>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53776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14</a:t>
            </a:fld>
            <a:endParaRPr lang="en-US" dirty="0">
              <a:solidFill>
                <a:prstClr val="black"/>
              </a:solidFill>
            </a:endParaRPr>
          </a:p>
        </p:txBody>
      </p:sp>
      <p:sp>
        <p:nvSpPr>
          <p:cNvPr id="6" name="Footer Placeholder">
            <a:extLst>
              <a:ext uri="{FF2B5EF4-FFF2-40B4-BE49-F238E27FC236}">
                <a16:creationId xmlns:a16="http://schemas.microsoft.com/office/drawing/2014/main" id="{B0983D8D-C812-4A51-B074-AB19C493C44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582680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15</a:t>
            </a:fld>
            <a:endParaRPr lang="en-US" dirty="0"/>
          </a:p>
        </p:txBody>
      </p:sp>
      <p:sp>
        <p:nvSpPr>
          <p:cNvPr id="6" name="Footer Placeholder">
            <a:extLst>
              <a:ext uri="{FF2B5EF4-FFF2-40B4-BE49-F238E27FC236}">
                <a16:creationId xmlns:a16="http://schemas.microsoft.com/office/drawing/2014/main" id="{413D1452-597B-48A7-982E-220BA3F3FCE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10202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a:extLst>
              <a:ext uri="{FF2B5EF4-FFF2-40B4-BE49-F238E27FC236}">
                <a16:creationId xmlns:a16="http://schemas.microsoft.com/office/drawing/2014/main" id="{63859A9D-F78F-4026-854D-DBFD00DF27F4}"/>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278863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3</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
        <p:nvSpPr>
          <p:cNvPr id="6" name="Footer Placeholder">
            <a:extLst>
              <a:ext uri="{FF2B5EF4-FFF2-40B4-BE49-F238E27FC236}">
                <a16:creationId xmlns:a16="http://schemas.microsoft.com/office/drawing/2014/main" id="{3D9B72DE-9999-419D-91E2-3F93DEC7CC9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953302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a:t>
            </a:fld>
            <a:r>
              <a:rPr lang="en-US" sz="1000" i="1" dirty="0"/>
              <a:t>##</a:t>
            </a:r>
            <a:endParaRPr lang="en-US" sz="1200" i="1" dirty="0"/>
          </a:p>
        </p:txBody>
      </p:sp>
      <p:sp>
        <p:nvSpPr>
          <p:cNvPr id="10" name="Footer Placeholder">
            <a:extLst>
              <a:ext uri="{FF2B5EF4-FFF2-40B4-BE49-F238E27FC236}">
                <a16:creationId xmlns:a16="http://schemas.microsoft.com/office/drawing/2014/main" id="{EDD2CCDF-683D-42C6-9E45-0C61639120F4}"/>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707750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5</a:t>
            </a:fld>
            <a:r>
              <a:rPr lang="en-US" sz="1000" i="1" dirty="0"/>
              <a:t>##</a:t>
            </a:r>
            <a:endParaRPr lang="en-US" sz="1200" i="1" dirty="0"/>
          </a:p>
        </p:txBody>
      </p:sp>
      <p:sp>
        <p:nvSpPr>
          <p:cNvPr id="10" name="Footer Placeholder">
            <a:extLst>
              <a:ext uri="{FF2B5EF4-FFF2-40B4-BE49-F238E27FC236}">
                <a16:creationId xmlns:a16="http://schemas.microsoft.com/office/drawing/2014/main" id="{F02E8342-1A91-4BCF-AA64-EF08389B3F2A}"/>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792273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
        <p:nvSpPr>
          <p:cNvPr id="6" name="Footer Placeholder">
            <a:extLst>
              <a:ext uri="{FF2B5EF4-FFF2-40B4-BE49-F238E27FC236}">
                <a16:creationId xmlns:a16="http://schemas.microsoft.com/office/drawing/2014/main" id="{FFE27B66-E6CC-40C9-A511-09796280161C}"/>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538043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7</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
        <p:nvSpPr>
          <p:cNvPr id="6" name="Footer Placeholder">
            <a:extLst>
              <a:ext uri="{FF2B5EF4-FFF2-40B4-BE49-F238E27FC236}">
                <a16:creationId xmlns:a16="http://schemas.microsoft.com/office/drawing/2014/main" id="{DBB04DB7-3790-41F0-A7E9-48D6EE66B95F}"/>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772519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8</a:t>
            </a:fld>
            <a:r>
              <a:rPr lang="en-US" sz="1000" i="1" dirty="0"/>
              <a:t>##</a:t>
            </a:r>
            <a:endParaRPr lang="en-US" sz="1200" i="1" dirty="0"/>
          </a:p>
        </p:txBody>
      </p:sp>
      <p:sp>
        <p:nvSpPr>
          <p:cNvPr id="10" name="Footer Placeholder">
            <a:extLst>
              <a:ext uri="{FF2B5EF4-FFF2-40B4-BE49-F238E27FC236}">
                <a16:creationId xmlns:a16="http://schemas.microsoft.com/office/drawing/2014/main" id="{73403FE1-CFC5-46C6-A9DA-73B3F4F2B08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040779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
        <p:nvSpPr>
          <p:cNvPr id="10" name="Footer Placeholder">
            <a:extLst>
              <a:ext uri="{FF2B5EF4-FFF2-40B4-BE49-F238E27FC236}">
                <a16:creationId xmlns:a16="http://schemas.microsoft.com/office/drawing/2014/main" id="{53A1F26A-6055-4B38-8678-5F12CF5BE608}"/>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700574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extLst>
      <p:ext uri="{BB962C8B-B14F-4D97-AF65-F5344CB8AC3E}">
        <p14:creationId xmlns:p14="http://schemas.microsoft.com/office/powerpoint/2010/main" val="36858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347995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extLst>
      <p:ext uri="{BB962C8B-B14F-4D97-AF65-F5344CB8AC3E}">
        <p14:creationId xmlns:p14="http://schemas.microsoft.com/office/powerpoint/2010/main" val="23157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4141607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pPr defTabSz="1218565"/>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2681634430"/>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hyperlink" Target="https://it-kariera.mon.bg/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creativecommons.org/licenses/by-nc-sa/4.0" TargetMode="External"/><Relationship Id="rId7" Type="http://schemas.openxmlformats.org/officeDocument/2006/relationships/hyperlink" Target="https://mon.b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softuni.foundation/" TargetMode="External"/><Relationship Id="rId10" Type="http://schemas.openxmlformats.org/officeDocument/2006/relationships/image" Target="../media/image16.jpeg"/><Relationship Id="rId4" Type="http://schemas.openxmlformats.org/officeDocument/2006/relationships/image" Target="../media/image13.png"/><Relationship Id="rId9" Type="http://schemas.openxmlformats.org/officeDocument/2006/relationships/hyperlink" Target="https://it-kariera.mon.bg/e-learn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2665412" y="762000"/>
            <a:ext cx="8900899" cy="1828800"/>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a:t>Презареждане и презаписване на методи</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58" y="3735977"/>
            <a:ext cx="4652811" cy="2543175"/>
          </a:xfrm>
          <a:prstGeom prst="rect">
            <a:avLst/>
          </a:prstGeom>
        </p:spPr>
      </p:pic>
      <p:grpSp>
        <p:nvGrpSpPr>
          <p:cNvPr id="23" name="Group 22">
            <a:extLst>
              <a:ext uri="{FF2B5EF4-FFF2-40B4-BE49-F238E27FC236}">
                <a16:creationId xmlns:a16="http://schemas.microsoft.com/office/drawing/2014/main" id="{A0ADD6E4-664D-4B27-BE61-5A56E60D9702}"/>
              </a:ext>
            </a:extLst>
          </p:cNvPr>
          <p:cNvGrpSpPr/>
          <p:nvPr/>
        </p:nvGrpSpPr>
        <p:grpSpPr>
          <a:xfrm>
            <a:off x="745783" y="3624633"/>
            <a:ext cx="5399660" cy="2524722"/>
            <a:chOff x="745783" y="3624633"/>
            <a:chExt cx="5399660" cy="2524722"/>
          </a:xfrm>
        </p:grpSpPr>
        <p:pic>
          <p:nvPicPr>
            <p:cNvPr id="24" name="Picture 23" descr="http://softuni.bg">
              <a:extLst>
                <a:ext uri="{FF2B5EF4-FFF2-40B4-BE49-F238E27FC236}">
                  <a16:creationId xmlns:a16="http://schemas.microsoft.com/office/drawing/2014/main" id="{09FAB067-40A6-4A38-93D1-07FB4AB7C7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a16="http://schemas.microsoft.com/office/drawing/2014/main" id="{4F5A4366-F5D6-4393-BD7A-141ED3660C17}"/>
                </a:ext>
              </a:extLst>
            </p:cNvPr>
            <p:cNvSpPr txBox="1"/>
            <p:nvPr/>
          </p:nvSpPr>
          <p:spPr>
            <a:xfrm rot="576164">
              <a:off x="5433389" y="3706052"/>
              <a:ext cx="712054" cy="356251"/>
            </a:xfrm>
            <a:prstGeom prst="rect">
              <a:avLst/>
            </a:prstGeom>
            <a:noFill/>
          </p:spPr>
          <p:txBody>
            <a:bodyPr wrap="none" rtlCol="0">
              <a:spAutoFit/>
            </a:bodyPr>
            <a:lstStyle/>
            <a:p>
              <a:pPr algn="ctr">
                <a:lnSpc>
                  <a:spcPct val="85000"/>
                </a:lnSpc>
              </a:pPr>
              <a:r>
                <a:rPr lang="bg-BG" sz="2000" b="1" spc="50" dirty="0">
                  <a:ln w="9525" cmpd="sng">
                    <a:solidFill>
                      <a:srgbClr val="FFA72A"/>
                    </a:solidFill>
                    <a:prstDash val="solid"/>
                  </a:ln>
                  <a:solidFill>
                    <a:srgbClr val="FFF0D9"/>
                  </a:solidFill>
                  <a:effectLst>
                    <a:glow rad="38100">
                      <a:srgbClr val="F0A22E">
                        <a:alpha val="40000"/>
                      </a:srgbClr>
                    </a:glow>
                  </a:effectLst>
                </a:rPr>
                <a:t>ООП</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56E2204D-C57C-439A-9210-E0B131EC6C08}"/>
                </a:ext>
              </a:extLst>
            </p:cNvPr>
            <p:cNvPicPr>
              <a:picLocks noChangeAspect="1" noChangeArrowheads="1"/>
            </p:cNvPicPr>
            <p:nvPr/>
          </p:nvPicPr>
          <p:blipFill>
            <a:blip r:embed="rId6"/>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7"/>
                </a:rPr>
                <a:t>https://it-kariera.mon.bg/e-learning/</a:t>
              </a:r>
              <a:endParaRPr lang="en-GB"/>
            </a:p>
          </p:txBody>
        </p:sp>
      </p:grpSp>
    </p:spTree>
    <p:extLst>
      <p:ext uri="{BB962C8B-B14F-4D97-AF65-F5344CB8AC3E}">
        <p14:creationId xmlns:p14="http://schemas.microsoft.com/office/powerpoint/2010/main" val="2114612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Решение</a:t>
            </a:r>
            <a:r>
              <a:rPr lang="en-US" sz="4000" dirty="0"/>
              <a:t>: </a:t>
            </a:r>
            <a:r>
              <a:rPr lang="bg-BG" sz="4000" dirty="0"/>
              <a:t>Животни</a:t>
            </a:r>
            <a:r>
              <a:rPr lang="en-US" sz="4000" dirty="0"/>
              <a:t> (2)</a:t>
            </a:r>
            <a:endParaRPr lang="bg-BG" sz="4000" dirty="0"/>
          </a:p>
        </p:txBody>
      </p:sp>
      <p:sp>
        <p:nvSpPr>
          <p:cNvPr id="11" name="Text Placeholder 5"/>
          <p:cNvSpPr txBox="1">
            <a:spLocks/>
          </p:cNvSpPr>
          <p:nvPr/>
        </p:nvSpPr>
        <p:spPr>
          <a:xfrm>
            <a:off x="384014" y="974539"/>
            <a:ext cx="11182398" cy="574694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Dog : Animal</a:t>
            </a:r>
          </a:p>
          <a:p>
            <a:r>
              <a:rPr lang="en-US" sz="2800" dirty="0">
                <a:solidFill>
                  <a:schemeClr val="accent1">
                    <a:lumMod val="20000"/>
                    <a:lumOff val="80000"/>
                  </a:schemeClr>
                </a:solidFill>
              </a:rPr>
              <a:t>{</a:t>
            </a:r>
          </a:p>
          <a:p>
            <a:r>
              <a:rPr lang="en-US" sz="2800" dirty="0">
                <a:solidFill>
                  <a:schemeClr val="accent1">
                    <a:lumMod val="20000"/>
                    <a:lumOff val="80000"/>
                  </a:schemeClr>
                </a:solidFill>
              </a:rPr>
              <a:t>  public Dog(string name, string favouriteFood)</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this.Name = name;</a:t>
            </a:r>
          </a:p>
          <a:p>
            <a:r>
              <a:rPr lang="en-US" sz="2800" dirty="0">
                <a:solidFill>
                  <a:schemeClr val="accent1">
                    <a:lumMod val="20000"/>
                    <a:lumOff val="80000"/>
                  </a:schemeClr>
                </a:solidFill>
              </a:rPr>
              <a:t>    this.FavouriteFood = favouriteFood;</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public override string ExplainMyself()</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return base.ExplainMyself() + Environment.NewLine + </a:t>
            </a:r>
          </a:p>
          <a:p>
            <a:r>
              <a:rPr lang="en-US" sz="2800" dirty="0">
                <a:solidFill>
                  <a:schemeClr val="accent1">
                    <a:lumMod val="20000"/>
                    <a:lumOff val="80000"/>
                  </a:schemeClr>
                </a:solidFill>
              </a:rPr>
              <a:t>    </a:t>
            </a:r>
            <a:r>
              <a:rPr lang="bg-BG" sz="2800" dirty="0">
                <a:solidFill>
                  <a:schemeClr val="accent1">
                    <a:lumMod val="20000"/>
                    <a:lumOff val="80000"/>
                  </a:schemeClr>
                </a:solidFill>
              </a:rPr>
              <a:t>  </a:t>
            </a:r>
            <a:r>
              <a:rPr lang="en-US" sz="2800" dirty="0">
                <a:solidFill>
                  <a:schemeClr val="accent1">
                    <a:lumMod val="20000"/>
                    <a:lumOff val="80000"/>
                  </a:schemeClr>
                </a:solidFill>
              </a:rPr>
              <a:t>"DJAAF";</a:t>
            </a:r>
          </a:p>
          <a:p>
            <a:r>
              <a:rPr lang="en-US" sz="2800" dirty="0">
                <a:solidFill>
                  <a:schemeClr val="accent1">
                    <a:lumMod val="20000"/>
                    <a:lumOff val="80000"/>
                  </a:schemeClr>
                </a:solidFill>
              </a:rPr>
              <a:t>  }</a:t>
            </a:r>
          </a:p>
          <a:p>
            <a:r>
              <a:rPr lang="en-US" sz="2800" dirty="0">
                <a:solidFill>
                  <a:schemeClr val="accent1">
                    <a:lumMod val="20000"/>
                    <a:lumOff val="80000"/>
                  </a:schemeClr>
                </a:solidFill>
              </a:rPr>
              <a:t>}</a:t>
            </a:r>
          </a:p>
        </p:txBody>
      </p:sp>
      <p:sp>
        <p:nvSpPr>
          <p:cNvPr id="6" name="Slide Number Placeholder">
            <a:extLst>
              <a:ext uri="{FF2B5EF4-FFF2-40B4-BE49-F238E27FC236}">
                <a16:creationId xmlns:a16="http://schemas.microsoft.com/office/drawing/2014/main" id="{DC8A90CD-4326-4712-B30F-5A22596F951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10</a:t>
            </a:fld>
            <a:endParaRPr lang="en-US" dirty="0">
              <a:solidFill>
                <a:prstClr val="white">
                  <a:tint val="75000"/>
                </a:prstClr>
              </a:solidFill>
            </a:endParaRPr>
          </a:p>
        </p:txBody>
      </p:sp>
    </p:spTree>
    <p:extLst>
      <p:ext uri="{BB962C8B-B14F-4D97-AF65-F5344CB8AC3E}">
        <p14:creationId xmlns:p14="http://schemas.microsoft.com/office/powerpoint/2010/main" val="104398794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spcBef>
                <a:spcPts val="1200"/>
              </a:spcBef>
            </a:pPr>
            <a:r>
              <a:rPr lang="bg-BG" dirty="0">
                <a:solidFill>
                  <a:schemeClr val="tx2">
                    <a:lumMod val="75000"/>
                  </a:schemeClr>
                </a:solidFill>
              </a:rPr>
              <a:t>Презаписването </a:t>
            </a:r>
            <a:r>
              <a:rPr lang="bg-BG" dirty="0"/>
              <a:t>може да се случи в </a:t>
            </a:r>
            <a:r>
              <a:rPr lang="bg-BG" dirty="0">
                <a:solidFill>
                  <a:schemeClr val="tx2">
                    <a:lumMod val="75000"/>
                  </a:schemeClr>
                </a:solidFill>
              </a:rPr>
              <a:t>подкласовете</a:t>
            </a:r>
            <a:r>
              <a:rPr lang="en-US" dirty="0">
                <a:solidFill>
                  <a:schemeClr val="tx2">
                    <a:lumMod val="75000"/>
                  </a:schemeClr>
                </a:solidFill>
              </a:rPr>
              <a:t>.</a:t>
            </a:r>
          </a:p>
          <a:p>
            <a:pPr>
              <a:spcBef>
                <a:spcPts val="1200"/>
              </a:spcBef>
            </a:pPr>
            <a:r>
              <a:rPr lang="bg-BG" dirty="0">
                <a:solidFill>
                  <a:schemeClr val="tx2">
                    <a:lumMod val="75000"/>
                  </a:schemeClr>
                </a:solidFill>
              </a:rPr>
              <a:t>Параметрите </a:t>
            </a:r>
            <a:r>
              <a:rPr lang="bg-BG" dirty="0"/>
              <a:t>трябва да са</a:t>
            </a:r>
            <a:r>
              <a:rPr lang="en-US" dirty="0"/>
              <a:t> </a:t>
            </a:r>
            <a:r>
              <a:rPr lang="bg-BG" dirty="0">
                <a:solidFill>
                  <a:schemeClr val="tx2">
                    <a:lumMod val="75000"/>
                  </a:schemeClr>
                </a:solidFill>
              </a:rPr>
              <a:t>същите</a:t>
            </a:r>
            <a:r>
              <a:rPr lang="en-US" dirty="0"/>
              <a:t> </a:t>
            </a:r>
            <a:r>
              <a:rPr lang="bg-BG" dirty="0"/>
              <a:t>като тези на</a:t>
            </a:r>
            <a:r>
              <a:rPr lang="en-US" dirty="0"/>
              <a:t> </a:t>
            </a:r>
            <a:r>
              <a:rPr lang="bg-BG" dirty="0">
                <a:solidFill>
                  <a:schemeClr val="tx2">
                    <a:lumMod val="75000"/>
                  </a:schemeClr>
                </a:solidFill>
              </a:rPr>
              <a:t>родителския метод</a:t>
            </a:r>
            <a:endParaRPr lang="en-US" dirty="0">
              <a:solidFill>
                <a:schemeClr val="tx2">
                  <a:lumMod val="75000"/>
                </a:schemeClr>
              </a:solidFill>
            </a:endParaRPr>
          </a:p>
          <a:p>
            <a:pPr>
              <a:spcBef>
                <a:spcPts val="1200"/>
              </a:spcBef>
            </a:pPr>
            <a:r>
              <a:rPr lang="bg-BG" dirty="0"/>
              <a:t>Презаписващият метод трябва да има </a:t>
            </a:r>
            <a:r>
              <a:rPr lang="bg-BG" dirty="0">
                <a:solidFill>
                  <a:schemeClr val="tx2">
                    <a:lumMod val="75000"/>
                  </a:schemeClr>
                </a:solidFill>
              </a:rPr>
              <a:t>същия тип на връщана стойност</a:t>
            </a:r>
            <a:endParaRPr lang="en-US" dirty="0">
              <a:solidFill>
                <a:schemeClr val="tx2">
                  <a:lumMod val="75000"/>
                </a:schemeClr>
              </a:solidFill>
            </a:endParaRPr>
          </a:p>
          <a:p>
            <a:pPr>
              <a:spcBef>
                <a:spcPts val="1200"/>
              </a:spcBef>
            </a:pPr>
            <a:r>
              <a:rPr lang="bg-BG" dirty="0">
                <a:solidFill>
                  <a:schemeClr val="tx2">
                    <a:lumMod val="75000"/>
                  </a:schemeClr>
                </a:solidFill>
              </a:rPr>
              <a:t>Модификатора за достъп</a:t>
            </a:r>
            <a:r>
              <a:rPr lang="bg-BG" dirty="0"/>
              <a:t> не може да бъде </a:t>
            </a:r>
            <a:r>
              <a:rPr lang="bg-BG" dirty="0">
                <a:solidFill>
                  <a:schemeClr val="tx2">
                    <a:lumMod val="75000"/>
                  </a:schemeClr>
                </a:solidFill>
              </a:rPr>
              <a:t>по-ограничаващ</a:t>
            </a:r>
            <a:endParaRPr lang="en-US" dirty="0">
              <a:solidFill>
                <a:schemeClr val="tx2">
                  <a:lumMod val="75000"/>
                </a:schemeClr>
              </a:solidFill>
            </a:endParaRPr>
          </a:p>
          <a:p>
            <a:pPr>
              <a:spcBef>
                <a:spcPts val="1200"/>
              </a:spcBef>
            </a:pPr>
            <a:r>
              <a:rPr lang="en-US" dirty="0"/>
              <a:t>M</a:t>
            </a:r>
            <a:r>
              <a:rPr lang="bg-BG" dirty="0"/>
              <a:t>етоди дефинирани като</a:t>
            </a:r>
            <a:r>
              <a:rPr lang="en-US" dirty="0"/>
              <a:t> </a:t>
            </a:r>
            <a:r>
              <a:rPr lang="en-US" dirty="0">
                <a:solidFill>
                  <a:schemeClr val="tx2">
                    <a:lumMod val="75000"/>
                  </a:schemeClr>
                </a:solidFill>
              </a:rPr>
              <a:t>private </a:t>
            </a:r>
            <a:r>
              <a:rPr lang="bg-BG" dirty="0">
                <a:solidFill>
                  <a:schemeClr val="tx2">
                    <a:lumMod val="75000"/>
                  </a:schemeClr>
                </a:solidFill>
              </a:rPr>
              <a:t>и</a:t>
            </a:r>
            <a:r>
              <a:rPr lang="en-US" dirty="0">
                <a:solidFill>
                  <a:schemeClr val="tx2">
                    <a:lumMod val="75000"/>
                  </a:schemeClr>
                </a:solidFill>
              </a:rPr>
              <a:t> static</a:t>
            </a:r>
            <a:r>
              <a:rPr lang="bg-BG" dirty="0">
                <a:solidFill>
                  <a:schemeClr val="tx2">
                    <a:lumMod val="75000"/>
                  </a:schemeClr>
                </a:solidFill>
              </a:rPr>
              <a:t> НЕ</a:t>
            </a:r>
            <a:r>
              <a:rPr lang="en-US" dirty="0">
                <a:solidFill>
                  <a:schemeClr val="tx2">
                    <a:lumMod val="75000"/>
                  </a:schemeClr>
                </a:solidFill>
              </a:rPr>
              <a:t> </a:t>
            </a:r>
            <a:r>
              <a:rPr lang="bg-BG" dirty="0"/>
              <a:t>могат да бъдат презаписани</a:t>
            </a:r>
            <a:endParaRPr lang="en-US" dirty="0"/>
          </a:p>
          <a:p>
            <a:pPr>
              <a:spcBef>
                <a:spcPts val="1200"/>
              </a:spcBef>
            </a:pPr>
            <a:r>
              <a:rPr lang="bg-BG" dirty="0"/>
              <a:t>Презаписващият метод </a:t>
            </a:r>
            <a:r>
              <a:rPr lang="bg-BG" dirty="0">
                <a:solidFill>
                  <a:schemeClr val="tx2">
                    <a:lumMod val="75000"/>
                  </a:schemeClr>
                </a:solidFill>
              </a:rPr>
              <a:t>не трябва</a:t>
            </a:r>
            <a:r>
              <a:rPr lang="en-US" dirty="0">
                <a:solidFill>
                  <a:schemeClr val="tx2">
                    <a:lumMod val="75000"/>
                  </a:schemeClr>
                </a:solidFill>
              </a:rPr>
              <a:t> </a:t>
            </a:r>
            <a:r>
              <a:rPr lang="bg-BG" dirty="0"/>
              <a:t>да хвърля нови или по-широко</a:t>
            </a:r>
            <a:r>
              <a:rPr lang="en-US" dirty="0"/>
              <a:t> </a:t>
            </a:r>
            <a:r>
              <a:rPr lang="bg-BG" dirty="0">
                <a:solidFill>
                  <a:schemeClr val="tx2">
                    <a:lumMod val="75000"/>
                  </a:schemeClr>
                </a:solidFill>
              </a:rPr>
              <a:t>проверяеми изключения</a:t>
            </a:r>
            <a:r>
              <a:rPr lang="en-US" dirty="0">
                <a:solidFill>
                  <a:schemeClr val="tx2">
                    <a:lumMod val="75000"/>
                  </a:schemeClr>
                </a:solidFill>
              </a:rPr>
              <a:t>.</a:t>
            </a:r>
          </a:p>
        </p:txBody>
      </p:sp>
      <p:sp>
        <p:nvSpPr>
          <p:cNvPr id="4" name="Title 3"/>
          <p:cNvSpPr>
            <a:spLocks noGrp="1"/>
          </p:cNvSpPr>
          <p:nvPr>
            <p:ph type="title"/>
          </p:nvPr>
        </p:nvSpPr>
        <p:spPr/>
        <p:txBody>
          <a:bodyPr/>
          <a:lstStyle/>
          <a:p>
            <a:r>
              <a:rPr lang="bg-BG" noProof="1"/>
              <a:t>Правила за презаписване на методи</a:t>
            </a:r>
            <a:endParaRPr lang="en-US" dirty="0"/>
          </a:p>
        </p:txBody>
      </p:sp>
      <p:sp>
        <p:nvSpPr>
          <p:cNvPr id="5" name="Slide Number Placeholder">
            <a:extLst>
              <a:ext uri="{FF2B5EF4-FFF2-40B4-BE49-F238E27FC236}">
                <a16:creationId xmlns:a16="http://schemas.microsoft.com/office/drawing/2014/main" id="{EC40C984-052A-4A2B-B005-7AC63E6DFF63}"/>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11</a:t>
            </a:fld>
            <a:endParaRPr lang="en-US" dirty="0">
              <a:solidFill>
                <a:prstClr val="white">
                  <a:tint val="75000"/>
                </a:prstClr>
              </a:solidFill>
            </a:endParaRPr>
          </a:p>
        </p:txBody>
      </p:sp>
    </p:spTree>
    <p:extLst>
      <p:ext uri="{BB962C8B-B14F-4D97-AF65-F5344CB8AC3E}">
        <p14:creationId xmlns:p14="http://schemas.microsoft.com/office/powerpoint/2010/main" val="248566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bg-BG"/>
              <a:t>Презареждане и презаписване</a:t>
            </a:r>
            <a:endParaRPr lang="en-US" dirty="0"/>
          </a:p>
        </p:txBody>
      </p:sp>
      <p:sp>
        <p:nvSpPr>
          <p:cNvPr id="3" name="Subtitle 2"/>
          <p:cNvSpPr>
            <a:spLocks noGrp="1"/>
          </p:cNvSpPr>
          <p:nvPr>
            <p:ph type="body" idx="1"/>
          </p:nvPr>
        </p:nvSpPr>
        <p:spPr>
          <a:xfrm>
            <a:off x="1012084" y="5831062"/>
            <a:ext cx="9806728" cy="719034"/>
          </a:xfrm>
        </p:spPr>
        <p:txBody>
          <a:bodyPr/>
          <a:lstStyle/>
          <a:p>
            <a:r>
              <a:rPr lang="bg-BG" dirty="0"/>
              <a:t>Лаб</a:t>
            </a:r>
            <a:endParaRPr lang="en-US" dirty="0"/>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
        <p:nvSpPr>
          <p:cNvPr id="5" name="Slide Number Placeholder">
            <a:extLst>
              <a:ext uri="{FF2B5EF4-FFF2-40B4-BE49-F238E27FC236}">
                <a16:creationId xmlns:a16="http://schemas.microsoft.com/office/drawing/2014/main" id="{F6A8C41A-1C89-4AD4-9AA4-CB2052BA9291}"/>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12</a:t>
            </a:fld>
            <a:endParaRPr lang="en-US" dirty="0">
              <a:solidFill>
                <a:prstClr val="white">
                  <a:tint val="75000"/>
                </a:prstClr>
              </a:solidFill>
            </a:endParaRPr>
          </a:p>
        </p:txBody>
      </p:sp>
    </p:spTree>
    <p:extLst>
      <p:ext uri="{BB962C8B-B14F-4D97-AF65-F5344CB8AC3E}">
        <p14:creationId xmlns:p14="http://schemas.microsoft.com/office/powerpoint/2010/main" val="57814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0412" y="1151121"/>
            <a:ext cx="11804821" cy="5570355"/>
          </a:xfrm>
        </p:spPr>
        <p:txBody>
          <a:bodyPr>
            <a:noAutofit/>
          </a:bodyPr>
          <a:lstStyle/>
          <a:p>
            <a:pPr>
              <a:lnSpc>
                <a:spcPct val="100000"/>
              </a:lnSpc>
              <a:spcBef>
                <a:spcPts val="0"/>
              </a:spcBef>
            </a:pPr>
            <a:r>
              <a:rPr lang="bg-BG" sz="3600" dirty="0"/>
              <a:t>Какво е полиморфизъм?</a:t>
            </a:r>
            <a:endParaRPr lang="en-US" sz="3600" dirty="0"/>
          </a:p>
          <a:p>
            <a:pPr>
              <a:lnSpc>
                <a:spcPct val="100000"/>
              </a:lnSpc>
              <a:spcBef>
                <a:spcPts val="0"/>
              </a:spcBef>
            </a:pPr>
            <a:r>
              <a:rPr lang="bg-BG" sz="3600" dirty="0"/>
              <a:t>Видове полиморфизъм</a:t>
            </a:r>
            <a:endParaRPr lang="en-US" sz="3600" dirty="0"/>
          </a:p>
          <a:p>
            <a:pPr lvl="1">
              <a:lnSpc>
                <a:spcPct val="100000"/>
              </a:lnSpc>
              <a:spcBef>
                <a:spcPts val="0"/>
              </a:spcBef>
            </a:pPr>
            <a:r>
              <a:rPr lang="bg-BG" dirty="0"/>
              <a:t>Статичен (по време на компилиране)</a:t>
            </a:r>
            <a:endParaRPr lang="en-US" dirty="0"/>
          </a:p>
          <a:p>
            <a:pPr lvl="1">
              <a:lnSpc>
                <a:spcPct val="100000"/>
              </a:lnSpc>
              <a:spcBef>
                <a:spcPts val="0"/>
              </a:spcBef>
            </a:pPr>
            <a:r>
              <a:rPr lang="bg-BG" dirty="0"/>
              <a:t>Динамичен (по време на изпълнение)</a:t>
            </a:r>
            <a:endParaRPr lang="en-US" dirty="0"/>
          </a:p>
          <a:p>
            <a:pPr>
              <a:lnSpc>
                <a:spcPct val="100000"/>
              </a:lnSpc>
              <a:spcBef>
                <a:spcPts val="0"/>
              </a:spcBef>
            </a:pPr>
            <a:r>
              <a:rPr lang="bg-BG" sz="3600" dirty="0"/>
              <a:t>Презареждане на методи</a:t>
            </a:r>
            <a:endParaRPr lang="en-US" sz="3600" dirty="0"/>
          </a:p>
          <a:p>
            <a:pPr>
              <a:lnSpc>
                <a:spcPct val="100000"/>
              </a:lnSpc>
              <a:spcBef>
                <a:spcPts val="0"/>
              </a:spcBef>
            </a:pPr>
            <a:r>
              <a:rPr lang="bg-BG" sz="3600" dirty="0"/>
              <a:t>Презаписване на методи</a:t>
            </a:r>
            <a:endParaRPr lang="en-US" sz="3600" dirty="0"/>
          </a:p>
          <a:p>
            <a:pPr marL="0" indent="0">
              <a:lnSpc>
                <a:spcPct val="110000"/>
              </a:lnSpc>
              <a:buNone/>
            </a:pPr>
            <a:endParaRPr lang="bg-BG" sz="3200" dirty="0">
              <a:solidFill>
                <a:schemeClr val="tx2">
                  <a:lumMod val="75000"/>
                </a:schemeClr>
              </a:solidFill>
            </a:endParaRPr>
          </a:p>
        </p:txBody>
      </p:sp>
      <p:sp>
        <p:nvSpPr>
          <p:cNvPr id="4" name="Title 3"/>
          <p:cNvSpPr>
            <a:spLocks noGrp="1"/>
          </p:cNvSpPr>
          <p:nvPr>
            <p:ph type="title"/>
          </p:nvPr>
        </p:nvSpPr>
        <p:spPr/>
        <p:txBody>
          <a:bodyPr>
            <a:normAutofit/>
          </a:bodyPr>
          <a:lstStyle/>
          <a:p>
            <a:r>
              <a:rPr lang="bg-BG" dirty="0"/>
              <a:t>Какво научихме днес?</a:t>
            </a:r>
            <a:endParaRPr lang="en-US" dirty="0"/>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0412" y="1375553"/>
            <a:ext cx="3178806" cy="2358247"/>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a:extLst>
              <a:ext uri="{FF2B5EF4-FFF2-40B4-BE49-F238E27FC236}">
                <a16:creationId xmlns:a16="http://schemas.microsoft.com/office/drawing/2014/main" id="{60F362EB-262B-4391-A04D-200C0157A33F}"/>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13</a:t>
            </a:fld>
            <a:endParaRPr lang="en-US" dirty="0">
              <a:solidFill>
                <a:prstClr val="white">
                  <a:tint val="75000"/>
                </a:prstClr>
              </a:solidFill>
            </a:endParaRPr>
          </a:p>
        </p:txBody>
      </p:sp>
    </p:spTree>
    <p:extLst>
      <p:ext uri="{BB962C8B-B14F-4D97-AF65-F5344CB8AC3E}">
        <p14:creationId xmlns:p14="http://schemas.microsoft.com/office/powerpoint/2010/main" val="4000785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dirty="0"/>
              <a:t>Презареждане и презаписване на методи</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140460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066799"/>
            <a:ext cx="11891975" cy="5654677"/>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bg-BG" sz="2900" dirty="0"/>
          </a:p>
          <a:p>
            <a:r>
              <a:rPr lang="bg-BG" sz="2900" dirty="0"/>
              <a:t>Курсът е базиран на учебно съдържание и методика, предоставени от </a:t>
            </a:r>
            <a:r>
              <a:rPr lang="bg-BG" sz="2900" b="1" dirty="0">
                <a:solidFill>
                  <a:schemeClr val="tx2">
                    <a:lumMod val="75000"/>
                  </a:schemeClr>
                </a:solidFill>
              </a:rPr>
              <a:t>фондация "Софтуерен университет" </a:t>
            </a:r>
            <a:r>
              <a:rPr lang="bg-BG" sz="2900" dirty="0"/>
              <a:t>и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grpSp>
        <p:nvGrpSpPr>
          <p:cNvPr id="6" name="Group Logos">
            <a:extLst>
              <a:ext uri="{FF2B5EF4-FFF2-40B4-BE49-F238E27FC236}">
                <a16:creationId xmlns:a16="http://schemas.microsoft.com/office/drawing/2014/main" id="{40A26E2B-FAAA-4165-9B90-2760644E8132}"/>
              </a:ext>
            </a:extLst>
          </p:cNvPr>
          <p:cNvGrpSpPr/>
          <p:nvPr/>
        </p:nvGrpSpPr>
        <p:grpSpPr>
          <a:xfrm>
            <a:off x="2970212" y="5553269"/>
            <a:ext cx="6016452" cy="873381"/>
            <a:chOff x="2970212" y="5562600"/>
            <a:chExt cx="6016452" cy="873381"/>
          </a:xfrm>
        </p:grpSpPr>
        <p:pic>
          <p:nvPicPr>
            <p:cNvPr id="22" name="Logo CC-BY-NC-SA">
              <a:hlinkClick r:id="rId3"/>
              <a:extLst>
                <a:ext uri="{FF2B5EF4-FFF2-40B4-BE49-F238E27FC236}">
                  <a16:creationId xmlns:a16="http://schemas.microsoft.com/office/drawing/2014/main" id="{F7FF078B-D7E3-4FDC-B697-3E0B738E780E}"/>
                </a:ext>
              </a:extLst>
            </p:cNvPr>
            <p:cNvPicPr>
              <a:picLocks noChangeAspect="1"/>
            </p:cNvPicPr>
            <p:nvPr/>
          </p:nvPicPr>
          <p:blipFill>
            <a:blip r:embed="rId4"/>
            <a:stretch>
              <a:fillRect/>
            </a:stretch>
          </p:blipFill>
          <p:spPr>
            <a:xfrm>
              <a:off x="6551612" y="5562600"/>
              <a:ext cx="2435052" cy="873380"/>
            </a:xfrm>
            <a:prstGeom prst="rect">
              <a:avLst/>
            </a:prstGeom>
          </p:spPr>
        </p:pic>
        <p:pic>
          <p:nvPicPr>
            <p:cNvPr id="20" name="Logo SoftUni Foundation" descr="A picture containing plate, drawing&#10;&#10;Description automatically generated">
              <a:hlinkClick r:id="rId5"/>
              <a:extLst>
                <a:ext uri="{FF2B5EF4-FFF2-40B4-BE49-F238E27FC236}">
                  <a16:creationId xmlns:a16="http://schemas.microsoft.com/office/drawing/2014/main" id="{99622D04-ADD1-4DB1-A02F-2D61BE27A1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0212" y="5562600"/>
              <a:ext cx="3121158" cy="873381"/>
            </a:xfrm>
            <a:prstGeom prst="roundRect">
              <a:avLst>
                <a:gd name="adj" fmla="val 4326"/>
              </a:avLst>
            </a:prstGeom>
            <a:noFill/>
            <a:ln>
              <a:solidFill>
                <a:schemeClr val="accent2">
                  <a:lumMod val="75000"/>
                </a:schemeClr>
              </a:solidFill>
            </a:ln>
          </p:spPr>
        </p:pic>
      </p:grpSp>
      <p:grpSp>
        <p:nvGrpSpPr>
          <p:cNvPr id="5" name="Group Logos">
            <a:extLst>
              <a:ext uri="{FF2B5EF4-FFF2-40B4-BE49-F238E27FC236}">
                <a16:creationId xmlns:a16="http://schemas.microsoft.com/office/drawing/2014/main" id="{0602D838-02AF-4A2B-9E34-F6768ABCBB84}"/>
              </a:ext>
            </a:extLst>
          </p:cNvPr>
          <p:cNvGrpSpPr/>
          <p:nvPr/>
        </p:nvGrpSpPr>
        <p:grpSpPr>
          <a:xfrm>
            <a:off x="3112083" y="2715207"/>
            <a:ext cx="5709475" cy="970203"/>
            <a:chOff x="3112083" y="2705876"/>
            <a:chExt cx="5709475" cy="970203"/>
          </a:xfrm>
        </p:grpSpPr>
        <p:pic>
          <p:nvPicPr>
            <p:cNvPr id="10" name="Logo IT Career" descr="A close up of a logo&#10;&#10;Description automatically generated">
              <a:hlinkClick r:id="rId7"/>
              <a:extLst>
                <a:ext uri="{FF2B5EF4-FFF2-40B4-BE49-F238E27FC236}">
                  <a16:creationId xmlns:a16="http://schemas.microsoft.com/office/drawing/2014/main" id="{C6B4761B-EE8B-460E-A5AF-6A003F2552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2083" y="2705879"/>
              <a:ext cx="2837416" cy="970200"/>
            </a:xfrm>
            <a:prstGeom prst="roundRect">
              <a:avLst>
                <a:gd name="adj" fmla="val 4326"/>
              </a:avLst>
            </a:prstGeom>
            <a:noFill/>
            <a:ln>
              <a:solidFill>
                <a:schemeClr val="accent2">
                  <a:lumMod val="75000"/>
                </a:schemeClr>
              </a:solidFill>
            </a:ln>
          </p:spPr>
        </p:pic>
        <p:pic>
          <p:nvPicPr>
            <p:cNvPr id="12" name="Logo Ministry of Education">
              <a:hlinkClick r:id="rId9"/>
              <a:extLst>
                <a:ext uri="{FF2B5EF4-FFF2-40B4-BE49-F238E27FC236}">
                  <a16:creationId xmlns:a16="http://schemas.microsoft.com/office/drawing/2014/main" id="{E65F853D-4D5F-404D-B9AA-6840D11022F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16718" y="2705876"/>
              <a:ext cx="2104840" cy="97020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a:extLst>
              <a:ext uri="{FF2B5EF4-FFF2-40B4-BE49-F238E27FC236}">
                <a16:creationId xmlns:a16="http://schemas.microsoft.com/office/drawing/2014/main" id="{4B3B4B05-D044-4559-BC57-739A7F8092BB}"/>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15</a:t>
            </a:fld>
            <a:endParaRPr lang="en-US" dirty="0">
              <a:solidFill>
                <a:prstClr val="white">
                  <a:tint val="75000"/>
                </a:prstClr>
              </a:solidFill>
            </a:endParaRPr>
          </a:p>
        </p:txBody>
      </p:sp>
    </p:spTree>
    <p:extLst>
      <p:ext uri="{BB962C8B-B14F-4D97-AF65-F5344CB8AC3E}">
        <p14:creationId xmlns:p14="http://schemas.microsoft.com/office/powerpoint/2010/main" val="3462919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bg-BG" dirty="0"/>
              <a:t>Съдържание</a:t>
            </a:r>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bg-BG" dirty="0"/>
              <a:t>Презареждане</a:t>
            </a:r>
            <a:endParaRPr lang="en-US" dirty="0"/>
          </a:p>
          <a:p>
            <a:pPr marL="442913" indent="-442913">
              <a:lnSpc>
                <a:spcPct val="100000"/>
              </a:lnSpc>
              <a:spcBef>
                <a:spcPts val="500"/>
              </a:spcBef>
              <a:buFontTx/>
              <a:buAutoNum type="arabicPeriod"/>
            </a:pPr>
            <a:r>
              <a:rPr lang="bg-BG" dirty="0"/>
              <a:t>Презаписване</a:t>
            </a:r>
            <a:endParaRPr lang="en-US" dirty="0"/>
          </a:p>
        </p:txBody>
      </p:sp>
      <p:sp>
        <p:nvSpPr>
          <p:cNvPr id="6" name="Slide Number Placeholder">
            <a:extLst>
              <a:ext uri="{FF2B5EF4-FFF2-40B4-BE49-F238E27FC236}">
                <a16:creationId xmlns:a16="http://schemas.microsoft.com/office/drawing/2014/main" id="{AA038F29-7FBB-4179-8C0A-A7A59B1F4EB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a:t>
            </a:fld>
            <a:endParaRPr lang="en-US" dirty="0">
              <a:solidFill>
                <a:prstClr val="white">
                  <a:tint val="75000"/>
                </a:prstClr>
              </a:solidFill>
            </a:endParaRPr>
          </a:p>
        </p:txBody>
      </p:sp>
    </p:spTree>
    <p:extLst>
      <p:ext uri="{BB962C8B-B14F-4D97-AF65-F5344CB8AC3E}">
        <p14:creationId xmlns:p14="http://schemas.microsoft.com/office/powerpoint/2010/main" val="121730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idx="1"/>
          </p:nvPr>
        </p:nvSpPr>
        <p:spPr/>
        <p:txBody>
          <a:bodyPr>
            <a:normAutofit/>
          </a:bodyPr>
          <a:lstStyle/>
          <a:p>
            <a:pPr>
              <a:lnSpc>
                <a:spcPct val="110000"/>
              </a:lnSpc>
            </a:pPr>
            <a:r>
              <a:rPr lang="bg-BG" dirty="0">
                <a:solidFill>
                  <a:schemeClr val="tx2">
                    <a:lumMod val="75000"/>
                  </a:schemeClr>
                </a:solidFill>
                <a:effectLst>
                  <a:outerShdw blurRad="38100" dist="38100" dir="2700000" algn="tl">
                    <a:srgbClr val="000000"/>
                  </a:outerShdw>
                </a:effectLst>
              </a:rPr>
              <a:t>Презареждане (</a:t>
            </a:r>
            <a:r>
              <a:rPr lang="en-US" dirty="0">
                <a:solidFill>
                  <a:schemeClr val="tx2">
                    <a:lumMod val="75000"/>
                  </a:schemeClr>
                </a:solidFill>
                <a:effectLst>
                  <a:outerShdw blurRad="38100" dist="38100" dir="2700000" algn="tl">
                    <a:srgbClr val="000000"/>
                  </a:outerShdw>
                </a:effectLst>
              </a:rPr>
              <a:t>overloading)</a:t>
            </a:r>
            <a:r>
              <a:rPr lang="bg-BG" dirty="0">
                <a:solidFill>
                  <a:schemeClr val="tx2">
                    <a:lumMod val="75000"/>
                  </a:schemeClr>
                </a:solidFill>
                <a:effectLst>
                  <a:outerShdw blurRad="38100" dist="38100" dir="2700000" algn="tl">
                    <a:srgbClr val="000000"/>
                  </a:outerShdw>
                </a:effectLst>
              </a:rPr>
              <a:t> </a:t>
            </a:r>
            <a:r>
              <a:rPr lang="en-US" dirty="0"/>
              <a:t>– </a:t>
            </a:r>
            <a:r>
              <a:rPr lang="bg-BG" dirty="0"/>
              <a:t>методи с едно и също име, но различни сигнатури.</a:t>
            </a:r>
          </a:p>
          <a:p>
            <a:pPr>
              <a:lnSpc>
                <a:spcPct val="110000"/>
              </a:lnSpc>
            </a:pPr>
            <a:r>
              <a:rPr lang="bg-BG" dirty="0"/>
              <a:t>При </a:t>
            </a:r>
            <a:r>
              <a:rPr lang="bg-BG" dirty="0">
                <a:solidFill>
                  <a:schemeClr val="tx2">
                    <a:lumMod val="75000"/>
                  </a:schemeClr>
                </a:solidFill>
                <a:effectLst>
                  <a:outerShdw blurRad="38100" dist="38100" dir="2700000" algn="tl">
                    <a:srgbClr val="000000"/>
                  </a:outerShdw>
                </a:effectLst>
              </a:rPr>
              <a:t>компилиране</a:t>
            </a:r>
            <a:r>
              <a:rPr lang="bg-BG" dirty="0"/>
              <a:t>, според подадените </a:t>
            </a:r>
            <a:r>
              <a:rPr lang="bg-BG" dirty="0">
                <a:solidFill>
                  <a:schemeClr val="tx2">
                    <a:lumMod val="75000"/>
                  </a:schemeClr>
                </a:solidFill>
                <a:effectLst>
                  <a:outerShdw blurRad="38100" dist="38100" dir="2700000" algn="tl">
                    <a:srgbClr val="000000"/>
                  </a:outerShdw>
                </a:effectLst>
              </a:rPr>
              <a:t>параметри</a:t>
            </a:r>
            <a:r>
              <a:rPr lang="bg-BG" dirty="0"/>
              <a:t> компилатора определя кой метод точно ще изпълни</a:t>
            </a:r>
            <a:endParaRPr lang="en-US" dirty="0"/>
          </a:p>
        </p:txBody>
      </p:sp>
      <p:sp>
        <p:nvSpPr>
          <p:cNvPr id="1233922" name="Rectangle 2"/>
          <p:cNvSpPr>
            <a:spLocks noGrp="1" noChangeArrowheads="1"/>
          </p:cNvSpPr>
          <p:nvPr>
            <p:ph type="title"/>
          </p:nvPr>
        </p:nvSpPr>
        <p:spPr/>
        <p:txBody>
          <a:bodyPr/>
          <a:lstStyle/>
          <a:p>
            <a:r>
              <a:rPr lang="bg-BG" dirty="0"/>
              <a:t>Презареждане на методи</a:t>
            </a:r>
          </a:p>
        </p:txBody>
      </p:sp>
      <p:sp>
        <p:nvSpPr>
          <p:cNvPr id="5" name="Slide Number Placeholder">
            <a:extLst>
              <a:ext uri="{FF2B5EF4-FFF2-40B4-BE49-F238E27FC236}">
                <a16:creationId xmlns:a16="http://schemas.microsoft.com/office/drawing/2014/main" id="{885A99D4-0149-4BE5-9C01-45DC9FB6298B}"/>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a:t>
            </a:fld>
            <a:endParaRPr lang="en-US" dirty="0">
              <a:solidFill>
                <a:prstClr val="white">
                  <a:tint val="75000"/>
                </a:prstClr>
              </a:solidFill>
            </a:endParaRPr>
          </a:p>
        </p:txBody>
      </p:sp>
    </p:spTree>
    <p:extLst>
      <p:ext uri="{BB962C8B-B14F-4D97-AF65-F5344CB8AC3E}">
        <p14:creationId xmlns:p14="http://schemas.microsoft.com/office/powerpoint/2010/main" val="63115632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Задача</a:t>
            </a:r>
            <a:r>
              <a:rPr lang="en-US" sz="4000" dirty="0"/>
              <a:t>: </a:t>
            </a:r>
            <a:r>
              <a:rPr lang="en-US" dirty="0" err="1"/>
              <a:t>MathOperation</a:t>
            </a:r>
            <a:endParaRPr lang="bg-BG" sz="4000" dirty="0"/>
          </a:p>
        </p:txBody>
      </p:sp>
      <p:sp>
        <p:nvSpPr>
          <p:cNvPr id="18" name="Rectangle 4"/>
          <p:cNvSpPr>
            <a:spLocks noChangeArrowheads="1"/>
          </p:cNvSpPr>
          <p:nvPr/>
        </p:nvSpPr>
        <p:spPr bwMode="auto">
          <a:xfrm>
            <a:off x="2002262" y="1579801"/>
            <a:ext cx="81843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MathOperation</a:t>
            </a:r>
          </a:p>
        </p:txBody>
      </p:sp>
      <p:sp>
        <p:nvSpPr>
          <p:cNvPr id="19" name="Rectangle 18"/>
          <p:cNvSpPr>
            <a:spLocks noChangeArrowheads="1"/>
          </p:cNvSpPr>
          <p:nvPr/>
        </p:nvSpPr>
        <p:spPr bwMode="auto">
          <a:xfrm>
            <a:off x="2002262" y="2056855"/>
            <a:ext cx="81843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+Add(int, int): int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+Add(double, double, double): double</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+Add(decimal, decimal, decimal): decimal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1697" y="4267200"/>
            <a:ext cx="6125430" cy="1314633"/>
          </a:xfrm>
          <a:prstGeom prst="rect">
            <a:avLst/>
          </a:prstGeom>
        </p:spPr>
      </p:pic>
      <p:sp>
        <p:nvSpPr>
          <p:cNvPr id="7" name="Slide Number Placeholder">
            <a:extLst>
              <a:ext uri="{FF2B5EF4-FFF2-40B4-BE49-F238E27FC236}">
                <a16:creationId xmlns:a16="http://schemas.microsoft.com/office/drawing/2014/main" id="{B5584AB9-B689-4A76-8C36-8D11256A6247}"/>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a:t>
            </a:fld>
            <a:endParaRPr lang="en-US" dirty="0">
              <a:solidFill>
                <a:prstClr val="white">
                  <a:tint val="75000"/>
                </a:prstClr>
              </a:solidFill>
            </a:endParaRPr>
          </a:p>
        </p:txBody>
      </p:sp>
    </p:spTree>
    <p:extLst>
      <p:ext uri="{BB962C8B-B14F-4D97-AF65-F5344CB8AC3E}">
        <p14:creationId xmlns:p14="http://schemas.microsoft.com/office/powerpoint/2010/main" val="540059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Решение</a:t>
            </a:r>
            <a:r>
              <a:rPr lang="en-US" sz="4000" dirty="0"/>
              <a:t>: </a:t>
            </a:r>
            <a:r>
              <a:rPr lang="en-US" dirty="0" err="1"/>
              <a:t>MathOperation</a:t>
            </a:r>
            <a:endParaRPr lang="bg-BG" sz="4000" dirty="0"/>
          </a:p>
        </p:txBody>
      </p:sp>
      <p:sp>
        <p:nvSpPr>
          <p:cNvPr id="11" name="Text Placeholder 5"/>
          <p:cNvSpPr txBox="1">
            <a:spLocks/>
          </p:cNvSpPr>
          <p:nvPr/>
        </p:nvSpPr>
        <p:spPr>
          <a:xfrm>
            <a:off x="455612" y="1084747"/>
            <a:ext cx="112776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t>public int Add(int a, int b)</a:t>
            </a:r>
          </a:p>
          <a:p>
            <a:r>
              <a:rPr lang="en-US" sz="2800" dirty="0"/>
              <a:t>{</a:t>
            </a:r>
          </a:p>
          <a:p>
            <a:r>
              <a:rPr lang="en-US" sz="2800" dirty="0"/>
              <a:t>  return a + b;</a:t>
            </a:r>
          </a:p>
          <a:p>
            <a:r>
              <a:rPr lang="en-US" sz="2800" dirty="0"/>
              <a:t>}</a:t>
            </a:r>
          </a:p>
          <a:p>
            <a:r>
              <a:rPr lang="en-US" sz="2800" dirty="0"/>
              <a:t>public double Add(double a, double b, double c)</a:t>
            </a:r>
          </a:p>
          <a:p>
            <a:r>
              <a:rPr lang="en-US" sz="2800" dirty="0"/>
              <a:t>{</a:t>
            </a:r>
          </a:p>
          <a:p>
            <a:r>
              <a:rPr lang="en-US" sz="2800" dirty="0"/>
              <a:t>  return a + b + c;</a:t>
            </a:r>
          </a:p>
          <a:p>
            <a:r>
              <a:rPr lang="en-US" sz="2800" dirty="0"/>
              <a:t>}</a:t>
            </a:r>
          </a:p>
          <a:p>
            <a:r>
              <a:rPr lang="en-US" sz="2800" dirty="0"/>
              <a:t>public decimal Add(decimal a, decimal b, decimal c)</a:t>
            </a:r>
          </a:p>
          <a:p>
            <a:r>
              <a:rPr lang="en-US" sz="2800" dirty="0"/>
              <a:t>{</a:t>
            </a:r>
          </a:p>
          <a:p>
            <a:r>
              <a:rPr lang="en-US" sz="2800" dirty="0"/>
              <a:t>  return a + b + c;</a:t>
            </a:r>
          </a:p>
          <a:p>
            <a:r>
              <a:rPr lang="en-US" sz="2800" dirty="0"/>
              <a:t>}</a:t>
            </a:r>
            <a:endParaRPr lang="en-US" sz="3200" dirty="0">
              <a:solidFill>
                <a:schemeClr val="accent1">
                  <a:lumMod val="20000"/>
                  <a:lumOff val="80000"/>
                </a:schemeClr>
              </a:solidFill>
            </a:endParaRPr>
          </a:p>
        </p:txBody>
      </p:sp>
      <p:sp>
        <p:nvSpPr>
          <p:cNvPr id="6" name="Slide Number Placeholder">
            <a:extLst>
              <a:ext uri="{FF2B5EF4-FFF2-40B4-BE49-F238E27FC236}">
                <a16:creationId xmlns:a16="http://schemas.microsoft.com/office/drawing/2014/main" id="{53904E97-D25F-4ACE-BD2F-82E0CDB76E11}"/>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29693810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spcBef>
                <a:spcPts val="1800"/>
              </a:spcBef>
            </a:pPr>
            <a:r>
              <a:rPr lang="bg-BG" dirty="0">
                <a:solidFill>
                  <a:schemeClr val="tx2">
                    <a:lumMod val="75000"/>
                  </a:schemeClr>
                </a:solidFill>
              </a:rPr>
              <a:t>Презареждането</a:t>
            </a:r>
            <a:r>
              <a:rPr lang="en-US" dirty="0"/>
              <a:t> </a:t>
            </a:r>
            <a:r>
              <a:rPr lang="bg-BG" dirty="0"/>
              <a:t>може да се случи в </a:t>
            </a:r>
            <a:r>
              <a:rPr lang="bg-BG" dirty="0">
                <a:solidFill>
                  <a:schemeClr val="tx2">
                    <a:lumMod val="75000"/>
                  </a:schemeClr>
                </a:solidFill>
              </a:rPr>
              <a:t>същия клас</a:t>
            </a:r>
            <a:r>
              <a:rPr lang="en-US" dirty="0">
                <a:solidFill>
                  <a:schemeClr val="tx2">
                    <a:lumMod val="75000"/>
                  </a:schemeClr>
                </a:solidFill>
              </a:rPr>
              <a:t> </a:t>
            </a:r>
            <a:r>
              <a:rPr lang="bg-BG" dirty="0"/>
              <a:t>или в него</a:t>
            </a:r>
            <a:r>
              <a:rPr lang="en-US" dirty="0"/>
              <a:t> </a:t>
            </a:r>
            <a:r>
              <a:rPr lang="bg-BG" dirty="0">
                <a:solidFill>
                  <a:schemeClr val="tx2">
                    <a:lumMod val="75000"/>
                  </a:schemeClr>
                </a:solidFill>
              </a:rPr>
              <a:t>подклас</a:t>
            </a:r>
            <a:r>
              <a:rPr lang="en-US" dirty="0">
                <a:solidFill>
                  <a:schemeClr val="tx2">
                    <a:lumMod val="75000"/>
                  </a:schemeClr>
                </a:solidFill>
              </a:rPr>
              <a:t>.</a:t>
            </a:r>
          </a:p>
          <a:p>
            <a:pPr>
              <a:spcBef>
                <a:spcPts val="1800"/>
              </a:spcBef>
            </a:pPr>
            <a:r>
              <a:rPr lang="bg-BG" dirty="0">
                <a:solidFill>
                  <a:schemeClr val="tx2">
                    <a:lumMod val="75000"/>
                  </a:schemeClr>
                </a:solidFill>
              </a:rPr>
              <a:t>Конструкторите</a:t>
            </a:r>
            <a:r>
              <a:rPr lang="en-US" dirty="0"/>
              <a:t> </a:t>
            </a:r>
            <a:r>
              <a:rPr lang="bg-BG" dirty="0"/>
              <a:t>могат да бъдат</a:t>
            </a:r>
            <a:r>
              <a:rPr lang="en-US" dirty="0"/>
              <a:t> </a:t>
            </a:r>
            <a:r>
              <a:rPr lang="bg-BG" dirty="0">
                <a:solidFill>
                  <a:schemeClr val="tx2">
                    <a:lumMod val="75000"/>
                  </a:schemeClr>
                </a:solidFill>
              </a:rPr>
              <a:t>презаредени</a:t>
            </a:r>
            <a:endParaRPr lang="en-US" dirty="0">
              <a:solidFill>
                <a:schemeClr val="tx2">
                  <a:lumMod val="75000"/>
                </a:schemeClr>
              </a:solidFill>
            </a:endParaRPr>
          </a:p>
          <a:p>
            <a:pPr>
              <a:spcBef>
                <a:spcPts val="1800"/>
              </a:spcBef>
            </a:pPr>
            <a:r>
              <a:rPr lang="bg-BG" dirty="0"/>
              <a:t>Презаредените методи трябва да имат различни един от друг</a:t>
            </a:r>
            <a:r>
              <a:rPr lang="en-US" dirty="0"/>
              <a:t> </a:t>
            </a:r>
            <a:r>
              <a:rPr lang="bg-BG" dirty="0">
                <a:solidFill>
                  <a:schemeClr val="tx2">
                    <a:lumMod val="75000"/>
                  </a:schemeClr>
                </a:solidFill>
              </a:rPr>
              <a:t>параметри</a:t>
            </a:r>
            <a:r>
              <a:rPr lang="en-US" dirty="0">
                <a:solidFill>
                  <a:schemeClr val="tx2">
                    <a:lumMod val="75000"/>
                  </a:schemeClr>
                </a:solidFill>
              </a:rPr>
              <a:t>.</a:t>
            </a:r>
          </a:p>
          <a:p>
            <a:pPr>
              <a:spcBef>
                <a:spcPts val="1800"/>
              </a:spcBef>
            </a:pPr>
            <a:r>
              <a:rPr lang="bg-BG" dirty="0"/>
              <a:t>Презаредените методи винаги трябва да бъдат част от съшия клас</a:t>
            </a:r>
            <a:r>
              <a:rPr lang="en-US" dirty="0"/>
              <a:t> (</a:t>
            </a:r>
            <a:r>
              <a:rPr lang="bg-BG" dirty="0"/>
              <a:t>подклас</a:t>
            </a:r>
            <a:r>
              <a:rPr lang="en-US" dirty="0"/>
              <a:t>), </a:t>
            </a:r>
            <a:r>
              <a:rPr lang="bg-BG" dirty="0"/>
              <a:t>с </a:t>
            </a:r>
            <a:r>
              <a:rPr lang="bg-BG" dirty="0">
                <a:solidFill>
                  <a:schemeClr val="tx2">
                    <a:lumMod val="75000"/>
                  </a:schemeClr>
                </a:solidFill>
              </a:rPr>
              <a:t>едно и също име</a:t>
            </a:r>
            <a:r>
              <a:rPr lang="bg-BG" dirty="0"/>
              <a:t>, но с</a:t>
            </a:r>
            <a:r>
              <a:rPr lang="en-US" dirty="0"/>
              <a:t> </a:t>
            </a:r>
            <a:r>
              <a:rPr lang="bg-BG" dirty="0">
                <a:solidFill>
                  <a:schemeClr val="tx2">
                    <a:lumMod val="75000"/>
                  </a:schemeClr>
                </a:solidFill>
              </a:rPr>
              <a:t>различни параметри.</a:t>
            </a:r>
            <a:endParaRPr lang="en-US" dirty="0">
              <a:solidFill>
                <a:schemeClr val="tx2">
                  <a:lumMod val="75000"/>
                </a:schemeClr>
              </a:solidFill>
            </a:endParaRPr>
          </a:p>
          <a:p>
            <a:pPr>
              <a:spcBef>
                <a:spcPts val="1800"/>
              </a:spcBef>
            </a:pPr>
            <a:r>
              <a:rPr lang="bg-BG" dirty="0"/>
              <a:t>Могат да имат </a:t>
            </a:r>
            <a:r>
              <a:rPr lang="bg-BG" dirty="0">
                <a:solidFill>
                  <a:schemeClr val="tx2">
                    <a:lumMod val="75000"/>
                  </a:schemeClr>
                </a:solidFill>
              </a:rPr>
              <a:t>едни и същи</a:t>
            </a:r>
            <a:r>
              <a:rPr lang="en-US" dirty="0"/>
              <a:t> </a:t>
            </a:r>
            <a:r>
              <a:rPr lang="bg-BG" dirty="0"/>
              <a:t>или</a:t>
            </a:r>
            <a:r>
              <a:rPr lang="en-US" dirty="0"/>
              <a:t> </a:t>
            </a:r>
            <a:r>
              <a:rPr lang="bg-BG" dirty="0">
                <a:solidFill>
                  <a:schemeClr val="tx2">
                    <a:lumMod val="75000"/>
                  </a:schemeClr>
                </a:solidFill>
              </a:rPr>
              <a:t>различни типове на връщана стойност</a:t>
            </a:r>
            <a:r>
              <a:rPr lang="en-US" dirty="0">
                <a:solidFill>
                  <a:schemeClr val="tx2">
                    <a:lumMod val="75000"/>
                  </a:schemeClr>
                </a:solidFill>
              </a:rPr>
              <a:t>.</a:t>
            </a:r>
          </a:p>
        </p:txBody>
      </p:sp>
      <p:sp>
        <p:nvSpPr>
          <p:cNvPr id="4" name="Title 3"/>
          <p:cNvSpPr>
            <a:spLocks noGrp="1"/>
          </p:cNvSpPr>
          <p:nvPr>
            <p:ph type="title"/>
          </p:nvPr>
        </p:nvSpPr>
        <p:spPr/>
        <p:txBody>
          <a:bodyPr/>
          <a:lstStyle/>
          <a:p>
            <a:r>
              <a:rPr lang="bg-BG" noProof="1"/>
              <a:t>Правила за презареждане на методи</a:t>
            </a:r>
            <a:endParaRPr lang="en-US" dirty="0"/>
          </a:p>
        </p:txBody>
      </p:sp>
      <p:sp>
        <p:nvSpPr>
          <p:cNvPr id="5" name="Slide Number Placeholder">
            <a:extLst>
              <a:ext uri="{FF2B5EF4-FFF2-40B4-BE49-F238E27FC236}">
                <a16:creationId xmlns:a16="http://schemas.microsoft.com/office/drawing/2014/main" id="{1C7F3516-8A5E-4ED2-A4F0-7D5A0399B3E6}"/>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6</a:t>
            </a:fld>
            <a:endParaRPr lang="en-US" dirty="0">
              <a:solidFill>
                <a:prstClr val="white">
                  <a:tint val="75000"/>
                </a:prstClr>
              </a:solidFill>
            </a:endParaRPr>
          </a:p>
        </p:txBody>
      </p:sp>
    </p:spTree>
    <p:extLst>
      <p:ext uri="{BB962C8B-B14F-4D97-AF65-F5344CB8AC3E}">
        <p14:creationId xmlns:p14="http://schemas.microsoft.com/office/powerpoint/2010/main" val="404722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idx="1"/>
          </p:nvPr>
        </p:nvSpPr>
        <p:spPr/>
        <p:txBody>
          <a:bodyPr>
            <a:normAutofit/>
          </a:bodyPr>
          <a:lstStyle/>
          <a:p>
            <a:pPr>
              <a:lnSpc>
                <a:spcPct val="110000"/>
              </a:lnSpc>
            </a:pPr>
            <a:r>
              <a:rPr lang="bg-BG" dirty="0">
                <a:solidFill>
                  <a:schemeClr val="tx2">
                    <a:lumMod val="75000"/>
                  </a:schemeClr>
                </a:solidFill>
                <a:effectLst>
                  <a:outerShdw blurRad="38100" dist="38100" dir="2700000" algn="tl">
                    <a:srgbClr val="000000"/>
                  </a:outerShdw>
                </a:effectLst>
              </a:rPr>
              <a:t>Презаписване (</a:t>
            </a:r>
            <a:r>
              <a:rPr lang="en-US" dirty="0">
                <a:solidFill>
                  <a:schemeClr val="tx2">
                    <a:lumMod val="75000"/>
                  </a:schemeClr>
                </a:solidFill>
                <a:effectLst>
                  <a:outerShdw blurRad="38100" dist="38100" dir="2700000" algn="tl">
                    <a:srgbClr val="000000"/>
                  </a:outerShdw>
                </a:effectLst>
              </a:rPr>
              <a:t>overriding)</a:t>
            </a:r>
            <a:r>
              <a:rPr lang="bg-BG" dirty="0">
                <a:solidFill>
                  <a:schemeClr val="tx2">
                    <a:lumMod val="75000"/>
                  </a:schemeClr>
                </a:solidFill>
                <a:effectLst>
                  <a:outerShdw blurRad="38100" dist="38100" dir="2700000" algn="tl">
                    <a:srgbClr val="000000"/>
                  </a:outerShdw>
                </a:effectLst>
              </a:rPr>
              <a:t> на метод </a:t>
            </a:r>
            <a:r>
              <a:rPr lang="en-US" dirty="0"/>
              <a:t>–</a:t>
            </a:r>
            <a:r>
              <a:rPr lang="bg-BG" dirty="0"/>
              <a:t> създаване на метод със същото име и сигнатура в подклас</a:t>
            </a:r>
            <a:r>
              <a:rPr lang="en-US" dirty="0"/>
              <a:t> </a:t>
            </a:r>
            <a:endParaRPr lang="bg-BG" dirty="0"/>
          </a:p>
          <a:p>
            <a:pPr>
              <a:lnSpc>
                <a:spcPct val="110000"/>
              </a:lnSpc>
            </a:pPr>
            <a:r>
              <a:rPr lang="bg-BG" dirty="0"/>
              <a:t>В </a:t>
            </a:r>
            <a:r>
              <a:rPr lang="en-US" dirty="0"/>
              <a:t>C#</a:t>
            </a:r>
            <a:r>
              <a:rPr lang="bg-BG" dirty="0"/>
              <a:t>, за да позволим даден метод да бъде презаписан поставяме ключовата дума </a:t>
            </a:r>
            <a:r>
              <a:rPr lang="en-US" dirty="0">
                <a:solidFill>
                  <a:schemeClr val="tx2">
                    <a:lumMod val="75000"/>
                  </a:schemeClr>
                </a:solidFill>
                <a:effectLst>
                  <a:outerShdw blurRad="38100" dist="38100" dir="2700000" algn="tl">
                    <a:srgbClr val="000000"/>
                  </a:outerShdw>
                </a:effectLst>
              </a:rPr>
              <a:t>virtual</a:t>
            </a:r>
            <a:r>
              <a:rPr lang="bg-BG" dirty="0"/>
              <a:t> пред него.</a:t>
            </a:r>
          </a:p>
          <a:p>
            <a:pPr>
              <a:lnSpc>
                <a:spcPct val="110000"/>
              </a:lnSpc>
            </a:pPr>
            <a:r>
              <a:rPr lang="bg-BG" dirty="0"/>
              <a:t>За да окажем, че даден метод в подкласа</a:t>
            </a:r>
            <a:r>
              <a:rPr lang="en-US" dirty="0"/>
              <a:t>,</a:t>
            </a:r>
            <a:r>
              <a:rPr lang="bg-BG" dirty="0"/>
              <a:t> презаписва метод от базовия клас, поставяме ключовата дума </a:t>
            </a:r>
            <a:r>
              <a:rPr lang="en-US" dirty="0">
                <a:solidFill>
                  <a:schemeClr val="tx2">
                    <a:lumMod val="75000"/>
                  </a:schemeClr>
                </a:solidFill>
                <a:effectLst>
                  <a:outerShdw blurRad="38100" dist="38100" dir="2700000" algn="tl">
                    <a:srgbClr val="000000"/>
                  </a:outerShdw>
                </a:effectLst>
              </a:rPr>
              <a:t>overrides</a:t>
            </a:r>
            <a:endParaRPr lang="en-US" dirty="0"/>
          </a:p>
        </p:txBody>
      </p:sp>
      <p:sp>
        <p:nvSpPr>
          <p:cNvPr id="1233922" name="Rectangle 2"/>
          <p:cNvSpPr>
            <a:spLocks noGrp="1" noChangeArrowheads="1"/>
          </p:cNvSpPr>
          <p:nvPr>
            <p:ph type="title"/>
          </p:nvPr>
        </p:nvSpPr>
        <p:spPr/>
        <p:txBody>
          <a:bodyPr/>
          <a:lstStyle/>
          <a:p>
            <a:r>
              <a:rPr lang="bg-BG" dirty="0"/>
              <a:t>Презаписване на методи</a:t>
            </a:r>
          </a:p>
        </p:txBody>
      </p:sp>
      <p:sp>
        <p:nvSpPr>
          <p:cNvPr id="5" name="Slide Number Placeholder">
            <a:extLst>
              <a:ext uri="{FF2B5EF4-FFF2-40B4-BE49-F238E27FC236}">
                <a16:creationId xmlns:a16="http://schemas.microsoft.com/office/drawing/2014/main" id="{31F60F1F-99BB-4677-90FF-062185004F2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Tree>
    <p:extLst>
      <p:ext uri="{BB962C8B-B14F-4D97-AF65-F5344CB8AC3E}">
        <p14:creationId xmlns:p14="http://schemas.microsoft.com/office/powerpoint/2010/main" val="21842913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dirty="0"/>
              <a:t>Задача: Животни</a:t>
            </a:r>
            <a:endParaRPr lang="bg-BG" sz="4000" dirty="0"/>
          </a:p>
        </p:txBody>
      </p:sp>
      <p:sp>
        <p:nvSpPr>
          <p:cNvPr id="18" name="Rectangle 4"/>
          <p:cNvSpPr>
            <a:spLocks noChangeArrowheads="1"/>
          </p:cNvSpPr>
          <p:nvPr/>
        </p:nvSpPr>
        <p:spPr bwMode="auto">
          <a:xfrm>
            <a:off x="3617912" y="1683841"/>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Animal</a:t>
            </a:r>
          </a:p>
        </p:txBody>
      </p:sp>
      <p:sp>
        <p:nvSpPr>
          <p:cNvPr id="19" name="Rectangle 18"/>
          <p:cNvSpPr>
            <a:spLocks noChangeArrowheads="1"/>
          </p:cNvSpPr>
          <p:nvPr/>
        </p:nvSpPr>
        <p:spPr bwMode="auto">
          <a:xfrm>
            <a:off x="3617912" y="2160895"/>
            <a:ext cx="49530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-string name</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-string favouriteFood</a:t>
            </a:r>
          </a:p>
        </p:txBody>
      </p:sp>
      <p:sp>
        <p:nvSpPr>
          <p:cNvPr id="10" name="Rectangle 9"/>
          <p:cNvSpPr>
            <a:spLocks noChangeArrowheads="1"/>
          </p:cNvSpPr>
          <p:nvPr/>
        </p:nvSpPr>
        <p:spPr bwMode="auto">
          <a:xfrm>
            <a:off x="3616324" y="3008972"/>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+ExplainMyself():string</a:t>
            </a:r>
          </a:p>
        </p:txBody>
      </p:sp>
      <p:sp>
        <p:nvSpPr>
          <p:cNvPr id="11" name="Rectangle 4"/>
          <p:cNvSpPr>
            <a:spLocks noChangeArrowheads="1"/>
          </p:cNvSpPr>
          <p:nvPr/>
        </p:nvSpPr>
        <p:spPr bwMode="auto">
          <a:xfrm>
            <a:off x="836612"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Cat</a:t>
            </a:r>
          </a:p>
        </p:txBody>
      </p:sp>
      <p:sp>
        <p:nvSpPr>
          <p:cNvPr id="14" name="Rectangle 13"/>
          <p:cNvSpPr>
            <a:spLocks noChangeArrowheads="1"/>
          </p:cNvSpPr>
          <p:nvPr/>
        </p:nvSpPr>
        <p:spPr bwMode="auto">
          <a:xfrm>
            <a:off x="836612" y="5008096"/>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t>
            </a:r>
            <a:r>
              <a:rPr lang="en-US" sz="2800" b="1" dirty="0">
                <a:latin typeface="Consolas" panose="020B0609020204030204" pitchFamily="49" charset="0"/>
              </a:rPr>
              <a:t> </a:t>
            </a:r>
            <a:r>
              <a:rPr lang="en-US" sz="2800" b="1" noProof="1">
                <a:latin typeface="Consolas" panose="020B0609020204030204" pitchFamily="49" charset="0"/>
              </a:rPr>
              <a:t>ExplainMyself():string</a:t>
            </a:r>
          </a:p>
        </p:txBody>
      </p:sp>
      <p:cxnSp>
        <p:nvCxnSpPr>
          <p:cNvPr id="6" name="Straight Arrow Connector 5"/>
          <p:cNvCxnSpPr/>
          <p:nvPr/>
        </p:nvCxnSpPr>
        <p:spPr>
          <a:xfrm flipV="1">
            <a:off x="4951412" y="3486026"/>
            <a:ext cx="0" cy="10097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5412"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Dog</a:t>
            </a:r>
          </a:p>
        </p:txBody>
      </p:sp>
      <p:sp>
        <p:nvSpPr>
          <p:cNvPr id="15" name="Rectangle 14"/>
          <p:cNvSpPr>
            <a:spLocks noChangeArrowheads="1"/>
          </p:cNvSpPr>
          <p:nvPr/>
        </p:nvSpPr>
        <p:spPr bwMode="auto">
          <a:xfrm>
            <a:off x="6475412" y="5008096"/>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t>
            </a:r>
            <a:r>
              <a:rPr lang="en-US" sz="2800" b="1" dirty="0">
                <a:latin typeface="Consolas" panose="020B0609020204030204" pitchFamily="49" charset="0"/>
              </a:rPr>
              <a:t> </a:t>
            </a:r>
            <a:r>
              <a:rPr lang="en-US" sz="2800" b="1" noProof="1">
                <a:latin typeface="Consolas" panose="020B0609020204030204" pitchFamily="49" charset="0"/>
              </a:rPr>
              <a:t>ExplainMyself():string</a:t>
            </a:r>
          </a:p>
        </p:txBody>
      </p:sp>
      <p:cxnSp>
        <p:nvCxnSpPr>
          <p:cNvPr id="16" name="Straight Arrow Connector 15"/>
          <p:cNvCxnSpPr/>
          <p:nvPr/>
        </p:nvCxnSpPr>
        <p:spPr>
          <a:xfrm flipV="1">
            <a:off x="7466012" y="3486026"/>
            <a:ext cx="0" cy="10097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Slide Number Placeholder">
            <a:extLst>
              <a:ext uri="{FF2B5EF4-FFF2-40B4-BE49-F238E27FC236}">
                <a16:creationId xmlns:a16="http://schemas.microsoft.com/office/drawing/2014/main" id="{75C1C9E2-2D32-4697-867F-B17F2CD90257}"/>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8</a:t>
            </a:fld>
            <a:endParaRPr lang="en-US" dirty="0">
              <a:solidFill>
                <a:prstClr val="white">
                  <a:tint val="75000"/>
                </a:prstClr>
              </a:solidFill>
            </a:endParaRPr>
          </a:p>
        </p:txBody>
      </p:sp>
    </p:spTree>
    <p:extLst>
      <p:ext uri="{BB962C8B-B14F-4D97-AF65-F5344CB8AC3E}">
        <p14:creationId xmlns:p14="http://schemas.microsoft.com/office/powerpoint/2010/main" val="34034882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Решение</a:t>
            </a:r>
            <a:r>
              <a:rPr lang="en-US" sz="4000" dirty="0"/>
              <a:t>: </a:t>
            </a:r>
            <a:r>
              <a:rPr lang="bg-BG" sz="4000" dirty="0"/>
              <a:t>Животни</a:t>
            </a:r>
          </a:p>
        </p:txBody>
      </p:sp>
      <p:sp>
        <p:nvSpPr>
          <p:cNvPr id="11" name="Text Placeholder 5"/>
          <p:cNvSpPr txBox="1">
            <a:spLocks/>
          </p:cNvSpPr>
          <p:nvPr/>
        </p:nvSpPr>
        <p:spPr>
          <a:xfrm>
            <a:off x="411403" y="1371600"/>
            <a:ext cx="11182398"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Animal</a:t>
            </a:r>
          </a:p>
          <a:p>
            <a:r>
              <a:rPr lang="en-US" sz="2800" dirty="0">
                <a:solidFill>
                  <a:schemeClr val="accent1">
                    <a:lumMod val="20000"/>
                    <a:lumOff val="80000"/>
                  </a:schemeClr>
                </a:solidFill>
              </a:rPr>
              <a:t>{</a:t>
            </a:r>
          </a:p>
          <a:p>
            <a:r>
              <a:rPr lang="en-US" sz="2800" dirty="0">
                <a:solidFill>
                  <a:schemeClr val="accent1">
                    <a:lumMod val="20000"/>
                    <a:lumOff val="80000"/>
                  </a:schemeClr>
                </a:solidFill>
              </a:rPr>
              <a:t>  public string Name { get; protected set; }</a:t>
            </a:r>
          </a:p>
          <a:p>
            <a:r>
              <a:rPr lang="en-US" sz="2800" dirty="0">
                <a:solidFill>
                  <a:schemeClr val="accent1">
                    <a:lumMod val="20000"/>
                    <a:lumOff val="80000"/>
                  </a:schemeClr>
                </a:solidFill>
              </a:rPr>
              <a:t>  public string </a:t>
            </a:r>
            <a:r>
              <a:rPr lang="en-US" sz="2800" dirty="0" err="1">
                <a:solidFill>
                  <a:schemeClr val="accent1">
                    <a:lumMod val="20000"/>
                    <a:lumOff val="80000"/>
                  </a:schemeClr>
                </a:solidFill>
              </a:rPr>
              <a:t>FavouriteFood</a:t>
            </a:r>
            <a:r>
              <a:rPr lang="en-US" sz="2800" dirty="0">
                <a:solidFill>
                  <a:schemeClr val="accent1">
                    <a:lumMod val="20000"/>
                    <a:lumOff val="80000"/>
                  </a:schemeClr>
                </a:solidFill>
              </a:rPr>
              <a:t> { get; protected set; }</a:t>
            </a:r>
          </a:p>
          <a:p>
            <a:r>
              <a:rPr lang="en-US" sz="2800" dirty="0">
                <a:solidFill>
                  <a:schemeClr val="accent1">
                    <a:lumMod val="20000"/>
                    <a:lumOff val="80000"/>
                  </a:schemeClr>
                </a:solidFill>
              </a:rPr>
              <a:t>  public virtual string </a:t>
            </a:r>
            <a:r>
              <a:rPr lang="en-US" sz="2800" dirty="0" err="1">
                <a:solidFill>
                  <a:schemeClr val="accent1">
                    <a:lumMod val="20000"/>
                    <a:lumOff val="80000"/>
                  </a:schemeClr>
                </a:solidFill>
              </a:rPr>
              <a:t>ExplainMyself</a:t>
            </a:r>
            <a:r>
              <a:rPr lang="en-US" sz="2800" dirty="0">
                <a:solidFill>
                  <a:schemeClr val="accent1">
                    <a:lumMod val="20000"/>
                    <a:lumOff val="80000"/>
                  </a:schemeClr>
                </a:solidFill>
              </a:rPr>
              <a:t>()</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return $"I am {</a:t>
            </a:r>
            <a:r>
              <a:rPr lang="en-US" sz="2800" dirty="0" err="1">
                <a:solidFill>
                  <a:schemeClr val="accent1">
                    <a:lumMod val="20000"/>
                    <a:lumOff val="80000"/>
                  </a:schemeClr>
                </a:solidFill>
              </a:rPr>
              <a:t>this.Name</a:t>
            </a:r>
            <a:r>
              <a:rPr lang="en-US" sz="2800" dirty="0">
                <a:solidFill>
                  <a:schemeClr val="accent1">
                    <a:lumMod val="20000"/>
                    <a:lumOff val="80000"/>
                  </a:schemeClr>
                </a:solidFill>
              </a:rPr>
              <a:t>} and my </a:t>
            </a:r>
            <a:r>
              <a:rPr lang="en-US" sz="2800" dirty="0" err="1">
                <a:solidFill>
                  <a:schemeClr val="accent1">
                    <a:lumMod val="20000"/>
                    <a:lumOff val="80000"/>
                  </a:schemeClr>
                </a:solidFill>
              </a:rPr>
              <a:t>fovourite</a:t>
            </a:r>
            <a:r>
              <a:rPr lang="en-US" sz="2800" dirty="0">
                <a:solidFill>
                  <a:schemeClr val="accent1">
                    <a:lumMod val="20000"/>
                    <a:lumOff val="80000"/>
                  </a:schemeClr>
                </a:solidFill>
              </a:rPr>
              <a:t> food is     </a:t>
            </a:r>
          </a:p>
          <a:p>
            <a:r>
              <a:rPr lang="en-US" sz="2800" dirty="0">
                <a:solidFill>
                  <a:schemeClr val="accent1">
                    <a:lumMod val="20000"/>
                    <a:lumOff val="80000"/>
                  </a:schemeClr>
                </a:solidFill>
              </a:rPr>
              <a:t>    </a:t>
            </a: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en-US" sz="2800" dirty="0" err="1">
                <a:solidFill>
                  <a:schemeClr val="accent1">
                    <a:lumMod val="20000"/>
                    <a:lumOff val="80000"/>
                  </a:schemeClr>
                </a:solidFill>
              </a:rPr>
              <a:t>this.FavouriteFood</a:t>
            </a:r>
            <a:r>
              <a:rPr lang="en-US" sz="2800" dirty="0">
                <a:solidFill>
                  <a:schemeClr val="accent1">
                    <a:lumMod val="20000"/>
                    <a:lumOff val="80000"/>
                  </a:schemeClr>
                </a:solidFill>
              </a:rPr>
              <a:t>}";</a:t>
            </a:r>
          </a:p>
          <a:p>
            <a:r>
              <a:rPr lang="en-US" sz="2800" dirty="0">
                <a:solidFill>
                  <a:schemeClr val="accent1">
                    <a:lumMod val="20000"/>
                    <a:lumOff val="80000"/>
                  </a:schemeClr>
                </a:solidFill>
              </a:rPr>
              <a:t>  }</a:t>
            </a:r>
          </a:p>
          <a:p>
            <a:r>
              <a:rPr lang="en-US" sz="2800" dirty="0">
                <a:solidFill>
                  <a:schemeClr val="accent1">
                    <a:lumMod val="20000"/>
                    <a:lumOff val="80000"/>
                  </a:schemeClr>
                </a:solidFill>
              </a:rPr>
              <a:t>}</a:t>
            </a:r>
          </a:p>
        </p:txBody>
      </p:sp>
      <p:sp>
        <p:nvSpPr>
          <p:cNvPr id="6" name="Slide Number Placeholder">
            <a:extLst>
              <a:ext uri="{FF2B5EF4-FFF2-40B4-BE49-F238E27FC236}">
                <a16:creationId xmlns:a16="http://schemas.microsoft.com/office/drawing/2014/main" id="{31A420F7-C538-4AFD-81A4-54D73DD97C7D}"/>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9</a:t>
            </a:fld>
            <a:endParaRPr lang="en-US" dirty="0">
              <a:solidFill>
                <a:prstClr val="white">
                  <a:tint val="75000"/>
                </a:prstClr>
              </a:solidFill>
            </a:endParaRPr>
          </a:p>
        </p:txBody>
      </p:sp>
    </p:spTree>
    <p:extLst>
      <p:ext uri="{BB962C8B-B14F-4D97-AF65-F5344CB8AC3E}">
        <p14:creationId xmlns:p14="http://schemas.microsoft.com/office/powerpoint/2010/main" val="877537268"/>
      </p:ext>
    </p:extLst>
  </p:cSld>
  <p:clrMapOvr>
    <a:masterClrMapping/>
  </p:clrMapOvr>
  <p:transition/>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7184</TotalTime>
  <Words>1700</Words>
  <Application>Microsoft Office PowerPoint</Application>
  <PresentationFormat>Custom</PresentationFormat>
  <Paragraphs>198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Wingdings</vt:lpstr>
      <vt:lpstr>Wingdings 2</vt:lpstr>
      <vt:lpstr>SoftUni 16x9</vt:lpstr>
      <vt:lpstr>PowerPoint Presentation</vt:lpstr>
      <vt:lpstr>Съдържание</vt:lpstr>
      <vt:lpstr>Презареждане на методи</vt:lpstr>
      <vt:lpstr>Задача: MathOperation</vt:lpstr>
      <vt:lpstr>Решение: MathOperation</vt:lpstr>
      <vt:lpstr>Правила за презареждане на методи</vt:lpstr>
      <vt:lpstr>Презаписване на методи</vt:lpstr>
      <vt:lpstr>Задача: Животни</vt:lpstr>
      <vt:lpstr>Решение: Животни</vt:lpstr>
      <vt:lpstr>Решение: Животни (2)</vt:lpstr>
      <vt:lpstr>Правила за презаписване на методи</vt:lpstr>
      <vt:lpstr>Презареждане и презаписване</vt:lpstr>
      <vt:lpstr>Какво научихме днес?</vt:lpstr>
      <vt:lpstr>Презареждане и презаписване на методи</vt:lpstr>
      <vt:lpstr>Министерство на образованието и науката (МОН)</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Software University Foundation</dc:creator>
  <cp:keywords>C#; class; object; fields; methods; properties; constructors; static</cp:keywords>
  <dc:description>Фондация "Софтуерен университет" - http://softuni.foundation</dc:description>
  <cp:lastModifiedBy>Svetlin Nakov</cp:lastModifiedBy>
  <cp:revision>296</cp:revision>
  <dcterms:created xsi:type="dcterms:W3CDTF">2014-01-02T17:00:34Z</dcterms:created>
  <dcterms:modified xsi:type="dcterms:W3CDTF">2019-12-17T09:14:01Z</dcterms:modified>
  <cp:category>programming; software engineering; C#;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