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4"/>
  </p:notesMasterIdLst>
  <p:handoutMasterIdLst>
    <p:handoutMasterId r:id="rId15"/>
  </p:handoutMasterIdLst>
  <p:sldIdLst>
    <p:sldId id="394" r:id="rId3"/>
    <p:sldId id="608" r:id="rId4"/>
    <p:sldId id="614" r:id="rId5"/>
    <p:sldId id="625" r:id="rId6"/>
    <p:sldId id="626" r:id="rId7"/>
    <p:sldId id="627" r:id="rId8"/>
    <p:sldId id="628" r:id="rId9"/>
    <p:sldId id="629" r:id="rId10"/>
    <p:sldId id="624" r:id="rId11"/>
    <p:sldId id="594" r:id="rId12"/>
    <p:sldId id="48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B3DFAC1-9217-43D9-AED3-6682C26A9069}">
          <p14:sldIdLst>
            <p14:sldId id="394"/>
            <p14:sldId id="608"/>
            <p14:sldId id="614"/>
            <p14:sldId id="625"/>
            <p14:sldId id="626"/>
            <p14:sldId id="627"/>
            <p14:sldId id="628"/>
            <p14:sldId id="629"/>
            <p14:sldId id="624"/>
          </p14:sldIdLst>
        </p14:section>
        <p14:section name="Conclusion" id="{68E1C36E-0980-4D27-881A-E1F31917778D}">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B81B5C1E-6255-41F1-987B-F0AFACA2992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51443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10</a:t>
            </a:fld>
            <a:endParaRPr lang="en-US" dirty="0">
              <a:solidFill>
                <a:prstClr val="black"/>
              </a:solidFill>
            </a:endParaRPr>
          </a:p>
        </p:txBody>
      </p:sp>
      <p:sp>
        <p:nvSpPr>
          <p:cNvPr id="6" name="Footer Placeholder">
            <a:extLst>
              <a:ext uri="{FF2B5EF4-FFF2-40B4-BE49-F238E27FC236}">
                <a16:creationId xmlns:a16="http://schemas.microsoft.com/office/drawing/2014/main" id="{D190BFB2-CC6F-4968-964E-7215FDE66ED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35800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11</a:t>
            </a:fld>
            <a:endParaRPr lang="en-US" dirty="0"/>
          </a:p>
        </p:txBody>
      </p:sp>
      <p:sp>
        <p:nvSpPr>
          <p:cNvPr id="6" name="Footer Placeholder">
            <a:extLst>
              <a:ext uri="{FF2B5EF4-FFF2-40B4-BE49-F238E27FC236}">
                <a16:creationId xmlns:a16="http://schemas.microsoft.com/office/drawing/2014/main" id="{A4FBB22E-09E0-4B9E-87CE-E31D2A0CBD3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67761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2</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a:extLst>
              <a:ext uri="{FF2B5EF4-FFF2-40B4-BE49-F238E27FC236}">
                <a16:creationId xmlns:a16="http://schemas.microsoft.com/office/drawing/2014/main" id="{6CF2DAEF-F466-49B4-B53F-F8A44FEA330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6174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a:t>
            </a:fld>
            <a:r>
              <a:rPr lang="en-US" sz="1000" i="1" dirty="0"/>
              <a:t>##</a:t>
            </a:r>
            <a:endParaRPr lang="en-US" sz="1200" i="1" dirty="0"/>
          </a:p>
        </p:txBody>
      </p:sp>
      <p:sp>
        <p:nvSpPr>
          <p:cNvPr id="10" name="Footer Placeholder">
            <a:extLst>
              <a:ext uri="{FF2B5EF4-FFF2-40B4-BE49-F238E27FC236}">
                <a16:creationId xmlns:a16="http://schemas.microsoft.com/office/drawing/2014/main" id="{E05205BF-1DE9-47E1-87B2-E40E64BFDD8D}"/>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97162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
        <p:nvSpPr>
          <p:cNvPr id="10" name="Footer Placeholder">
            <a:extLst>
              <a:ext uri="{FF2B5EF4-FFF2-40B4-BE49-F238E27FC236}">
                <a16:creationId xmlns:a16="http://schemas.microsoft.com/office/drawing/2014/main" id="{946635F1-0697-4087-9BF4-242E17B4970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8252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
        <p:nvSpPr>
          <p:cNvPr id="10" name="Footer Placeholder">
            <a:extLst>
              <a:ext uri="{FF2B5EF4-FFF2-40B4-BE49-F238E27FC236}">
                <a16:creationId xmlns:a16="http://schemas.microsoft.com/office/drawing/2014/main" id="{7DC1D1F4-8C66-456E-A8A4-71F3F43ABC9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07988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
        <p:nvSpPr>
          <p:cNvPr id="10" name="Footer Placeholder">
            <a:extLst>
              <a:ext uri="{FF2B5EF4-FFF2-40B4-BE49-F238E27FC236}">
                <a16:creationId xmlns:a16="http://schemas.microsoft.com/office/drawing/2014/main" id="{75688AF8-EC01-445A-9A95-96384BD8037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6309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
        <p:nvSpPr>
          <p:cNvPr id="10" name="Footer Placeholder">
            <a:extLst>
              <a:ext uri="{FF2B5EF4-FFF2-40B4-BE49-F238E27FC236}">
                <a16:creationId xmlns:a16="http://schemas.microsoft.com/office/drawing/2014/main" id="{9F95156E-8ED6-419F-BB53-6B1510516CA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75435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
        <p:nvSpPr>
          <p:cNvPr id="10" name="Footer Placeholder">
            <a:extLst>
              <a:ext uri="{FF2B5EF4-FFF2-40B4-BE49-F238E27FC236}">
                <a16:creationId xmlns:a16="http://schemas.microsoft.com/office/drawing/2014/main" id="{17A0B1D0-2FA4-4325-B2E4-5B7CAD8ED49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6509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D04F7FD1-19CB-4127-B5B1-3FAE567B0A6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83736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softuni.foundation/" TargetMode="External"/><Relationship Id="rId10" Type="http://schemas.openxmlformats.org/officeDocument/2006/relationships/image" Target="../media/image13.jpeg"/><Relationship Id="rId4" Type="http://schemas.openxmlformats.org/officeDocument/2006/relationships/image" Target="../media/image10.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622514" y="762000"/>
            <a:ext cx="10943797" cy="1600200"/>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Полиморфизъм чрез интерфейси</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352357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t>Полиморфизъм чрез интерфейси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116389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579AFA2A-D797-46C9-AF53-86400F20B84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195839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idx="1"/>
          </p:nvPr>
        </p:nvSpPr>
        <p:spPr/>
        <p:txBody>
          <a:bodyPr>
            <a:normAutofit/>
          </a:bodyPr>
          <a:lstStyle/>
          <a:p>
            <a:pPr>
              <a:lnSpc>
                <a:spcPct val="110000"/>
              </a:lnSpc>
            </a:pPr>
            <a:r>
              <a:rPr lang="bg-BG" dirty="0"/>
              <a:t>Създайте интерфейс </a:t>
            </a:r>
            <a:r>
              <a:rPr lang="en-US" dirty="0" err="1">
                <a:solidFill>
                  <a:schemeClr val="tx2">
                    <a:lumMod val="75000"/>
                  </a:schemeClr>
                </a:solidFill>
              </a:rPr>
              <a:t>IMachine</a:t>
            </a:r>
            <a:r>
              <a:rPr lang="en-US" dirty="0"/>
              <a:t>,</a:t>
            </a:r>
            <a:r>
              <a:rPr lang="bg-BG" dirty="0"/>
              <a:t> за машина, която трябва да има функционалност за пускане и спиране</a:t>
            </a:r>
            <a:r>
              <a:rPr lang="en-US" dirty="0"/>
              <a:t>, </a:t>
            </a:r>
            <a:r>
              <a:rPr lang="bg-BG" dirty="0"/>
              <a:t>добавете и свойство за вида на машината</a:t>
            </a:r>
            <a:r>
              <a:rPr lang="en-US" dirty="0"/>
              <a:t>. </a:t>
            </a:r>
            <a:r>
              <a:rPr lang="bg-BG" dirty="0"/>
              <a:t>Създайте класове </a:t>
            </a:r>
            <a:r>
              <a:rPr lang="en-US" dirty="0">
                <a:solidFill>
                  <a:schemeClr val="tx2">
                    <a:lumMod val="75000"/>
                  </a:schemeClr>
                </a:solidFill>
              </a:rPr>
              <a:t>Car</a:t>
            </a:r>
            <a:r>
              <a:rPr lang="en-US" dirty="0"/>
              <a:t>, </a:t>
            </a:r>
            <a:r>
              <a:rPr lang="en-US" dirty="0" err="1">
                <a:solidFill>
                  <a:schemeClr val="tx2">
                    <a:lumMod val="75000"/>
                  </a:schemeClr>
                </a:solidFill>
              </a:rPr>
              <a:t>LawnMower</a:t>
            </a:r>
            <a:r>
              <a:rPr lang="en-US" dirty="0"/>
              <a:t>, </a:t>
            </a:r>
            <a:r>
              <a:rPr lang="en-US" dirty="0">
                <a:solidFill>
                  <a:schemeClr val="tx2">
                    <a:lumMod val="75000"/>
                  </a:schemeClr>
                </a:solidFill>
              </a:rPr>
              <a:t>Truck</a:t>
            </a:r>
            <a:r>
              <a:rPr lang="en-US" dirty="0"/>
              <a:t>, </a:t>
            </a:r>
            <a:r>
              <a:rPr lang="en-US" dirty="0">
                <a:solidFill>
                  <a:schemeClr val="tx2">
                    <a:lumMod val="75000"/>
                  </a:schemeClr>
                </a:solidFill>
              </a:rPr>
              <a:t>Airplane</a:t>
            </a:r>
            <a:r>
              <a:rPr lang="bg-BG" dirty="0"/>
              <a:t>, които да имплементират интерфейса. Всеки от класовете трябва да има и конструктор, който задава вида на машината. Създайте клас </a:t>
            </a:r>
            <a:r>
              <a:rPr lang="en-US" dirty="0" err="1">
                <a:solidFill>
                  <a:schemeClr val="tx2">
                    <a:lumMod val="75000"/>
                  </a:schemeClr>
                </a:solidFill>
              </a:rPr>
              <a:t>MachineOperator</a:t>
            </a:r>
            <a:r>
              <a:rPr lang="bg-BG" dirty="0"/>
              <a:t>, чиято цел е да пуска и спира машина, която му се подава чрез конструктора</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bg-BG" dirty="0"/>
              <a:t>Задача: Машина</a:t>
            </a:r>
          </a:p>
        </p:txBody>
      </p:sp>
      <p:sp>
        <p:nvSpPr>
          <p:cNvPr id="5" name="Slide Number Placeholder">
            <a:extLst>
              <a:ext uri="{FF2B5EF4-FFF2-40B4-BE49-F238E27FC236}">
                <a16:creationId xmlns:a16="http://schemas.microsoft.com/office/drawing/2014/main" id="{992E1318-AD6D-4921-B8F2-61B7AA3A8B5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8090937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Нека да създадем </a:t>
            </a:r>
            <a:r>
              <a:rPr lang="bg-BG" noProof="1">
                <a:solidFill>
                  <a:schemeClr val="tx2">
                    <a:lumMod val="75000"/>
                  </a:schemeClr>
                </a:solidFill>
              </a:rPr>
              <a:t>интерфейса</a:t>
            </a:r>
            <a:r>
              <a:rPr lang="bg-BG" noProof="1">
                <a:solidFill>
                  <a:schemeClr val="tx1">
                    <a:lumMod val="40000"/>
                    <a:lumOff val="60000"/>
                  </a:schemeClr>
                </a:solidFill>
              </a:rPr>
              <a:t> за машина и да заложим методите за пускане и спиране</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Решение: Машина (1)</a:t>
            </a:r>
            <a:endParaRPr lang="bg-BG" sz="4000" dirty="0"/>
          </a:p>
        </p:txBody>
      </p:sp>
      <p:sp>
        <p:nvSpPr>
          <p:cNvPr id="7" name="Text Placeholder 5"/>
          <p:cNvSpPr txBox="1">
            <a:spLocks/>
          </p:cNvSpPr>
          <p:nvPr/>
        </p:nvSpPr>
        <p:spPr>
          <a:xfrm>
            <a:off x="684212" y="2573981"/>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t>interface </a:t>
            </a:r>
            <a:r>
              <a:rPr lang="en-US" sz="3200" dirty="0" err="1"/>
              <a:t>IMachine</a:t>
            </a:r>
            <a:endParaRPr lang="en-US" sz="3200" dirty="0"/>
          </a:p>
          <a:p>
            <a:r>
              <a:rPr lang="en-US" sz="3200" dirty="0"/>
              <a:t>{</a:t>
            </a:r>
            <a:endParaRPr lang="bg-BG" sz="3200" dirty="0"/>
          </a:p>
          <a:p>
            <a:r>
              <a:rPr lang="bg-BG" sz="3200" dirty="0"/>
              <a:t>  </a:t>
            </a:r>
            <a:r>
              <a:rPr lang="en-US" sz="3200" dirty="0"/>
              <a:t>string </a:t>
            </a:r>
            <a:r>
              <a:rPr lang="en-US" sz="3200" dirty="0" err="1"/>
              <a:t>MachineType</a:t>
            </a:r>
            <a:r>
              <a:rPr lang="en-US" sz="3200" dirty="0"/>
              <a:t> { get; set; }</a:t>
            </a:r>
          </a:p>
          <a:p>
            <a:r>
              <a:rPr lang="bg-BG" sz="3200" dirty="0"/>
              <a:t>  </a:t>
            </a:r>
            <a:r>
              <a:rPr lang="en-US" sz="3200" dirty="0" err="1"/>
              <a:t>bool</a:t>
            </a:r>
            <a:r>
              <a:rPr lang="en-US" sz="3200" dirty="0"/>
              <a:t> Start();</a:t>
            </a:r>
          </a:p>
          <a:p>
            <a:r>
              <a:rPr lang="bg-BG" sz="3200" dirty="0"/>
              <a:t>  </a:t>
            </a:r>
            <a:r>
              <a:rPr lang="en-US" sz="3200" dirty="0" err="1"/>
              <a:t>bool</a:t>
            </a:r>
            <a:r>
              <a:rPr lang="en-US" sz="3200" dirty="0"/>
              <a:t> Stop();</a:t>
            </a:r>
          </a:p>
          <a:p>
            <a:r>
              <a:rPr lang="en-US" sz="3200" dirty="0"/>
              <a:t>}</a:t>
            </a:r>
            <a:endParaRPr lang="en-US" sz="3200" dirty="0">
              <a:solidFill>
                <a:schemeClr val="accent1">
                  <a:lumMod val="20000"/>
                  <a:lumOff val="80000"/>
                </a:schemeClr>
              </a:solidFill>
            </a:endParaRPr>
          </a:p>
        </p:txBody>
      </p:sp>
      <p:sp>
        <p:nvSpPr>
          <p:cNvPr id="6" name="Slide Number Placeholder">
            <a:extLst>
              <a:ext uri="{FF2B5EF4-FFF2-40B4-BE49-F238E27FC236}">
                <a16:creationId xmlns:a16="http://schemas.microsoft.com/office/drawing/2014/main" id="{658140F7-DDAA-46E9-8FB2-272C7523A23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20705327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029476"/>
            <a:ext cx="11804822" cy="5570355"/>
          </a:xfrm>
          <a:prstGeom prst="rect">
            <a:avLst/>
          </a:prstGeom>
        </p:spPr>
        <p:txBody>
          <a:bodyPr>
            <a:normAutofit/>
          </a:bodyPr>
          <a:lstStyle/>
          <a:p>
            <a:r>
              <a:rPr lang="bg-BG" noProof="1">
                <a:solidFill>
                  <a:schemeClr val="tx1">
                    <a:lumMod val="40000"/>
                    <a:lumOff val="60000"/>
                  </a:schemeClr>
                </a:solidFill>
              </a:rPr>
              <a:t>Нека да създадем класа </a:t>
            </a:r>
            <a:r>
              <a:rPr lang="en-US" noProof="1">
                <a:solidFill>
                  <a:schemeClr val="tx2">
                    <a:lumMod val="75000"/>
                  </a:schemeClr>
                </a:solidFill>
              </a:rPr>
              <a:t>Car</a:t>
            </a:r>
            <a:r>
              <a:rPr lang="en-US" noProof="1">
                <a:solidFill>
                  <a:schemeClr val="tx1">
                    <a:lumMod val="40000"/>
                    <a:lumOff val="60000"/>
                  </a:schemeClr>
                </a:solidFill>
              </a:rPr>
              <a:t>, </a:t>
            </a:r>
            <a:r>
              <a:rPr lang="bg-BG" noProof="1">
                <a:solidFill>
                  <a:schemeClr val="tx1">
                    <a:lumMod val="40000"/>
                    <a:lumOff val="60000"/>
                  </a:schemeClr>
                </a:solidFill>
              </a:rPr>
              <a:t>имплементиращ интерфейса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Решение: Машина (2)</a:t>
            </a:r>
            <a:endParaRPr lang="bg-BG" sz="4000" dirty="0"/>
          </a:p>
        </p:txBody>
      </p:sp>
      <p:sp>
        <p:nvSpPr>
          <p:cNvPr id="7" name="Text Placeholder 5"/>
          <p:cNvSpPr txBox="1">
            <a:spLocks/>
          </p:cNvSpPr>
          <p:nvPr/>
        </p:nvSpPr>
        <p:spPr>
          <a:xfrm>
            <a:off x="608012" y="1752600"/>
            <a:ext cx="10882199"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a:t>public string </a:t>
            </a:r>
            <a:r>
              <a:rPr lang="en-US" sz="2500" dirty="0" err="1"/>
              <a:t>MachineType</a:t>
            </a:r>
            <a:r>
              <a:rPr lang="en-US" sz="2500" dirty="0"/>
              <a:t> { get; set; }</a:t>
            </a:r>
          </a:p>
          <a:p>
            <a:r>
              <a:rPr lang="en-US" sz="2500" dirty="0"/>
              <a:t>public Car() {</a:t>
            </a:r>
          </a:p>
          <a:p>
            <a:r>
              <a:rPr lang="en-US" sz="2500" dirty="0"/>
              <a:t>  </a:t>
            </a:r>
            <a:r>
              <a:rPr lang="en-US" sz="2500" dirty="0" err="1"/>
              <a:t>this.MachineType</a:t>
            </a:r>
            <a:r>
              <a:rPr lang="en-US" sz="2500" dirty="0"/>
              <a:t> = "Car";</a:t>
            </a:r>
          </a:p>
          <a:p>
            <a:r>
              <a:rPr lang="en-US" sz="2500" dirty="0"/>
              <a:t>}</a:t>
            </a:r>
          </a:p>
          <a:p>
            <a:r>
              <a:rPr lang="en-US" sz="2500" dirty="0"/>
              <a:t>public </a:t>
            </a:r>
            <a:r>
              <a:rPr lang="en-US" sz="2500" dirty="0" err="1"/>
              <a:t>bool</a:t>
            </a:r>
            <a:r>
              <a:rPr lang="en-US" sz="2500" dirty="0"/>
              <a:t> Start() {</a:t>
            </a:r>
          </a:p>
          <a:p>
            <a:r>
              <a:rPr lang="en-US" sz="2500" dirty="0"/>
              <a:t>  </a:t>
            </a:r>
            <a:r>
              <a:rPr lang="en-US" sz="2500" dirty="0" err="1"/>
              <a:t>Console.WriteLine</a:t>
            </a:r>
            <a:r>
              <a:rPr lang="en-US" sz="2500" dirty="0"/>
              <a:t>("Car starting...");</a:t>
            </a:r>
          </a:p>
          <a:p>
            <a:r>
              <a:rPr lang="en-US" sz="2500" dirty="0"/>
              <a:t>  return true;</a:t>
            </a:r>
          </a:p>
          <a:p>
            <a:r>
              <a:rPr lang="en-US" sz="2500" dirty="0"/>
              <a:t>}</a:t>
            </a:r>
          </a:p>
          <a:p>
            <a:r>
              <a:rPr lang="en-US" sz="2500" dirty="0"/>
              <a:t>public </a:t>
            </a:r>
            <a:r>
              <a:rPr lang="en-US" sz="2500" dirty="0" err="1"/>
              <a:t>bool</a:t>
            </a:r>
            <a:r>
              <a:rPr lang="en-US" sz="2500" dirty="0"/>
              <a:t> Stop() {</a:t>
            </a:r>
          </a:p>
          <a:p>
            <a:r>
              <a:rPr lang="en-US" sz="2500" dirty="0"/>
              <a:t>  </a:t>
            </a:r>
            <a:r>
              <a:rPr lang="en-US" sz="2500" dirty="0" err="1"/>
              <a:t>Console.WriteLine</a:t>
            </a:r>
            <a:r>
              <a:rPr lang="en-US" sz="2500" dirty="0"/>
              <a:t>("Car stopping...");</a:t>
            </a:r>
          </a:p>
          <a:p>
            <a:r>
              <a:rPr lang="en-US" sz="2500" dirty="0"/>
              <a:t>  return true;</a:t>
            </a:r>
          </a:p>
          <a:p>
            <a:r>
              <a:rPr lang="en-US" sz="2500" dirty="0"/>
              <a:t>}</a:t>
            </a:r>
          </a:p>
        </p:txBody>
      </p:sp>
      <p:sp>
        <p:nvSpPr>
          <p:cNvPr id="6" name="Slide Number Placeholder">
            <a:extLst>
              <a:ext uri="{FF2B5EF4-FFF2-40B4-BE49-F238E27FC236}">
                <a16:creationId xmlns:a16="http://schemas.microsoft.com/office/drawing/2014/main" id="{09B7D80C-140D-42BB-8552-2330BF41536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28689633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Останалите класове – </a:t>
            </a:r>
            <a:r>
              <a:rPr lang="en-US" noProof="1">
                <a:solidFill>
                  <a:schemeClr val="tx2">
                    <a:lumMod val="75000"/>
                  </a:schemeClr>
                </a:solidFill>
              </a:rPr>
              <a:t>Truck</a:t>
            </a:r>
            <a:r>
              <a:rPr lang="en-US" noProof="1">
                <a:solidFill>
                  <a:schemeClr val="tx1">
                    <a:lumMod val="40000"/>
                    <a:lumOff val="60000"/>
                  </a:schemeClr>
                </a:solidFill>
              </a:rPr>
              <a:t>, </a:t>
            </a:r>
            <a:r>
              <a:rPr lang="en-US" noProof="1">
                <a:solidFill>
                  <a:schemeClr val="tx2">
                    <a:lumMod val="75000"/>
                  </a:schemeClr>
                </a:solidFill>
              </a:rPr>
              <a:t>Airplane</a:t>
            </a:r>
            <a:r>
              <a:rPr lang="en-US" noProof="1">
                <a:solidFill>
                  <a:schemeClr val="tx1">
                    <a:lumMod val="40000"/>
                    <a:lumOff val="60000"/>
                  </a:schemeClr>
                </a:solidFill>
              </a:rPr>
              <a:t>, </a:t>
            </a:r>
            <a:r>
              <a:rPr lang="en-US" noProof="1">
                <a:solidFill>
                  <a:schemeClr val="tx2">
                    <a:lumMod val="75000"/>
                  </a:schemeClr>
                </a:solidFill>
              </a:rPr>
              <a:t>LawnMower</a:t>
            </a:r>
            <a:r>
              <a:rPr lang="en-US" noProof="1">
                <a:solidFill>
                  <a:schemeClr val="tx1">
                    <a:lumMod val="40000"/>
                    <a:lumOff val="60000"/>
                  </a:schemeClr>
                </a:solidFill>
              </a:rPr>
              <a:t>, </a:t>
            </a:r>
            <a:r>
              <a:rPr lang="bg-BG" noProof="1">
                <a:solidFill>
                  <a:schemeClr val="tx1">
                    <a:lumMod val="40000"/>
                    <a:lumOff val="60000"/>
                  </a:schemeClr>
                </a:solidFill>
              </a:rPr>
              <a:t>имат напълно аналогична имплементация</a:t>
            </a:r>
            <a:r>
              <a:rPr lang="en-US" noProof="1">
                <a:solidFill>
                  <a:schemeClr val="tx1">
                    <a:lumMod val="40000"/>
                    <a:lumOff val="60000"/>
                  </a:schemeClr>
                </a:solidFill>
              </a:rPr>
              <a:t> </a:t>
            </a:r>
            <a:r>
              <a:rPr lang="bg-BG" noProof="1">
                <a:solidFill>
                  <a:schemeClr val="tx1">
                    <a:lumMod val="40000"/>
                    <a:lumOff val="60000"/>
                  </a:schemeClr>
                </a:solidFill>
              </a:rPr>
              <a:t>с тази на </a:t>
            </a:r>
            <a:r>
              <a:rPr lang="en-US" noProof="1">
                <a:solidFill>
                  <a:schemeClr val="tx2">
                    <a:lumMod val="75000"/>
                  </a:schemeClr>
                </a:solidFill>
              </a:rPr>
              <a:t>Car</a:t>
            </a:r>
            <a:endParaRPr lang="en-US" noProof="1">
              <a:solidFill>
                <a:schemeClr val="tx1">
                  <a:lumMod val="40000"/>
                  <a:lumOff val="60000"/>
                </a:schemeClr>
              </a:solidFill>
            </a:endParaRPr>
          </a:p>
          <a:p>
            <a:r>
              <a:rPr lang="bg-BG" noProof="1">
                <a:solidFill>
                  <a:schemeClr val="tx1">
                    <a:lumMod val="40000"/>
                    <a:lumOff val="60000"/>
                  </a:schemeClr>
                </a:solidFill>
              </a:rPr>
              <a:t>Следва дефиниране на класа за </a:t>
            </a:r>
            <a:r>
              <a:rPr lang="en-US" noProof="1">
                <a:solidFill>
                  <a:schemeClr val="tx2">
                    <a:lumMod val="75000"/>
                  </a:schemeClr>
                </a:solidFill>
              </a:rPr>
              <a:t>MachineOperator</a:t>
            </a:r>
            <a:r>
              <a:rPr lang="en-US" noProof="1">
                <a:solidFill>
                  <a:srgbClr val="D2A010"/>
                </a:solidFill>
              </a:rPr>
              <a:t> </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Решение: Машина (3)</a:t>
            </a:r>
            <a:endParaRPr lang="bg-BG" sz="4000" dirty="0"/>
          </a:p>
        </p:txBody>
      </p:sp>
      <p:sp>
        <p:nvSpPr>
          <p:cNvPr id="6" name="Slide Number Placeholder">
            <a:extLst>
              <a:ext uri="{FF2B5EF4-FFF2-40B4-BE49-F238E27FC236}">
                <a16:creationId xmlns:a16="http://schemas.microsoft.com/office/drawing/2014/main" id="{1AE1B55C-476F-4672-9EFB-303258DE4C8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994590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990600"/>
            <a:ext cx="11804822" cy="5570355"/>
          </a:xfrm>
          <a:prstGeom prst="rect">
            <a:avLst/>
          </a:prstGeom>
        </p:spPr>
        <p:txBody>
          <a:bodyPr>
            <a:normAutofit/>
          </a:bodyPr>
          <a:lstStyle/>
          <a:p>
            <a:r>
              <a:rPr lang="bg-BG" noProof="1">
                <a:solidFill>
                  <a:schemeClr val="tx1">
                    <a:lumMod val="40000"/>
                    <a:lumOff val="60000"/>
                  </a:schemeClr>
                </a:solidFill>
              </a:rPr>
              <a:t>Нека да създадем класа </a:t>
            </a:r>
            <a:r>
              <a:rPr lang="en-US" noProof="1">
                <a:solidFill>
                  <a:schemeClr val="tx2">
                    <a:lumMod val="75000"/>
                  </a:schemeClr>
                </a:solidFill>
              </a:rPr>
              <a:t>MachineOperator</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Решение: Машина (4)</a:t>
            </a:r>
            <a:endParaRPr lang="bg-BG" sz="4000" dirty="0"/>
          </a:p>
        </p:txBody>
      </p:sp>
      <p:sp>
        <p:nvSpPr>
          <p:cNvPr id="7" name="Text Placeholder 5"/>
          <p:cNvSpPr txBox="1">
            <a:spLocks/>
          </p:cNvSpPr>
          <p:nvPr/>
        </p:nvSpPr>
        <p:spPr>
          <a:xfrm>
            <a:off x="608012" y="1752600"/>
            <a:ext cx="10882199"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t>private </a:t>
            </a:r>
            <a:r>
              <a:rPr lang="en-US" sz="2600" dirty="0" err="1"/>
              <a:t>IMachine</a:t>
            </a:r>
            <a:r>
              <a:rPr lang="en-US" sz="2600" dirty="0"/>
              <a:t> entity;</a:t>
            </a:r>
          </a:p>
          <a:p>
            <a:r>
              <a:rPr lang="en-US" sz="2600" dirty="0"/>
              <a:t>public </a:t>
            </a:r>
            <a:r>
              <a:rPr lang="en-US" sz="2600" dirty="0" err="1"/>
              <a:t>IMachine</a:t>
            </a:r>
            <a:r>
              <a:rPr lang="en-US" sz="2600" dirty="0"/>
              <a:t> Entity { get { return </a:t>
            </a:r>
            <a:r>
              <a:rPr lang="en-US" sz="2600" dirty="0" err="1"/>
              <a:t>this.value</a:t>
            </a:r>
            <a:r>
              <a:rPr lang="en-US" sz="2600" dirty="0"/>
              <a:t>; }</a:t>
            </a:r>
          </a:p>
          <a:p>
            <a:r>
              <a:rPr lang="en-US" sz="2600" dirty="0"/>
              <a:t>  set {</a:t>
            </a:r>
          </a:p>
          <a:p>
            <a:r>
              <a:rPr lang="en-US" sz="2600" dirty="0"/>
              <a:t>    </a:t>
            </a:r>
            <a:r>
              <a:rPr lang="en-US" sz="2600" dirty="0" err="1"/>
              <a:t>this.entity</a:t>
            </a:r>
            <a:r>
              <a:rPr lang="en-US" sz="2600" dirty="0"/>
              <a:t> = value;</a:t>
            </a:r>
          </a:p>
          <a:p>
            <a:r>
              <a:rPr lang="en-US" sz="2600" dirty="0"/>
              <a:t>    </a:t>
            </a:r>
            <a:r>
              <a:rPr lang="en-US" sz="2600" dirty="0" err="1"/>
              <a:t>Console.WriteLine</a:t>
            </a:r>
            <a:r>
              <a:rPr lang="en-US" sz="2600" dirty="0"/>
              <a:t>("Machine operator is operating: "+</a:t>
            </a:r>
            <a:r>
              <a:rPr lang="en-US" sz="2600" dirty="0" err="1"/>
              <a:t>value.MachineType</a:t>
            </a:r>
            <a:r>
              <a:rPr lang="en-US" sz="2600" dirty="0"/>
              <a:t>);</a:t>
            </a:r>
          </a:p>
          <a:p>
            <a:r>
              <a:rPr lang="en-US" sz="2600" dirty="0"/>
              <a:t>  }</a:t>
            </a:r>
          </a:p>
          <a:p>
            <a:r>
              <a:rPr lang="en-US" sz="2600" dirty="0"/>
              <a:t>}</a:t>
            </a:r>
          </a:p>
          <a:p>
            <a:r>
              <a:rPr lang="en-US" sz="2600" dirty="0"/>
              <a:t>public </a:t>
            </a:r>
            <a:r>
              <a:rPr lang="en-US" sz="2600" dirty="0" err="1"/>
              <a:t>MachineOperator</a:t>
            </a:r>
            <a:r>
              <a:rPr lang="en-US" sz="2600" dirty="0"/>
              <a:t>(</a:t>
            </a:r>
            <a:r>
              <a:rPr lang="en-US" sz="2600" dirty="0" err="1"/>
              <a:t>IMachine</a:t>
            </a:r>
            <a:r>
              <a:rPr lang="en-US" sz="2600" dirty="0"/>
              <a:t> entity){</a:t>
            </a:r>
          </a:p>
          <a:p>
            <a:r>
              <a:rPr lang="en-US" sz="2600" dirty="0"/>
              <a:t>  </a:t>
            </a:r>
            <a:r>
              <a:rPr lang="en-US" sz="2600" dirty="0" err="1"/>
              <a:t>this.Entity</a:t>
            </a:r>
            <a:r>
              <a:rPr lang="en-US" sz="2600" dirty="0"/>
              <a:t> = entity;</a:t>
            </a:r>
          </a:p>
          <a:p>
            <a:r>
              <a:rPr lang="en-US" sz="2600" dirty="0"/>
              <a:t>}</a:t>
            </a:r>
          </a:p>
        </p:txBody>
      </p:sp>
      <p:sp>
        <p:nvSpPr>
          <p:cNvPr id="6" name="Slide Number Placeholder">
            <a:extLst>
              <a:ext uri="{FF2B5EF4-FFF2-40B4-BE49-F238E27FC236}">
                <a16:creationId xmlns:a16="http://schemas.microsoft.com/office/drawing/2014/main" id="{0B8970CE-EE70-4FAE-B429-2F4F8E0A653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33953934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066800"/>
            <a:ext cx="11804822" cy="5570355"/>
          </a:xfrm>
          <a:prstGeom prst="rect">
            <a:avLst/>
          </a:prstGeom>
        </p:spPr>
        <p:txBody>
          <a:bodyPr>
            <a:normAutofit/>
          </a:bodyPr>
          <a:lstStyle/>
          <a:p>
            <a:r>
              <a:rPr lang="en-US" noProof="1">
                <a:solidFill>
                  <a:schemeClr val="tx1">
                    <a:lumMod val="40000"/>
                    <a:lumOff val="60000"/>
                  </a:schemeClr>
                </a:solidFill>
              </a:rPr>
              <a:t>A </a:t>
            </a:r>
            <a:r>
              <a:rPr lang="bg-BG" noProof="1">
                <a:solidFill>
                  <a:schemeClr val="tx1">
                    <a:lumMod val="40000"/>
                    <a:lumOff val="60000"/>
                  </a:schemeClr>
                </a:solidFill>
              </a:rPr>
              <a:t>сега да добавим методи </a:t>
            </a:r>
            <a:r>
              <a:rPr lang="en-US" noProof="1">
                <a:solidFill>
                  <a:schemeClr val="tx2">
                    <a:lumMod val="75000"/>
                  </a:schemeClr>
                </a:solidFill>
              </a:rPr>
              <a:t>Start()</a:t>
            </a:r>
            <a:r>
              <a:rPr lang="en-US" noProof="1">
                <a:solidFill>
                  <a:schemeClr val="tx1">
                    <a:lumMod val="40000"/>
                    <a:lumOff val="60000"/>
                  </a:schemeClr>
                </a:solidFill>
              </a:rPr>
              <a:t> </a:t>
            </a:r>
            <a:r>
              <a:rPr lang="bg-BG" noProof="1">
                <a:solidFill>
                  <a:schemeClr val="tx1">
                    <a:lumMod val="40000"/>
                    <a:lumOff val="60000"/>
                  </a:schemeClr>
                </a:solidFill>
              </a:rPr>
              <a:t>и </a:t>
            </a:r>
            <a:r>
              <a:rPr lang="en-US" noProof="1">
                <a:solidFill>
                  <a:schemeClr val="tx2">
                    <a:lumMod val="75000"/>
                  </a:schemeClr>
                </a:solidFill>
              </a:rPr>
              <a:t>Stop()</a:t>
            </a:r>
            <a:r>
              <a:rPr lang="en-US" noProof="1">
                <a:solidFill>
                  <a:schemeClr val="tx1">
                    <a:lumMod val="40000"/>
                    <a:lumOff val="6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Решение: Машина (</a:t>
            </a:r>
            <a:r>
              <a:rPr lang="en-US" dirty="0"/>
              <a:t>5</a:t>
            </a:r>
            <a:r>
              <a:rPr lang="bg-BG" dirty="0"/>
              <a:t>)</a:t>
            </a:r>
            <a:endParaRPr lang="bg-BG" sz="4000" dirty="0"/>
          </a:p>
        </p:txBody>
      </p:sp>
      <p:sp>
        <p:nvSpPr>
          <p:cNvPr id="7" name="Text Placeholder 5"/>
          <p:cNvSpPr txBox="1">
            <a:spLocks/>
          </p:cNvSpPr>
          <p:nvPr/>
        </p:nvSpPr>
        <p:spPr>
          <a:xfrm>
            <a:off x="608012" y="1867583"/>
            <a:ext cx="10882199" cy="316161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t>public </a:t>
            </a:r>
            <a:r>
              <a:rPr lang="en-US" sz="2800" dirty="0" err="1"/>
              <a:t>bool</a:t>
            </a:r>
            <a:r>
              <a:rPr lang="en-US" sz="2800" dirty="0"/>
              <a:t> Start() {</a:t>
            </a:r>
          </a:p>
          <a:p>
            <a:r>
              <a:rPr lang="en-US" sz="2800" dirty="0"/>
              <a:t>  return </a:t>
            </a:r>
            <a:r>
              <a:rPr lang="en-US" sz="2800" dirty="0" err="1"/>
              <a:t>Entity.Start</a:t>
            </a:r>
            <a:r>
              <a:rPr lang="en-US" sz="2800" dirty="0"/>
              <a:t>();</a:t>
            </a:r>
          </a:p>
          <a:p>
            <a:r>
              <a:rPr lang="en-US" sz="2800" dirty="0"/>
              <a:t>}</a:t>
            </a:r>
          </a:p>
          <a:p>
            <a:endParaRPr lang="en-US" sz="2800" dirty="0"/>
          </a:p>
          <a:p>
            <a:r>
              <a:rPr lang="en-US" sz="2800" dirty="0"/>
              <a:t>public </a:t>
            </a:r>
            <a:r>
              <a:rPr lang="en-US" sz="2800" dirty="0" err="1"/>
              <a:t>bool</a:t>
            </a:r>
            <a:r>
              <a:rPr lang="en-US" sz="2800" dirty="0"/>
              <a:t> Stop() {</a:t>
            </a:r>
          </a:p>
          <a:p>
            <a:r>
              <a:rPr lang="en-US" sz="2800" dirty="0"/>
              <a:t>  return </a:t>
            </a:r>
            <a:r>
              <a:rPr lang="en-US" sz="2800" dirty="0" err="1"/>
              <a:t>Entity.Stop</a:t>
            </a:r>
            <a:r>
              <a:rPr lang="en-US" sz="2800" dirty="0"/>
              <a:t>();</a:t>
            </a:r>
          </a:p>
          <a:p>
            <a:r>
              <a:rPr lang="en-US" sz="2800" dirty="0"/>
              <a:t>}</a:t>
            </a:r>
            <a:endParaRPr lang="en-US" sz="2600" dirty="0"/>
          </a:p>
        </p:txBody>
      </p:sp>
      <p:sp>
        <p:nvSpPr>
          <p:cNvPr id="6" name="Slide Number Placeholder">
            <a:extLst>
              <a:ext uri="{FF2B5EF4-FFF2-40B4-BE49-F238E27FC236}">
                <a16:creationId xmlns:a16="http://schemas.microsoft.com/office/drawing/2014/main" id="{D876F022-C08C-4458-BCD1-4E34C208834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7551572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990600"/>
            <a:ext cx="11804822" cy="5570355"/>
          </a:xfrm>
          <a:prstGeom prst="rect">
            <a:avLst/>
          </a:prstGeom>
        </p:spPr>
        <p:txBody>
          <a:bodyPr>
            <a:normAutofit/>
          </a:bodyPr>
          <a:lstStyle/>
          <a:p>
            <a:r>
              <a:rPr lang="bg-BG" noProof="1">
                <a:solidFill>
                  <a:schemeClr val="tx1">
                    <a:lumMod val="40000"/>
                    <a:lumOff val="60000"/>
                  </a:schemeClr>
                </a:solidFill>
              </a:rPr>
              <a:t>В </a:t>
            </a:r>
            <a:r>
              <a:rPr lang="en-US" noProof="1">
                <a:solidFill>
                  <a:schemeClr val="tx1">
                    <a:lumMod val="40000"/>
                    <a:lumOff val="60000"/>
                  </a:schemeClr>
                </a:solidFill>
              </a:rPr>
              <a:t>Program.cs </a:t>
            </a:r>
            <a:r>
              <a:rPr lang="bg-BG" noProof="1">
                <a:solidFill>
                  <a:schemeClr val="tx1">
                    <a:lumMod val="40000"/>
                    <a:lumOff val="60000"/>
                  </a:schemeClr>
                </a:solidFill>
              </a:rPr>
              <a:t>създаваме по един обект от всяка машина и един обект от </a:t>
            </a:r>
            <a:r>
              <a:rPr lang="en-US" noProof="1">
                <a:solidFill>
                  <a:schemeClr val="tx2">
                    <a:lumMod val="75000"/>
                  </a:schemeClr>
                </a:solidFill>
              </a:rPr>
              <a:t>MachineOperator</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Решение: Машина (</a:t>
            </a:r>
            <a:r>
              <a:rPr lang="en-US" dirty="0"/>
              <a:t>6</a:t>
            </a:r>
            <a:r>
              <a:rPr lang="bg-BG" dirty="0"/>
              <a:t>)</a:t>
            </a:r>
            <a:endParaRPr lang="bg-BG" sz="4000" dirty="0"/>
          </a:p>
        </p:txBody>
      </p:sp>
      <p:sp>
        <p:nvSpPr>
          <p:cNvPr id="7" name="Text Placeholder 5"/>
          <p:cNvSpPr txBox="1">
            <a:spLocks/>
          </p:cNvSpPr>
          <p:nvPr/>
        </p:nvSpPr>
        <p:spPr>
          <a:xfrm>
            <a:off x="608012" y="2268943"/>
            <a:ext cx="10882199" cy="420805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a:t>Car </a:t>
            </a:r>
            <a:r>
              <a:rPr lang="en-US" sz="2200" dirty="0" err="1"/>
              <a:t>car</a:t>
            </a:r>
            <a:r>
              <a:rPr lang="en-US" sz="2200" dirty="0"/>
              <a:t> = new Car();</a:t>
            </a:r>
          </a:p>
          <a:p>
            <a:r>
              <a:rPr lang="en-US" sz="2200" dirty="0" err="1"/>
              <a:t>LawnMower</a:t>
            </a:r>
            <a:r>
              <a:rPr lang="en-US" sz="2200" dirty="0"/>
              <a:t> </a:t>
            </a:r>
            <a:r>
              <a:rPr lang="en-US" sz="2200" dirty="0" err="1"/>
              <a:t>lawnMower</a:t>
            </a:r>
            <a:r>
              <a:rPr lang="en-US" sz="2200" dirty="0"/>
              <a:t> = new </a:t>
            </a:r>
            <a:r>
              <a:rPr lang="en-US" sz="2200" dirty="0" err="1"/>
              <a:t>LawnMower</a:t>
            </a:r>
            <a:r>
              <a:rPr lang="en-US" sz="2200" dirty="0"/>
              <a:t>();</a:t>
            </a:r>
          </a:p>
          <a:p>
            <a:r>
              <a:rPr lang="en-US" sz="2200" dirty="0"/>
              <a:t>Airplane </a:t>
            </a:r>
            <a:r>
              <a:rPr lang="en-US" sz="2200" dirty="0" err="1"/>
              <a:t>airplane</a:t>
            </a:r>
            <a:r>
              <a:rPr lang="en-US" sz="2200" dirty="0"/>
              <a:t> = new Airplane();</a:t>
            </a:r>
          </a:p>
          <a:p>
            <a:r>
              <a:rPr lang="en-US" sz="2200" dirty="0"/>
              <a:t>Truck </a:t>
            </a:r>
            <a:r>
              <a:rPr lang="en-US" sz="2200" dirty="0" err="1"/>
              <a:t>truck</a:t>
            </a:r>
            <a:r>
              <a:rPr lang="en-US" sz="2200" dirty="0"/>
              <a:t> = new Truck();</a:t>
            </a:r>
          </a:p>
          <a:p>
            <a:endParaRPr lang="en-US" sz="2200" dirty="0"/>
          </a:p>
          <a:p>
            <a:r>
              <a:rPr lang="en-US" sz="2200" dirty="0" err="1"/>
              <a:t>MachineOperator</a:t>
            </a:r>
            <a:r>
              <a:rPr lang="en-US" sz="2200" dirty="0"/>
              <a:t> </a:t>
            </a:r>
            <a:r>
              <a:rPr lang="en-US" sz="2200" dirty="0" err="1"/>
              <a:t>mo</a:t>
            </a:r>
            <a:r>
              <a:rPr lang="en-US" sz="2200" dirty="0"/>
              <a:t> = new </a:t>
            </a:r>
            <a:r>
              <a:rPr lang="en-US" sz="2200" dirty="0" err="1"/>
              <a:t>MachineOperator</a:t>
            </a:r>
            <a:r>
              <a:rPr lang="en-US" sz="2200" dirty="0"/>
              <a:t>(car);</a:t>
            </a:r>
          </a:p>
          <a:p>
            <a:r>
              <a:rPr lang="en-US" sz="2200" dirty="0" err="1"/>
              <a:t>mo.Start</a:t>
            </a:r>
            <a:r>
              <a:rPr lang="en-US" sz="2200" dirty="0"/>
              <a:t>();</a:t>
            </a:r>
            <a:r>
              <a:rPr lang="bg-BG" sz="2200" dirty="0"/>
              <a:t> //пускаме машината</a:t>
            </a:r>
            <a:endParaRPr lang="en-US" sz="2200" dirty="0"/>
          </a:p>
          <a:p>
            <a:r>
              <a:rPr lang="en-US" sz="2200" dirty="0" err="1"/>
              <a:t>mo.Stop</a:t>
            </a:r>
            <a:r>
              <a:rPr lang="en-US" sz="2200" dirty="0"/>
              <a:t>();</a:t>
            </a:r>
            <a:r>
              <a:rPr lang="bg-BG" sz="2200" dirty="0"/>
              <a:t> //спираме машината</a:t>
            </a:r>
            <a:endParaRPr lang="en-US" sz="2200" dirty="0"/>
          </a:p>
          <a:p>
            <a:r>
              <a:rPr lang="en-US" sz="2200" dirty="0" err="1"/>
              <a:t>mo.Entity</a:t>
            </a:r>
            <a:r>
              <a:rPr lang="en-US" sz="2200" dirty="0"/>
              <a:t> = </a:t>
            </a:r>
            <a:r>
              <a:rPr lang="en-US" sz="2200" dirty="0" err="1"/>
              <a:t>lawnMower</a:t>
            </a:r>
            <a:r>
              <a:rPr lang="en-US" sz="2200" dirty="0"/>
              <a:t>;</a:t>
            </a:r>
            <a:r>
              <a:rPr lang="bg-BG" sz="2200" dirty="0"/>
              <a:t> //сменяме машината</a:t>
            </a:r>
            <a:endParaRPr lang="en-US" sz="2200" dirty="0"/>
          </a:p>
          <a:p>
            <a:r>
              <a:rPr lang="en-US" sz="2200" dirty="0" err="1"/>
              <a:t>mo.Start</a:t>
            </a:r>
            <a:r>
              <a:rPr lang="en-US" sz="2200" dirty="0"/>
              <a:t>();</a:t>
            </a:r>
          </a:p>
          <a:p>
            <a:r>
              <a:rPr lang="en-US" sz="2200" dirty="0" err="1"/>
              <a:t>mo.Stop</a:t>
            </a:r>
            <a:r>
              <a:rPr lang="en-US" sz="2200" dirty="0"/>
              <a:t>();</a:t>
            </a:r>
          </a:p>
          <a:p>
            <a:r>
              <a:rPr lang="en-US" sz="2200" dirty="0"/>
              <a:t>//TODO: </a:t>
            </a:r>
            <a:r>
              <a:rPr lang="bg-BG" sz="2200" dirty="0"/>
              <a:t>аналогично можем да сменим машината с другите</a:t>
            </a:r>
            <a:endParaRPr lang="en-US" sz="2200" dirty="0"/>
          </a:p>
        </p:txBody>
      </p:sp>
      <p:sp>
        <p:nvSpPr>
          <p:cNvPr id="6" name="Slide Number Placeholder">
            <a:extLst>
              <a:ext uri="{FF2B5EF4-FFF2-40B4-BE49-F238E27FC236}">
                <a16:creationId xmlns:a16="http://schemas.microsoft.com/office/drawing/2014/main" id="{34F7E779-07F1-42BF-A7B5-25604E957A4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16958086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a:t>Интерфейсите ни позволяват да постигнем</a:t>
            </a:r>
            <a:br>
              <a:rPr lang="bg-BG" sz="3200" dirty="0"/>
            </a:br>
            <a:r>
              <a:rPr lang="bg-BG" sz="3200" dirty="0"/>
              <a:t>полиморфистично поведение, което да не</a:t>
            </a:r>
            <a:br>
              <a:rPr lang="bg-BG" sz="3200" dirty="0"/>
            </a:br>
            <a:r>
              <a:rPr lang="bg-BG" sz="3200" dirty="0"/>
              <a:t>зависи от кода и да е лесно за промяна.</a:t>
            </a:r>
          </a:p>
          <a:p>
            <a:pPr marL="358775" indent="-358775">
              <a:lnSpc>
                <a:spcPct val="110000"/>
              </a:lnSpc>
            </a:pPr>
            <a:r>
              <a:rPr lang="bg-BG" sz="3200" dirty="0"/>
              <a:t>Можем с лекота да добавим още машини</a:t>
            </a:r>
            <a:br>
              <a:rPr lang="bg-BG" sz="3200" dirty="0"/>
            </a:br>
            <a:r>
              <a:rPr lang="bg-BG" sz="3200" dirty="0"/>
              <a:t>без да счупим кода</a:t>
            </a:r>
            <a:r>
              <a:rPr lang="en-US" sz="3200" dirty="0"/>
              <a:t>, </a:t>
            </a:r>
            <a:r>
              <a:rPr lang="bg-BG" sz="3200"/>
              <a:t>като отразим и спецификите</a:t>
            </a:r>
            <a:br>
              <a:rPr lang="bg-BG" sz="3200"/>
            </a:br>
            <a:r>
              <a:rPr lang="bg-BG" sz="3200"/>
              <a:t>на всяка една от тях</a:t>
            </a:r>
            <a:br>
              <a:rPr lang="bg-BG" sz="3200" dirty="0"/>
            </a:b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a:t>Какво научихме от тази задача</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0988" y="1361339"/>
            <a:ext cx="2889824" cy="2143861"/>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a:extLst>
              <a:ext uri="{FF2B5EF4-FFF2-40B4-BE49-F238E27FC236}">
                <a16:creationId xmlns:a16="http://schemas.microsoft.com/office/drawing/2014/main" id="{A48B3EFC-5953-4366-BA80-8C8FFBFA0B5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3064621751"/>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7187</TotalTime>
  <Words>1682</Words>
  <Application>Microsoft Office PowerPoint</Application>
  <PresentationFormat>Custom</PresentationFormat>
  <Paragraphs>171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Wingdings</vt:lpstr>
      <vt:lpstr>Wingdings 2</vt:lpstr>
      <vt:lpstr>SoftUni 16x9</vt:lpstr>
      <vt:lpstr>PowerPoint Presentation</vt:lpstr>
      <vt:lpstr>Задача: Машина</vt:lpstr>
      <vt:lpstr>Решение: Машина (1)</vt:lpstr>
      <vt:lpstr>Решение: Машина (2)</vt:lpstr>
      <vt:lpstr>Решение: Машина (3)</vt:lpstr>
      <vt:lpstr>Решение: Машина (4)</vt:lpstr>
      <vt:lpstr>Решение: Машина (5)</vt:lpstr>
      <vt:lpstr>Решение: Машина (6)</vt:lpstr>
      <vt:lpstr>Какво научихме от тази задача</vt:lpstr>
      <vt:lpstr>Полиморфизъм чрез интерфейси</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296</cp:revision>
  <dcterms:created xsi:type="dcterms:W3CDTF">2014-01-02T17:00:34Z</dcterms:created>
  <dcterms:modified xsi:type="dcterms:W3CDTF">2019-12-17T09:16:30Z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