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7"/>
  </p:notesMasterIdLst>
  <p:handoutMasterIdLst>
    <p:handoutMasterId r:id="rId18"/>
  </p:handoutMasterIdLst>
  <p:sldIdLst>
    <p:sldId id="712" r:id="rId3"/>
    <p:sldId id="713" r:id="rId4"/>
    <p:sldId id="599" r:id="rId5"/>
    <p:sldId id="600" r:id="rId6"/>
    <p:sldId id="693" r:id="rId7"/>
    <p:sldId id="666" r:id="rId8"/>
    <p:sldId id="697" r:id="rId9"/>
    <p:sldId id="696" r:id="rId10"/>
    <p:sldId id="670" r:id="rId11"/>
    <p:sldId id="671" r:id="rId12"/>
    <p:sldId id="608" r:id="rId13"/>
    <p:sldId id="716" r:id="rId14"/>
    <p:sldId id="714" r:id="rId15"/>
    <p:sldId id="481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82060F7-10A9-4814-81E7-A0860D759B4E}">
          <p14:sldIdLst>
            <p14:sldId id="712"/>
            <p14:sldId id="713"/>
          </p14:sldIdLst>
        </p14:section>
        <p14:section name="Events" id="{66C248A9-3CE8-4FCB-A5FA-D6056AE0CF45}">
          <p14:sldIdLst>
            <p14:sldId id="599"/>
            <p14:sldId id="600"/>
            <p14:sldId id="693"/>
            <p14:sldId id="666"/>
            <p14:sldId id="697"/>
            <p14:sldId id="696"/>
            <p14:sldId id="670"/>
            <p14:sldId id="671"/>
            <p14:sldId id="608"/>
          </p14:sldIdLst>
        </p14:section>
        <p14:section name="Conclusion" id="{04B59539-25C5-4D41-9479-0AAF1F663825}">
          <p14:sldIdLst>
            <p14:sldId id="716"/>
            <p14:sldId id="71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aa645739(v=vs.71).aspx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softuni.foundation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9794857-A212-41D3-911B-894010AF85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90862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94B6ACB-C990-4F41-BF0F-836ED9CA38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03540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2C19900-C033-4FF9-B4B7-2C737B759D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92246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C18749D-D108-4DB1-B7A0-21A48AF9F8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07639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0B50907-28F3-472D-B178-5083AE50BA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16473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component-oriented programming components publish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 other components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notify that something has happened</a:t>
            </a:r>
          </a:p>
          <a:p>
            <a:pPr lvl="2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E.g. moving the mouse causes an event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object which causes an event is called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event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sender</a:t>
            </a:r>
            <a:endParaRPr lang="bg-BG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object which receives an event is called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event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receiver</a:t>
            </a:r>
            <a:endParaRPr lang="bg-BG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order to receive an event, the event receivers should first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subscribe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event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338CAFB-EFA2-423F-B775-A55C7116B7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36706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in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</a:t>
            </a:r>
          </a:p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in C#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 special delegate instances declared by the keyword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</a:p>
          <a:p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the component model of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the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subscription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sending 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receiving 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 events is supported through delegates and events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1ACE60D-D374-471E-8090-474D46F19F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94008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in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</a:t>
            </a:r>
          </a:p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in C#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 special delegate instances declared by the keyword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</a:p>
          <a:p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the component model of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the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subscription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sending 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receiving 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 events is supported through delegates and events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91A217C-71A5-4384-9941-0258D5A69E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96735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Events vs Delegates</a:t>
            </a:r>
          </a:p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are not the same as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member fields of type delegate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Action&lt;string&gt; m;</a:t>
            </a:r>
            <a:r>
              <a:rPr lang="en-US" b="0" baseline="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1600" b="1" dirty="0">
                <a:solidFill>
                  <a:schemeClr val="tx2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≠</a:t>
            </a:r>
            <a:r>
              <a:rPr lang="en-US" sz="1600" b="1" dirty="0">
                <a:solidFill>
                  <a:schemeClr val="tx2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baseline="0" dirty="0">
                <a:solidFill>
                  <a:schemeClr val="tx2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event Action&lt;string&gt; m;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can be members of an interface 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cannot be members of an interface</a:t>
            </a:r>
          </a:p>
          <a:p>
            <a:pPr lvl="1"/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 event can only be called in the class where it is defined</a:t>
            </a:r>
          </a:p>
          <a:p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default the access to the events is synchronized (thread-safe)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BB921D0-FEE1-4CCF-9566-5FD47B6D74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1118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Events: Convention</a:t>
            </a:r>
          </a:p>
          <a:p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/>
              <a:t>.NET defines a convention (pattern) for defining events:</a:t>
            </a:r>
          </a:p>
          <a:p>
            <a:pPr lvl="1"/>
            <a:r>
              <a:rPr lang="en-US" dirty="0">
                <a:hlinkClick r:id="rId3"/>
              </a:rPr>
              <a:t>http://msdn.microsoft.com/en-us/library/aa645739(v=vs.71).aspx</a:t>
            </a:r>
            <a:endParaRPr lang="en-US" dirty="0"/>
          </a:p>
          <a:p>
            <a:r>
              <a:rPr lang="en-US" dirty="0"/>
              <a:t>Delegates which are used for events:</a:t>
            </a:r>
          </a:p>
          <a:p>
            <a:pPr lvl="1"/>
            <a:r>
              <a:rPr lang="en-US" dirty="0"/>
              <a:t>Have names formed by a verb </a:t>
            </a:r>
            <a:r>
              <a:rPr lang="bg-BG" dirty="0"/>
              <a:t>+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EventHandler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/>
              <a:t>Accept two parameters:</a:t>
            </a:r>
          </a:p>
          <a:p>
            <a:pPr lvl="2"/>
            <a:r>
              <a:rPr lang="en-US" dirty="0"/>
              <a:t>Event sender –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System.Object</a:t>
            </a:r>
          </a:p>
          <a:p>
            <a:pPr lvl="2"/>
            <a:r>
              <a:rPr lang="en-US" dirty="0"/>
              <a:t>Event information – inherited from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System.EventArgs</a:t>
            </a:r>
            <a:endParaRPr lang="en-US" dirty="0"/>
          </a:p>
          <a:p>
            <a:pPr lvl="1"/>
            <a:r>
              <a:rPr lang="en-US" dirty="0"/>
              <a:t>No return value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/>
              <a:t>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269571D-1F8B-41B5-9C1A-7938519A1D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4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5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65520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Events: Convention (2)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Example: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ItemChangedEventHandler(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object sender, ItemChangedEventArgs eventArgs);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endParaRPr lang="en-US" dirty="0"/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/>
              <a:t>Events: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declared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Follow </a:t>
            </a:r>
            <a:r>
              <a:rPr lang="en-US" noProof="1"/>
              <a:t>PascalCase naming convention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End with a verb</a:t>
            </a:r>
          </a:p>
          <a:p>
            <a:pPr marL="177800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1">
                <a:solidFill>
                  <a:schemeClr val="tx1"/>
                </a:solidFill>
                <a:effectLst/>
                <a:latin typeface="+mn-lt"/>
                <a:cs typeface="+mn-cs"/>
                <a:sym typeface="Wingdings" pitchFamily="2" charset="2"/>
              </a:rPr>
              <a:t>For</a:t>
            </a:r>
            <a:r>
              <a:rPr lang="en-US" b="0" baseline="0" noProof="1">
                <a:solidFill>
                  <a:schemeClr val="tx1"/>
                </a:solidFill>
                <a:effectLst/>
                <a:latin typeface="+mn-lt"/>
                <a:cs typeface="+mn-cs"/>
                <a:sym typeface="Wingdings" pitchFamily="2" charset="2"/>
              </a:rPr>
              <a:t> example: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event ItemChangedEventHandler ItemChanged;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68C8EE7-91F5-45AC-AC78-BC0B36AD67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45360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Events: Convention (3)</a:t>
            </a:r>
          </a:p>
          <a:p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/>
              <a:t>To fire an event a special</a:t>
            </a:r>
            <a:r>
              <a:rPr lang="bg-BG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method is created </a:t>
            </a:r>
          </a:p>
          <a:p>
            <a:pPr lvl="1"/>
            <a:r>
              <a:rPr lang="en-US" dirty="0"/>
              <a:t>Named after a specific action, 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OnVerb()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protected void OnItemChanged()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… 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bg-BG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receiver method</a:t>
            </a:r>
            <a:r>
              <a:rPr lang="bg-BG" dirty="0"/>
              <a:t> (</a:t>
            </a:r>
            <a:r>
              <a:rPr lang="en-US" dirty="0"/>
              <a:t>handler</a:t>
            </a:r>
            <a:r>
              <a:rPr lang="bg-BG" dirty="0"/>
              <a:t>)</a:t>
            </a:r>
            <a:r>
              <a:rPr lang="en-US" dirty="0"/>
              <a:t> is named in the form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OnObjectEvent</a:t>
            </a:r>
            <a:r>
              <a:rPr lang="bg-BG" dirty="0"/>
              <a:t>:</a:t>
            </a:r>
            <a:endParaRPr lang="en-US" dirty="0"/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private void OnOrderListItemChanged()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…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E979BAF-B5D4-4427-AE5F-731A0C5458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98030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3.jpeg"/><Relationship Id="rId4" Type="http://schemas.openxmlformats.org/officeDocument/2006/relationships/image" Target="../media/image10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455612" y="533400"/>
            <a:ext cx="11110699" cy="153743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800" dirty="0"/>
              <a:t>Комуникация между обекти. Събития</a:t>
            </a:r>
            <a:endParaRPr lang="en-US" sz="4800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>
              <a:solidFill>
                <a:srgbClr val="F0A22E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60" cy="2524722"/>
            <a:chOff x="745783" y="3624633"/>
            <a:chExt cx="5399660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9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>
                  <a:solidFill>
                    <a:srgbClr val="F0A22E">
                      <a:lumMod val="40000"/>
                      <a:lumOff val="60000"/>
                    </a:srgbClr>
                  </a:solidFill>
                </a:rPr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3" descr="C:\Documents\Courses\OOP\OOP Images\20101026061253!Current_event_mark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3428294"/>
            <a:ext cx="4658256" cy="3329067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98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Потребителски събития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конвенция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(2)</a:t>
            </a:r>
            <a:endParaRPr lang="en-US" dirty="0"/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393865" y="3658587"/>
            <a:ext cx="11166947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event ItemChangedEventHandler ItemChanged;</a:t>
            </a:r>
            <a:endParaRPr lang="bg-BG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2080180" y="1100683"/>
            <a:ext cx="3895562" cy="1437820"/>
          </a:xfrm>
          <a:prstGeom prst="wedgeRoundRectCallout">
            <a:avLst>
              <a:gd name="adj1" fmla="val -59916"/>
              <a:gd name="adj2" fmla="val 147064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Събитията 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се декларират като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6856412" y="1318615"/>
            <a:ext cx="3657600" cy="1437820"/>
          </a:xfrm>
          <a:prstGeom prst="wedgeRoundRectCallout">
            <a:avLst>
              <a:gd name="adj1" fmla="val -68449"/>
              <a:gd name="adj2" fmla="val 133593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Спазвайте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PascalCase 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ковенция за именуване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 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975742" y="5738077"/>
            <a:ext cx="3671830" cy="586523"/>
          </a:xfrm>
          <a:prstGeom prst="wedgeRoundRectCallout">
            <a:avLst>
              <a:gd name="adj1" fmla="val 58151"/>
              <a:gd name="adj2" fmla="val -293763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Завършва с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глагол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93863" y="3658586"/>
            <a:ext cx="11166947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event ItemChangedEventHandler ItemChanged;</a:t>
            </a:r>
            <a:endParaRPr lang="bg-BG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93861" y="3658585"/>
            <a:ext cx="11166947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event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tem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hanged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vent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andler ItemChanged;</a:t>
            </a:r>
            <a:endParaRPr lang="bg-BG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93857" y="3658585"/>
            <a:ext cx="11166947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event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tem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hanged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vent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andler Item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Changed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bg-BG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5373A5B7-56AE-4CA0-ABF5-DEF42B010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6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animBg="1"/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За „запалване“ (стартиране) на събитие се създава специален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метод</a:t>
            </a:r>
            <a:r>
              <a:rPr lang="en-US" dirty="0"/>
              <a:t> </a:t>
            </a:r>
          </a:p>
          <a:p>
            <a:pPr lvl="1"/>
            <a:r>
              <a:rPr lang="bg-BG" dirty="0"/>
              <a:t>Именуван от специфичното действие</a:t>
            </a:r>
            <a:r>
              <a:rPr lang="en-US" dirty="0"/>
              <a:t>,</a:t>
            </a:r>
            <a:r>
              <a:rPr lang="bg-BG" dirty="0"/>
              <a:t>което върши, напр.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OnVerb()</a:t>
            </a:r>
          </a:p>
          <a:p>
            <a:endParaRPr lang="en-US" dirty="0"/>
          </a:p>
          <a:p>
            <a:endParaRPr lang="bg-BG" dirty="0"/>
          </a:p>
          <a:p>
            <a:r>
              <a:rPr lang="bg-BG" dirty="0"/>
              <a:t>Методът получател е именуван във формат</a:t>
            </a:r>
            <a:r>
              <a:rPr lang="en-US" dirty="0"/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OnObjectEvent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Потребителски събития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конвенция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(3)</a:t>
            </a:r>
            <a:endParaRPr lang="en-US" dirty="0"/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783292" y="3593271"/>
            <a:ext cx="10275857" cy="978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protected void OnItemChanged()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 }</a:t>
            </a:r>
            <a:endParaRPr lang="bg-BG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760412" y="5638616"/>
            <a:ext cx="10275857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private void OnOrderListItemChanged()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…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5EA02ED-6FFD-444C-AAFB-F2C979865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1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animBg="1"/>
      <p:bldP spid="9318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15938" y="2258375"/>
            <a:ext cx="3117274" cy="401949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8113799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Делегатът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специализиран клас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b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често наричан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“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указател към функция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”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Събитията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позволяват абонамент за известия относно нещо, случващо се в обекта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Когато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събитие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„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се случи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",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всички абонати се известяват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78974D2-A622-4B08-89A5-817308949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57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Комуникация между обекти. Събития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47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6C6A0756-D77B-4F67-9F92-10187A903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50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Събития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Дефиниране на събития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Известяване за събития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Събития и делегати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Потребителски събития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bg-BG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5CBE43F-DAEF-4EFB-9470-DDC0869F9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61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В компонентно-ориентираното прогамиране компоненти публикуват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събития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към други компоненти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Събитията известяват, че нещо се е случило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ru-RU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Обектът, който предизвиква дадено събитие се нарича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подател на събитие</a:t>
            </a:r>
            <a:endParaRPr lang="bg-BG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ru-RU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Обектът, който получава събитие се нарича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получател на събитие</a:t>
            </a:r>
          </a:p>
          <a:p>
            <a:r>
              <a:rPr lang="ru-RU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За да получат едно събитие, получателите на събитието първо трябва да се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"абонират за събитието"</a:t>
            </a:r>
            <a:endParaRPr lang="bg-BG" dirty="0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Събития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6E6A5B0-FA98-4E7C-A19D-8DBB10182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1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Събитията в </a:t>
            </a:r>
            <a:r>
              <a:rPr lang="en-US" sz="36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C#</a:t>
            </a:r>
            <a:r>
              <a:rPr lang="bg-BG" sz="36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са специални</a:t>
            </a:r>
            <a:r>
              <a:rPr lang="en-US" sz="36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36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инстанции на 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делегати,</a:t>
            </a:r>
            <a:r>
              <a:rPr lang="en-US" sz="36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36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декларирани с ключовата дума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</a:p>
          <a:p>
            <a:endParaRPr 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+=</a:t>
            </a:r>
            <a:r>
              <a:rPr lang="en-US" sz="36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 subscribes for an event</a:t>
            </a:r>
          </a:p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-=</a:t>
            </a:r>
            <a:r>
              <a:rPr lang="en-US" sz="36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36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6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unsubscribes for an event</a:t>
            </a:r>
            <a:r>
              <a:rPr lang="bg-BG" sz="36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sz="3600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събитие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88915" y="3659152"/>
            <a:ext cx="110109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event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EventHandler WorkCompleted;</a:t>
            </a:r>
            <a:endParaRPr lang="bg-BG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6212" y="2209800"/>
            <a:ext cx="89472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88914" y="2743200"/>
            <a:ext cx="11010997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event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WorkPerformedHandler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WorkPerformed;</a:t>
            </a:r>
            <a:endParaRPr lang="bg-BG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58566655-FC63-406F-90FE-880FBFCC5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11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Известяване за събитие се прави чрез извикване на събитието като метод</a:t>
            </a:r>
            <a:r>
              <a:rPr lang="en-US" sz="36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endParaRPr 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800"/>
              </a:spcBef>
            </a:pPr>
            <a:r>
              <a:rPr lang="bg-BG" sz="36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Или чрез достъп до делегата на събитето, като се извика директно:</a:t>
            </a:r>
            <a:r>
              <a:rPr lang="en-US" sz="36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Известяване за събитие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46212" y="2209800"/>
            <a:ext cx="89472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55415" y="2371530"/>
            <a:ext cx="1101099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if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(WorkPerformed != null) 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WorkPerformed(8, WorkType.GenerateReports);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87325" y="4661118"/>
            <a:ext cx="11010997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WorkPerformedHandler del = 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WorkPerformed as WorkPerformedHandler; 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if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(del != null)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del(8, WorkType.GenerateReports); 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0CC2AB62-4858-4B3F-AD5D-D44D02D32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0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endParaRPr lang="bg-BG" sz="3200" dirty="0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1200"/>
              </a:spcBef>
            </a:pPr>
            <a:endParaRPr lang="bg-BG" sz="3200" dirty="0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1200"/>
              </a:spcBef>
            </a:pPr>
            <a:endParaRPr lang="bg-BG" sz="3200" dirty="0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1200"/>
              </a:spcBef>
            </a:pPr>
            <a:endParaRPr lang="bg-BG" sz="3200" dirty="0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1200"/>
              </a:spcBef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Събитията могат да са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32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част от интерфейс</a:t>
            </a:r>
            <a:r>
              <a:rPr lang="en-US" sz="32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делегатите не могат</a:t>
            </a:r>
          </a:p>
          <a:p>
            <a:pPr>
              <a:spcBef>
                <a:spcPts val="1200"/>
              </a:spcBef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Събитие</a:t>
            </a:r>
            <a:r>
              <a:rPr lang="en-US" sz="32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32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може да се извика единствено в класа в който 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дефинирано</a:t>
            </a:r>
          </a:p>
          <a:p>
            <a:pPr>
              <a:spcBef>
                <a:spcPts val="1200"/>
              </a:spcBef>
            </a:pPr>
            <a:r>
              <a:rPr lang="bg-BG" sz="32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По подразбиране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до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тъпът</a:t>
            </a:r>
            <a:r>
              <a:rPr lang="en-US" sz="32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32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до събитията е синхронизиран </a:t>
            </a:r>
            <a:r>
              <a:rPr lang="en-US" sz="32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(thread-safe)</a:t>
            </a:r>
            <a:endParaRPr lang="bg-BG" sz="3200" dirty="0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Събития и делегати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979612" y="1295400"/>
            <a:ext cx="8033016" cy="2290844"/>
            <a:chOff x="2039804" y="2209800"/>
            <a:chExt cx="8033016" cy="2290844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2894012" y="2209800"/>
              <a:ext cx="6324600" cy="64633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indent="0" eaLnBrk="0" hangingPunct="0">
                <a:spcBef>
                  <a:spcPct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  <a:tabLst/>
              </a:pPr>
              <a:r>
                <a:rPr lang="en-US" sz="36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public Action&lt;string&gt; m;</a:t>
              </a:r>
              <a:endParaRPr lang="bg-BG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5514995" y="2801224"/>
              <a:ext cx="720455" cy="11079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bg-BG" sz="6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nsolas" pitchFamily="49" charset="0"/>
                  <a:cs typeface="Consolas" pitchFamily="49" charset="0"/>
                </a:rPr>
                <a:t>≠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039804" y="3854313"/>
              <a:ext cx="8033016" cy="64633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indent="0" eaLnBrk="0" hangingPunct="0">
                <a:spcBef>
                  <a:spcPct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  <a:tabLst/>
              </a:pPr>
              <a:r>
                <a:rPr lang="en-US" sz="36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public event Action&lt;string&gt; m;</a:t>
              </a:r>
              <a:endParaRPr lang="bg-BG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A121B798-D012-4898-808A-892AF1F87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2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Известяване и отговор на събития</a:t>
            </a:r>
            <a:endParaRPr lang="en-US" dirty="0"/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188815" y="1428914"/>
            <a:ext cx="11711832" cy="4743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ts val="22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WorkPerfHandler (int hours, WorkType workType); </a:t>
            </a: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Worker </a:t>
            </a: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    </a:t>
            </a: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event WorkPerfHandler WorkPerformed;     </a:t>
            </a: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public virtual void DoWork(int hours, WorkType workType)     </a:t>
            </a: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         </a:t>
            </a: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Свършете работата и уведомете тук, потребителя, че работата е изпълнена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</a:t>
            </a: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OnWorkPerformed(hours, workType);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 </a:t>
            </a: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//TODO: 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Добавете метод за </a:t>
            </a:r>
            <a:r>
              <a:rPr lang="en-US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taising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събиитие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(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следващия слайд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 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8C3EA2F-65D6-48B6-87C1-6B769B0F9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29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Известяване и отговор на събития </a:t>
            </a:r>
            <a:r>
              <a:rPr lang="en-US" dirty="0"/>
              <a:t>(2)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9663" y="1389995"/>
            <a:ext cx="11485949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protected virtual void OnWorkPerformed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(int hours, WorkType workType)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         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WorkPerfHandler del = WorkPerformed as WorkPerfHandler;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if (del != null) //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Слушателите са прикачени/абонирани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             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del(hours, workType);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         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A6B1E60-64EE-4FC6-ADC8-B8CBA1B6B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61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Потребителски събития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конвенция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26279" y="3095036"/>
            <a:ext cx="10515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ItemChangedEventHandler(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object sender, ItemChangedEventArgs eventArgs);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298040" y="1371600"/>
            <a:ext cx="6296011" cy="586523"/>
          </a:xfrm>
          <a:prstGeom prst="wedgeRoundRectCallout">
            <a:avLst>
              <a:gd name="adj1" fmla="val -39115"/>
              <a:gd name="adj2" fmla="val 251129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Име на делегата</a:t>
            </a:r>
            <a:r>
              <a:rPr lang="en-US" sz="23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: </a:t>
            </a:r>
            <a:r>
              <a:rPr lang="bg-BG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Глагол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+ EventHandler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26279" y="3087546"/>
            <a:ext cx="10515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ItemChangedEventHandler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object sender, ItemChangedEventArgs eventArgs);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675165" y="5278079"/>
            <a:ext cx="4639969" cy="1012172"/>
          </a:xfrm>
          <a:prstGeom prst="wedgeRoundRectCallout">
            <a:avLst>
              <a:gd name="adj1" fmla="val -40801"/>
              <a:gd name="adj2" fmla="val -190949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Подателят </a:t>
            </a:r>
            <a:r>
              <a:rPr lang="bg-BG" sz="23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на събитието е</a:t>
            </a:r>
            <a:r>
              <a:rPr lang="en-US" sz="23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System.Object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26279" y="3095035"/>
            <a:ext cx="10515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ItemChangedEventHandler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object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sender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ItemChangedEventArgs eventArgs);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6558585" y="5006219"/>
            <a:ext cx="4800600" cy="1437820"/>
          </a:xfrm>
          <a:prstGeom prst="wedgeRoundRectCallout">
            <a:avLst>
              <a:gd name="adj1" fmla="val -49564"/>
              <a:gd name="adj2" fmla="val -127224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Информацията (данните )за събитието наследява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System.EventArgs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826279" y="3091079"/>
            <a:ext cx="10515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ItemChangedEventHandler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object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sender,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ItemChangedEventArgs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eventArgs);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825477" y="3092259"/>
            <a:ext cx="10515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void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ItemChangedEventHandler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object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sender,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ItemChangedEventArgs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eventArgs);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790244" y="1708696"/>
            <a:ext cx="2801774" cy="586523"/>
          </a:xfrm>
          <a:prstGeom prst="wedgeRoundRectCallout">
            <a:avLst>
              <a:gd name="adj1" fmla="val 60096"/>
              <a:gd name="adj2" fmla="val 195603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Не връща </a:t>
            </a:r>
            <a:r>
              <a:rPr lang="bg-BG" sz="23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стойност</a:t>
            </a:r>
            <a:endParaRPr lang="en-US" sz="23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374F96F3-51B7-433A-B2B4-616269158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40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7212</TotalTime>
  <Words>1370</Words>
  <Application>Microsoft Office PowerPoint</Application>
  <PresentationFormat>Custom</PresentationFormat>
  <Paragraphs>228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Събития</vt:lpstr>
      <vt:lpstr>Дефиниране на събитие</vt:lpstr>
      <vt:lpstr>Известяване за събитие</vt:lpstr>
      <vt:lpstr>Събития и делегати</vt:lpstr>
      <vt:lpstr>Известяване и отговор на събития</vt:lpstr>
      <vt:lpstr>Известяване и отговор на събития (2)</vt:lpstr>
      <vt:lpstr>Потребителски събития: конвенция</vt:lpstr>
      <vt:lpstr>Потребителски събития: конвенция (2)</vt:lpstr>
      <vt:lpstr>Потребителски събития: конвенция (3)</vt:lpstr>
      <vt:lpstr>Какво научихме?</vt:lpstr>
      <vt:lpstr>Комуникация между обекти. Събития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Types in OOP</dc:title>
  <dc:subject>C# Basics Course</dc:subject>
  <dc:creator>Software University Foundation</dc:creator>
  <cp:keywords>Other Types; Enumerations; Structures; Generics; Attributes; OOP; programming; course; SoftUni; Software University</cp:keywords>
  <dc:description>Фондация "Софтуерен университет" - http://softuni.foundation</dc:description>
  <cp:lastModifiedBy>Svetlin Nakov</cp:lastModifiedBy>
  <cp:revision>302</cp:revision>
  <dcterms:created xsi:type="dcterms:W3CDTF">2014-01-02T17:00:34Z</dcterms:created>
  <dcterms:modified xsi:type="dcterms:W3CDTF">2019-12-17T09:41:28Z</dcterms:modified>
  <cp:category>programming;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