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1"/>
  </p:notesMasterIdLst>
  <p:handoutMasterIdLst>
    <p:handoutMasterId r:id="rId22"/>
  </p:handoutMasterIdLst>
  <p:sldIdLst>
    <p:sldId id="586" r:id="rId3"/>
    <p:sldId id="587" r:id="rId4"/>
    <p:sldId id="569" r:id="rId5"/>
    <p:sldId id="570" r:id="rId6"/>
    <p:sldId id="571" r:id="rId7"/>
    <p:sldId id="540" r:id="rId8"/>
    <p:sldId id="572" r:id="rId9"/>
    <p:sldId id="573" r:id="rId10"/>
    <p:sldId id="546" r:id="rId11"/>
    <p:sldId id="576" r:id="rId12"/>
    <p:sldId id="541" r:id="rId13"/>
    <p:sldId id="574" r:id="rId14"/>
    <p:sldId id="575" r:id="rId15"/>
    <p:sldId id="583" r:id="rId16"/>
    <p:sldId id="545" r:id="rId17"/>
    <p:sldId id="588" r:id="rId18"/>
    <p:sldId id="589" r:id="rId19"/>
    <p:sldId id="481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AACA83A-E82E-4D3F-86B5-C620899C72C3}">
          <p14:sldIdLst>
            <p14:sldId id="586"/>
            <p14:sldId id="587"/>
          </p14:sldIdLst>
        </p14:section>
        <p14:section name="Шаблони в поведението" id="{515F04CE-1109-42D2-A163-7BAE010D6538}">
          <p14:sldIdLst>
            <p14:sldId id="569"/>
            <p14:sldId id="570"/>
            <p14:sldId id="571"/>
            <p14:sldId id="540"/>
            <p14:sldId id="572"/>
            <p14:sldId id="573"/>
            <p14:sldId id="546"/>
            <p14:sldId id="576"/>
            <p14:sldId id="541"/>
            <p14:sldId id="574"/>
            <p14:sldId id="575"/>
            <p14:sldId id="583"/>
          </p14:sldIdLst>
        </p14:section>
        <p14:section name="Шаблони в архитектурата" id="{2AA17559-AF0E-48C9-90F0-D85D1ACD0A7F}">
          <p14:sldIdLst>
            <p14:sldId id="545"/>
          </p14:sldIdLst>
        </p14:section>
        <p14:section name="Conclusion" id="{B85316B1-FC21-4F01-BE27-6CEF9F579166}">
          <p14:sldIdLst>
            <p14:sldId id="588"/>
            <p14:sldId id="589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5268068-0A6E-41BC-B429-2B6C6BF7AA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05071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8D334F-60F1-4167-86D9-14457F05CC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7611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36E35AF-9BCA-4F26-A277-1F44347856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622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053BD4CB-FC0C-420C-AE4B-87CBA6A182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162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DB194B74-7C61-4618-AD36-0AEE78148B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21003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91CB6-67D7-4552-B8D3-816F3DA613D6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3C2CC70-A35C-4E1C-BC8F-72DA0C957C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4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71AA-3E59-4657-8664-9D69CACFA85E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FD0896E-DD7E-4E4F-8C19-21D38A01DA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31977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Interpreter Pattern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82104E-CF97-4F66-B8D5-BA30FD243013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4634137-CFD4-4CBC-A92E-1D1E8658E2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88439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27718838-A2BA-432D-BB5E-D9BE6581E9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54264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760F3AE-C159-4785-B08A-2DDE5A7614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2736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ctive_record_pattern" TargetMode="External"/><Relationship Id="rId3" Type="http://schemas.openxmlformats.org/officeDocument/2006/relationships/hyperlink" Target="http://en.wikipedia.org/wiki/Multitier_architecture" TargetMode="External"/><Relationship Id="rId7" Type="http://schemas.openxmlformats.org/officeDocument/2006/relationships/hyperlink" Target="http://www.tutorialspoint.com/design_pattern/front_controller_pattern.htm" TargetMode="External"/><Relationship Id="rId2" Type="http://schemas.openxmlformats.org/officeDocument/2006/relationships/hyperlink" Target="http://en.wikipedia.org/wiki/Client%E2%80%93server_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odel_View_ViewModel" TargetMode="External"/><Relationship Id="rId5" Type="http://schemas.openxmlformats.org/officeDocument/2006/relationships/hyperlink" Target="http://en.wikipedia.org/wiki/Model%E2%80%93view%E2%80%93presenter" TargetMode="External"/><Relationship Id="rId4" Type="http://schemas.openxmlformats.org/officeDocument/2006/relationships/hyperlink" Target="http://en.wikipedia.org/wiki/Model%E2%80%93view%E2%80%93controlle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1598612" y="457200"/>
            <a:ext cx="9967699" cy="147084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/>
              <a:t>Шаблони за проектиране</a:t>
            </a:r>
            <a:br>
              <a:rPr lang="en-US" sz="4800" dirty="0"/>
            </a:br>
            <a:r>
              <a:rPr lang="ru-RU" sz="4800" dirty="0"/>
              <a:t>за поведение и архитектура</a:t>
            </a:r>
            <a:endParaRPr lang="en-US" sz="4800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53" y="3355839"/>
            <a:ext cx="2193711" cy="2856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3990611"/>
            <a:ext cx="3109699" cy="2410189"/>
          </a:xfrm>
          <a:prstGeom prst="roundRect">
            <a:avLst>
              <a:gd name="adj" fmla="val 37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21CBC927-9054-400F-B24F-8FE5D5544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412" y="2117699"/>
            <a:ext cx="11186899" cy="819884"/>
          </a:xfrm>
        </p:spPr>
        <p:txBody>
          <a:bodyPr>
            <a:normAutofit/>
          </a:bodyPr>
          <a:lstStyle/>
          <a:p>
            <a:r>
              <a:rPr lang="en-US" dirty="0"/>
              <a:t>(Behavioral and Architectural Design Patterns)</a:t>
            </a:r>
          </a:p>
        </p:txBody>
      </p:sp>
    </p:spTree>
    <p:extLst>
      <p:ext uri="{BB962C8B-B14F-4D97-AF65-F5344CB8AC3E}">
        <p14:creationId xmlns:p14="http://schemas.microsoft.com/office/powerpoint/2010/main" val="49342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Observer</a:t>
            </a:r>
            <a:r>
              <a:rPr lang="en-US" dirty="0"/>
              <a:t> </a:t>
            </a:r>
            <a:r>
              <a:rPr lang="bg-BG" dirty="0"/>
              <a:t>представя интерфейс, позволяващ на обектите да комуникират помежду си без конкретно знание един за друг</a:t>
            </a:r>
            <a:endParaRPr lang="en-US" dirty="0"/>
          </a:p>
          <a:p>
            <a:pPr>
              <a:lnSpc>
                <a:spcPct val="95000"/>
              </a:lnSpc>
              <a:defRPr/>
            </a:pPr>
            <a:r>
              <a:rPr lang="bg-BG" dirty="0"/>
              <a:t>Известен е и като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Publish-Subscribe </a:t>
            </a:r>
            <a:r>
              <a:rPr lang="bg-BG" dirty="0"/>
              <a:t>шаблон</a:t>
            </a:r>
            <a:endParaRPr lang="en-US" dirty="0"/>
          </a:p>
          <a:p>
            <a:pPr>
              <a:lnSpc>
                <a:spcPct val="95000"/>
              </a:lnSpc>
              <a:defRPr/>
            </a:pPr>
            <a:r>
              <a:rPr lang="bg-BG" dirty="0"/>
              <a:t>Обект информира друг обект за своето състояние, без да се знае кои и какви са тези обекти</a:t>
            </a:r>
            <a:endParaRPr 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bg-BG" dirty="0"/>
              <a:t>Шаблон </a:t>
            </a:r>
            <a:r>
              <a:rPr lang="en-US" dirty="0"/>
              <a:t>Observer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91" y="4191000"/>
            <a:ext cx="5313266" cy="2205847"/>
          </a:xfrm>
          <a:prstGeom prst="roundRect">
            <a:avLst>
              <a:gd name="adj" fmla="val 33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22367BA-ADD3-4B9D-9FB6-7A4142B99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6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Събития и </a:t>
            </a:r>
            <a:r>
              <a:rPr lang="bg-BG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обработчици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на събития в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</a:t>
            </a:r>
          </a:p>
          <a:p>
            <a:pPr lvl="1"/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Източниците на събития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компонентите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публикуват събития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например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Събитията в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.NET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имат механизъм за абониране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например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java.util.Observable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java.util.Observer</a:t>
            </a:r>
          </a:p>
          <a:p>
            <a:pPr lvl="1"/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Класически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observer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шаблон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Java</a:t>
            </a:r>
          </a:p>
          <a:p>
            <a:pPr lvl="1"/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java.awt.event.ActionListener</a:t>
            </a:r>
            <a:r>
              <a:rPr lang="en-US" sz="3100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1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има 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actionPerformed()</a:t>
            </a:r>
          </a:p>
          <a:p>
            <a:pPr lvl="1"/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java.awt.Button</a:t>
            </a:r>
            <a:r>
              <a:rPr lang="en-US" sz="3100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1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има 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addActionListener()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примери за реална употреба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62F6FE1-D8DB-4B4F-ACA8-39B1135D8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67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Strategy</a:t>
            </a:r>
            <a:r>
              <a:rPr lang="en-US" dirty="0"/>
              <a:t> </a:t>
            </a:r>
            <a:r>
              <a:rPr lang="bg-BG" dirty="0"/>
              <a:t>капсулира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алгоритъм</a:t>
            </a:r>
            <a:r>
              <a:rPr lang="en-US" dirty="0"/>
              <a:t> </a:t>
            </a:r>
            <a:r>
              <a:rPr lang="bg-BG" dirty="0"/>
              <a:t>в клас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Прави алгоритмите взаимозаменяеми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Всеки алгоритъм може да работи без промяна със същите данни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Клиентът може да ползва без промяна всеки един алгоритъм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 </a:t>
            </a:r>
            <a:r>
              <a:rPr lang="en-US" dirty="0"/>
              <a:t>Strategy</a:t>
            </a:r>
          </a:p>
        </p:txBody>
      </p:sp>
      <p:pic>
        <p:nvPicPr>
          <p:cNvPr id="7170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834" y="4038600"/>
            <a:ext cx="4673778" cy="2168362"/>
          </a:xfrm>
          <a:prstGeom prst="roundRect">
            <a:avLst>
              <a:gd name="adj" fmla="val 3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038600"/>
            <a:ext cx="5769162" cy="2168362"/>
          </a:xfrm>
          <a:prstGeom prst="roundRect">
            <a:avLst>
              <a:gd name="adj" fmla="val 3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10CB531-AAD0-4056-B7CF-43622B126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6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reflection blurRad="12700" stA="20000" endPos="50000" dist="12700" dir="5400000" sy="-100000" algn="bl" rotWithShape="0"/>
                </a:effectLst>
              </a:rPr>
              <a:t>Strategy – </a:t>
            </a:r>
            <a:r>
              <a:rPr lang="ru-RU">
                <a:effectLst>
                  <a:reflection blurRad="12700" stA="20000" endPos="50000" dist="12700" dir="5400000" sy="-100000" algn="bl" rotWithShape="0"/>
                </a:effectLst>
              </a:rPr>
              <a:t>пример</a:t>
            </a:r>
            <a:endParaRPr lang="bg-BG" dirty="0"/>
          </a:p>
        </p:txBody>
      </p:sp>
      <p:sp>
        <p:nvSpPr>
          <p:cNvPr id="12" name="Rectangle 10"/>
          <p:cNvSpPr>
            <a:spLocks noGrp="1" noChangeArrowheads="1"/>
          </p:cNvSpPr>
          <p:nvPr>
            <p:ph idx="1"/>
          </p:nvPr>
        </p:nvSpPr>
        <p:spPr>
          <a:xfrm>
            <a:off x="1903412" y="1014591"/>
            <a:ext cx="8388350" cy="10156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abstract class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abstract void Sort(IList&lt;object&gt; 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0"/>
          <p:cNvSpPr txBox="1">
            <a:spLocks noChangeArrowheads="1"/>
          </p:cNvSpPr>
          <p:nvPr/>
        </p:nvSpPr>
        <p:spPr>
          <a:xfrm>
            <a:off x="1903412" y="215759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QuickSort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Sort(IList&lt;object&gt; list) { …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0"/>
          <p:cNvSpPr txBox="1">
            <a:spLocks noChangeArrowheads="1"/>
          </p:cNvSpPr>
          <p:nvPr/>
        </p:nvSpPr>
        <p:spPr>
          <a:xfrm>
            <a:off x="1903412" y="4382631"/>
            <a:ext cx="83883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SortedList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private IList&lt;object&gt; list = new List&lt;object&gt;();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void Sort(SortStrategy strategy)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// sortStrategy can be passed in constructor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sortStrategy.Sort(list);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0"/>
          <p:cNvSpPr txBox="1">
            <a:spLocks noChangeArrowheads="1"/>
          </p:cNvSpPr>
          <p:nvPr/>
        </p:nvSpPr>
        <p:spPr>
          <a:xfrm>
            <a:off x="1903412" y="327011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MergeSort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Sort(IList&lt;object&gt; list) { …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6FC026A-D8AC-463E-92DF-35A2584E2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7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1600"/>
            <a:ext cx="11998412" cy="5349876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IComparer&lt;T&gt;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Cloneable&lt;T&gt;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</a:t>
            </a:r>
          </a:p>
          <a:p>
            <a:pPr lvl="1"/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Сортирането ползва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IComparer&lt;T&gt;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за стратегия за сравняване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Cloneable&lt;T&gt;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е стратегия за клониране на обекти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Comparer&lt;T&gt;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Java</a:t>
            </a:r>
          </a:p>
          <a:p>
            <a:pPr lvl="1"/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Сортирането ползва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Comparer&lt;T&gt;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за стратегия за сравняване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TreeMap&lt;K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V&gt;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ползва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Comparer&lt;T&gt;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за стратегия за подреждането на върховете в дървото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Strategy –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примери за реална употреба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D282684-A402-43F6-8165-3D3CD0298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99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en-US" sz="3200" dirty="0">
                <a:hlinkClick r:id="rId2"/>
              </a:rPr>
              <a:t>Client-Server</a:t>
            </a:r>
            <a:r>
              <a:rPr lang="bg-BG" sz="3200" dirty="0">
                <a:hlinkClick r:id="rId2"/>
              </a:rPr>
              <a:t> </a:t>
            </a:r>
            <a:r>
              <a:rPr lang="en-US" sz="3200" dirty="0">
                <a:hlinkClick r:id="rId2"/>
              </a:rPr>
              <a:t>Model</a:t>
            </a:r>
            <a:r>
              <a:rPr lang="en-US" sz="3200" dirty="0"/>
              <a:t> – client ↔ server</a:t>
            </a:r>
          </a:p>
          <a:p>
            <a:r>
              <a:rPr lang="en-US" sz="3200" dirty="0">
                <a:hlinkClick r:id="rId3"/>
              </a:rPr>
              <a:t>3-tier Architecture</a:t>
            </a:r>
            <a:r>
              <a:rPr lang="en-US" sz="3200" dirty="0"/>
              <a:t> – front-end ↔  logic tier ↔ back-end</a:t>
            </a:r>
          </a:p>
          <a:p>
            <a:r>
              <a:rPr lang="en-US" sz="3200" dirty="0">
                <a:hlinkClick r:id="rId3"/>
              </a:rPr>
              <a:t>Multi-tier Architecture</a:t>
            </a:r>
            <a:r>
              <a:rPr lang="en-US" sz="3200" dirty="0"/>
              <a:t> – front-end ↔ tier ↔ tier ↔ back-end</a:t>
            </a:r>
          </a:p>
          <a:p>
            <a:r>
              <a:rPr lang="en-US" sz="3200" dirty="0">
                <a:hlinkClick r:id="rId4"/>
              </a:rPr>
              <a:t>Model-View-Controller</a:t>
            </a:r>
            <a:r>
              <a:rPr lang="en-US" sz="3200" dirty="0"/>
              <a:t> (MVC) – </a:t>
            </a:r>
            <a:r>
              <a:rPr lang="bg-BG" sz="3200" dirty="0"/>
              <a:t>за създаване на</a:t>
            </a:r>
            <a:r>
              <a:rPr lang="en-US" sz="3200" dirty="0"/>
              <a:t> UI</a:t>
            </a:r>
          </a:p>
          <a:p>
            <a:r>
              <a:rPr lang="en-US" sz="3200" dirty="0">
                <a:hlinkClick r:id="rId5"/>
              </a:rPr>
              <a:t>Model-View-Presenter</a:t>
            </a:r>
            <a:r>
              <a:rPr lang="en-US" sz="3200" dirty="0"/>
              <a:t> (MVP) – </a:t>
            </a:r>
            <a:r>
              <a:rPr lang="bg-BG" sz="3200" dirty="0"/>
              <a:t>за създаване на</a:t>
            </a:r>
            <a:r>
              <a:rPr lang="en-US" sz="3200" dirty="0"/>
              <a:t> UI</a:t>
            </a:r>
          </a:p>
          <a:p>
            <a:r>
              <a:rPr lang="en-US" sz="3200" dirty="0">
                <a:hlinkClick r:id="rId6"/>
              </a:rPr>
              <a:t>Model-View-</a:t>
            </a:r>
            <a:r>
              <a:rPr lang="en-US" sz="3200" noProof="1">
                <a:hlinkClick r:id="rId6"/>
              </a:rPr>
              <a:t>ViewModel</a:t>
            </a:r>
            <a:r>
              <a:rPr lang="en-US" sz="3200" dirty="0"/>
              <a:t> (MVVM) – </a:t>
            </a:r>
            <a:r>
              <a:rPr lang="bg-BG" sz="3200" dirty="0"/>
              <a:t>за създаване на</a:t>
            </a:r>
            <a:r>
              <a:rPr lang="en-US" sz="3200" dirty="0"/>
              <a:t> UI</a:t>
            </a:r>
          </a:p>
          <a:p>
            <a:r>
              <a:rPr lang="en-US" sz="3200" dirty="0">
                <a:hlinkClick r:id="rId7"/>
              </a:rPr>
              <a:t>Front Controller</a:t>
            </a:r>
            <a:r>
              <a:rPr lang="en-US" sz="3200" dirty="0"/>
              <a:t> – </a:t>
            </a:r>
            <a:r>
              <a:rPr lang="bg-BG" sz="3200" dirty="0"/>
              <a:t>за изпращане на заявки в</a:t>
            </a:r>
            <a:r>
              <a:rPr lang="en-US" sz="3200" dirty="0"/>
              <a:t> Web </a:t>
            </a:r>
            <a:r>
              <a:rPr lang="bg-BG" sz="3200" dirty="0"/>
              <a:t>приложения</a:t>
            </a:r>
            <a:endParaRPr lang="en-US" sz="3200" dirty="0"/>
          </a:p>
          <a:p>
            <a:r>
              <a:rPr lang="en-US" sz="3200" dirty="0">
                <a:hlinkClick r:id="rId8"/>
              </a:rPr>
              <a:t>Active Record</a:t>
            </a:r>
            <a:r>
              <a:rPr lang="en-US" sz="3200" dirty="0"/>
              <a:t> – </a:t>
            </a:r>
            <a:r>
              <a:rPr lang="bg-BG" sz="3200" dirty="0"/>
              <a:t>обвива таблици с класове </a:t>
            </a:r>
            <a:r>
              <a:rPr lang="en-US" sz="3200" dirty="0"/>
              <a:t>+ CRUD </a:t>
            </a:r>
            <a:r>
              <a:rPr lang="bg-BG" sz="3200" dirty="0"/>
              <a:t>операции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 в архитектурата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B9C0A54-F02D-407A-907B-3E390A37D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09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358775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Шаблони в поведението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63521" lvl="1" indent="-358775">
              <a:lnSpc>
                <a:spcPct val="100000"/>
              </a:lnSpc>
            </a:pPr>
            <a:r>
              <a:rPr lang="en-US" dirty="0"/>
              <a:t>Iterator, Observer, Template Method, Strategy</a:t>
            </a:r>
            <a:endParaRPr lang="bg-BG" dirty="0"/>
          </a:p>
          <a:p>
            <a:pPr marL="358775" indent="-358775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Шаблони в архитектурата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63521" lvl="1" indent="-358775">
              <a:lnSpc>
                <a:spcPct val="100000"/>
              </a:lnSpc>
            </a:pPr>
            <a:r>
              <a:rPr lang="en-US" dirty="0"/>
              <a:t>Client-Server Model</a:t>
            </a:r>
          </a:p>
          <a:p>
            <a:pPr marL="663521" lvl="1" indent="-358775">
              <a:lnSpc>
                <a:spcPct val="100000"/>
              </a:lnSpc>
            </a:pPr>
            <a:r>
              <a:rPr lang="en-US" dirty="0"/>
              <a:t>3-tier and Multi-tier Architecture</a:t>
            </a:r>
          </a:p>
          <a:p>
            <a:pPr marL="663521" lvl="1" indent="-358775">
              <a:lnSpc>
                <a:spcPct val="100000"/>
              </a:lnSpc>
            </a:pPr>
            <a:r>
              <a:rPr lang="en-US" dirty="0"/>
              <a:t>Model-View-Controller (MVC), </a:t>
            </a:r>
            <a:br>
              <a:rPr lang="en-US" dirty="0"/>
            </a:br>
            <a:r>
              <a:rPr lang="en-US" dirty="0"/>
              <a:t>Model-View-Presenter (MVP) and</a:t>
            </a:r>
            <a:br>
              <a:rPr lang="en-US" dirty="0"/>
            </a:br>
            <a:r>
              <a:rPr lang="en-US" dirty="0"/>
              <a:t>Model-View-</a:t>
            </a:r>
            <a:r>
              <a:rPr lang="en-US" dirty="0" err="1"/>
              <a:t>ViewModel</a:t>
            </a:r>
            <a:r>
              <a:rPr lang="en-US" dirty="0"/>
              <a:t> (MVVM) </a:t>
            </a:r>
          </a:p>
          <a:p>
            <a:pPr marL="663521" lvl="1" indent="-358775">
              <a:lnSpc>
                <a:spcPct val="100000"/>
              </a:lnSpc>
            </a:pPr>
            <a:r>
              <a:rPr lang="en-US" dirty="0"/>
              <a:t>Front Controller, Active Record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532" y="2783577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B9497F3-287D-49ED-BEEE-B10ADDF7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21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96797" cy="1110780"/>
          </a:xfrm>
        </p:spPr>
        <p:txBody>
          <a:bodyPr>
            <a:normAutofit/>
          </a:bodyPr>
          <a:lstStyle/>
          <a:p>
            <a:r>
              <a:rPr lang="ru-RU" sz="3800" dirty="0"/>
              <a:t>Шаблони за проектиране за поведение и архитектура</a:t>
            </a:r>
            <a:endParaRPr lang="en-US" sz="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2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C47DF2D-F370-4BBF-AC61-CD5EBB2EA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8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Шаблони в поведението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Шаблони в архитектурата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22F064-B2C4-4CC6-A211-0BC2E12B6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84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 в поведението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Шаблоните в поведението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се занимават с комуникацията (взаимодействието) между обектите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sz="3100" dirty="0"/>
              <a:t>Било чрез разпределяне на отговорностите между обектите</a:t>
            </a:r>
            <a:endParaRPr lang="en-US" sz="3100" dirty="0"/>
          </a:p>
          <a:p>
            <a:pPr lvl="1">
              <a:lnSpc>
                <a:spcPct val="100000"/>
              </a:lnSpc>
            </a:pPr>
            <a:r>
              <a:rPr lang="bg-BG" sz="3100" dirty="0"/>
              <a:t>Или чрез капсулиране на поведението в един обект и делегирането на заявките към него</a:t>
            </a:r>
            <a:endParaRPr lang="en-US" sz="3100" dirty="0"/>
          </a:p>
          <a:p>
            <a:pPr>
              <a:lnSpc>
                <a:spcPct val="100000"/>
              </a:lnSpc>
            </a:pPr>
            <a:r>
              <a:rPr lang="bg-BG" dirty="0"/>
              <a:t>Увеличава гъвкавостта в комуникацията между класовете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Класически шаблони в поведението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Chain of Responsibility, Command, Interpreter, Iterator, Mediator, Memento, Null Object, Observer, State, Strategy, Template Method, Visitor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B6BB173-2609-4F50-A8C2-7C3BD6263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2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5" name="Rectangle 5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2996580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Iterator</a:t>
            </a:r>
            <a:r>
              <a:rPr lang="en-US" dirty="0"/>
              <a:t> </a:t>
            </a:r>
            <a:r>
              <a:rPr lang="bg-BG" dirty="0"/>
              <a:t>позволява достъп до елементите на съставен обект без разкриване на текущата му реализация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Множество начини за обхождане на структура от данни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Унифициран интерфейс за обхождане на различни структури от данни</a:t>
            </a:r>
            <a:endParaRPr lang="en-US" dirty="0"/>
          </a:p>
        </p:txBody>
      </p:sp>
      <p:sp>
        <p:nvSpPr>
          <p:cNvPr id="1392644" name="Rectangle 4"/>
          <p:cNvSpPr>
            <a:spLocks noGrp="1" noChangeArrowheads="1"/>
          </p:cNvSpPr>
          <p:nvPr>
            <p:ph type="title"/>
          </p:nvPr>
        </p:nvSpPr>
        <p:spPr>
          <a:xfrm>
            <a:off x="188815" y="282380"/>
            <a:ext cx="9577597" cy="626701"/>
          </a:xfrm>
          <a:noFill/>
          <a:ln/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bg-BG" dirty="0"/>
              <a:t>Шаблон </a:t>
            </a:r>
            <a:r>
              <a:rPr lang="en-US" dirty="0"/>
              <a:t>Iterator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159" y="3886200"/>
            <a:ext cx="6108853" cy="2486003"/>
          </a:xfrm>
          <a:prstGeom prst="roundRect">
            <a:avLst>
              <a:gd name="adj" fmla="val 29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69" y="4284397"/>
            <a:ext cx="1398358" cy="1821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9A59190-16EA-41D0-BFC0-458DD034A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83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– </a:t>
            </a:r>
            <a:r>
              <a:rPr lang="ru-RU"/>
              <a:t>пример</a:t>
            </a:r>
            <a:endParaRPr lang="bg-BG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idx="1"/>
          </p:nvPr>
        </p:nvSpPr>
        <p:spPr>
          <a:xfrm>
            <a:off x="1071562" y="933390"/>
            <a:ext cx="1005205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IEnumerator 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bool MoveNext();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object Current { get;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void Reset();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0"/>
          <p:cNvSpPr txBox="1">
            <a:spLocks noChangeArrowheads="1"/>
          </p:cNvSpPr>
          <p:nvPr/>
        </p:nvSpPr>
        <p:spPr>
          <a:xfrm>
            <a:off x="1071562" y="2660928"/>
            <a:ext cx="100520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IEnumerable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IEnumerator GetEnumerator();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" name="Rectangle 10"/>
          <p:cNvSpPr txBox="1">
            <a:spLocks noChangeArrowheads="1"/>
          </p:cNvSpPr>
          <p:nvPr/>
        </p:nvSpPr>
        <p:spPr>
          <a:xfrm>
            <a:off x="1071562" y="3790891"/>
            <a:ext cx="100520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class ConcreteEnumerator : IEnumerator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// Implement IEnumerator interface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Rectangle 10"/>
          <p:cNvSpPr txBox="1">
            <a:spLocks noChangeArrowheads="1"/>
          </p:cNvSpPr>
          <p:nvPr/>
        </p:nvSpPr>
        <p:spPr>
          <a:xfrm>
            <a:off x="1071562" y="4921984"/>
            <a:ext cx="1005205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enumerator = someObject.GetEnumerator();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enumerator.Reset();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(enumerator.MoveNext())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// Process the enumerator.Current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E99CE15-50DB-4D14-8809-2BCA78859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b="1" noProof="1"/>
              <a:t> </a:t>
            </a:r>
            <a:r>
              <a:rPr lang="en-US" noProof="1"/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noProof="1"/>
              <a:t> </a:t>
            </a:r>
            <a:r>
              <a:rPr lang="bg-BG" noProof="1"/>
              <a:t>в </a:t>
            </a:r>
            <a:r>
              <a:rPr lang="en-US" noProof="1"/>
              <a:t>C#</a:t>
            </a:r>
          </a:p>
          <a:p>
            <a:endParaRPr lang="en-US" noProof="1"/>
          </a:p>
          <a:p>
            <a:endParaRPr lang="en-US" noProof="1"/>
          </a:p>
          <a:p>
            <a:pPr marL="0" indent="0"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Iterable&lt;T&gt;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/>
              <a:t>в </a:t>
            </a:r>
            <a:r>
              <a:rPr lang="en-US" noProof="1"/>
              <a:t>Java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– </a:t>
            </a:r>
            <a:r>
              <a:rPr lang="bg-BG" dirty="0"/>
              <a:t>примери за реална употреба</a:t>
            </a:r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84212" y="1752600"/>
            <a:ext cx="1005205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IEnumerator&lt;T&gt; GetEnumerator()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foreach(var element in this.array)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yield return element;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608012" y="4495800"/>
            <a:ext cx="1012825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 boolean hasNext() {</a:t>
            </a:r>
            <a:br>
              <a:rPr lang="en-US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if (count &lt; str.length()) { return true;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else return false;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 Character next() {</a:t>
            </a:r>
            <a:br>
              <a:rPr lang="en-US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return str.charAt(count++);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4C50160-1427-4E4B-951A-860F3F6CB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66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Template Method</a:t>
            </a:r>
            <a:r>
              <a:rPr lang="en-US" dirty="0"/>
              <a:t> </a:t>
            </a:r>
            <a:r>
              <a:rPr lang="bg-BG" dirty="0"/>
              <a:t>дефинира основната част от алгоритъм в метод и оставя част от реализацията </a:t>
            </a:r>
            <a:r>
              <a:rPr lang="bg-BG"/>
              <a:t>на подкласовете си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Това позволява подкласовете да предефинират реализацията на части от алгоритъма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Но не им дава възможност да променят структурата на алгоритъма</a:t>
            </a:r>
            <a:endParaRPr 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</a:t>
            </a:r>
            <a:r>
              <a:rPr lang="bg-BG" dirty="0"/>
              <a:t>шаблон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793" y="4343400"/>
            <a:ext cx="4539809" cy="1976003"/>
          </a:xfrm>
          <a:prstGeom prst="roundRect">
            <a:avLst>
              <a:gd name="adj" fmla="val 19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4323648"/>
            <a:ext cx="2613190" cy="1995755"/>
          </a:xfrm>
          <a:prstGeom prst="roundRect">
            <a:avLst>
              <a:gd name="adj" fmla="val 19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052D313-1B2A-4C51-BFD3-5C1D875BC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50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Method – </a:t>
            </a:r>
            <a:r>
              <a:rPr lang="ru-RU"/>
              <a:t>пример</a:t>
            </a:r>
            <a:endParaRPr lang="bg-BG" dirty="0">
              <a:effectLst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50912" y="997089"/>
            <a:ext cx="102489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abstract class HotDrink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PrepareRecipe()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BoilWater(); Brew(); PourInCup(); AddSpices();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protected abstract void Brew()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 abstract void AddSpices();</a:t>
            </a:r>
            <a:endParaRPr lang="bg-BG" sz="20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void BoilWater()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void PourInCup()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Coffee : HotDrink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Brew()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Tea : HotDrink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Brew() 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56412" y="2569100"/>
            <a:ext cx="4114800" cy="527804"/>
          </a:xfrm>
          <a:prstGeom prst="wedgeRoundRectCallout">
            <a:avLst>
              <a:gd name="adj1" fmla="val -67701"/>
              <a:gd name="adj2" fmla="val -11598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Реализирано в подкласове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07E7963-6715-4B48-977B-C6C3266C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3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Thread.run()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</a:t>
            </a:r>
          </a:p>
          <a:p>
            <a:pPr>
              <a:lnSpc>
                <a:spcPct val="100000"/>
              </a:lnSpc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Thread.Start()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377597" cy="111078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Template Method –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примери за реална употреба</a:t>
            </a:r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84212" y="1907717"/>
            <a:ext cx="9939626" cy="2359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 thread = new Thread(){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void run()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System.out.println("Thread is running.");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thread.start();</a:t>
            </a: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720436" y="5300527"/>
            <a:ext cx="9939626" cy="1139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 thread = new Thread(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 =&gt; Console.WriteLine("Thread is running.")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thread.Start();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67656C1-011D-478B-AC2A-0E6DFAE57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6873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7144</TotalTime>
  <Words>1323</Words>
  <Application>Microsoft Office PowerPoint</Application>
  <PresentationFormat>Custom</PresentationFormat>
  <Paragraphs>212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Шаблони в поведението</vt:lpstr>
      <vt:lpstr>Шаблон Iterator</vt:lpstr>
      <vt:lpstr>Iterator – пример</vt:lpstr>
      <vt:lpstr>Iterator – примери за реална употреба</vt:lpstr>
      <vt:lpstr>Template Method шаблон</vt:lpstr>
      <vt:lpstr>Template Method – пример</vt:lpstr>
      <vt:lpstr>Template Method – примери за реална употреба</vt:lpstr>
      <vt:lpstr>Шаблон Observer</vt:lpstr>
      <vt:lpstr>Observer – примери за реална употреба</vt:lpstr>
      <vt:lpstr>Шаблон Strategy</vt:lpstr>
      <vt:lpstr>Strategy – пример</vt:lpstr>
      <vt:lpstr>Strategy – примери за реална употреба</vt:lpstr>
      <vt:lpstr>Шаблони в архитектурата</vt:lpstr>
      <vt:lpstr>Обобщение</vt:lpstr>
      <vt:lpstr>Шаблони за проектиране за поведение и архитектура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Design Patterns</dc:title>
  <dc:subject>Software Development Course</dc:subject>
  <dc:creator>Software University Foundation</dc:creator>
  <cp:keywords>design patterns; object-oriented programming; OOP; OOD</cp:keywords>
  <dc:description>Фондация "Софтуерен университет" - http://softuni.foundation</dc:description>
  <cp:lastModifiedBy>Svetlin Nakov</cp:lastModifiedBy>
  <cp:revision>300</cp:revision>
  <dcterms:created xsi:type="dcterms:W3CDTF">2014-01-02T17:00:34Z</dcterms:created>
  <dcterms:modified xsi:type="dcterms:W3CDTF">2019-12-17T08:35:36Z</dcterms:modified>
  <cp:category>programming; object-oriented; OOP; OOD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