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394" r:id="rId3"/>
    <p:sldId id="602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594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FA187D3-A529-4397-9F3B-101014B2457F}">
          <p14:sldIdLst>
            <p14:sldId id="394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</p14:sldIdLst>
        </p14:section>
        <p14:section name="Conclusion" id="{62D01977-47E2-4463-B9FD-50DCE36C80EC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636A666-AD8C-4556-8C7D-C5A9741EB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76325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210837-6447-431A-84D3-133D53E35C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663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BF825ED-4538-4118-B7A7-39196BEFE4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37184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6688B72-18B8-4102-9E25-AE08F9BF72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245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050ACA3-7A42-4AEE-8391-65A2AC6422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85652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679B0B1-3C4F-4267-AF51-9A2C3CA980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56533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C9000CE-C587-4170-BB87-9AE6028BA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49602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1ADBA90-FC65-4382-AD12-8DBDB7380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5264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7A8186A-435F-416E-945F-9C472BC69B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4760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8FFA027-99DF-40C8-9A13-39AC388585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7669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EA2BA84-2727-4926-82A7-8D6268DF51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0046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29425F3-D15D-4D77-8808-7F25F76042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853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730D90A-36D6-4238-9ADE-18973130AF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74319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6E72FF7-3F70-4235-A198-DA9B1F4573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77546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75186DA-06B7-47E3-B84F-66F87CC95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90454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1DDE285-ED69-4DDF-93C7-5D9CB020F6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5301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531812" y="762000"/>
            <a:ext cx="11034499" cy="13350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Релационен модел и типове връзки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3698944"/>
            <a:ext cx="3057854" cy="2421422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038600"/>
            <a:ext cx="2228006" cy="222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383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3813" y="1151121"/>
            <a:ext cx="93726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employees_projects(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(employee_id, project_id),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projects(project_id)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код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163207" y="504657"/>
            <a:ext cx="4043376" cy="558485"/>
          </a:xfrm>
          <a:prstGeom prst="wedgeRoundRectCallout">
            <a:avLst>
              <a:gd name="adj1" fmla="val -37592"/>
              <a:gd name="adj2" fmla="val 836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Свързващата таблица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1844017" y="2578261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451034" y="2027019"/>
            <a:ext cx="2661162" cy="448388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Основен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1844017" y="3409361"/>
            <a:ext cx="8271643" cy="1253713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44017" y="4663074"/>
            <a:ext cx="8271643" cy="124699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51813" y="6119417"/>
            <a:ext cx="2528778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Външен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34740" y="3997837"/>
            <a:ext cx="2325353" cy="452801"/>
          </a:xfrm>
          <a:prstGeom prst="wedgeRoundRectCallout">
            <a:avLst>
              <a:gd name="adj1" fmla="val -73159"/>
              <a:gd name="adj2" fmla="val -286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Външен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E48782E-DE6D-4068-B3A7-541BE9212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39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Един-към-един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0412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389812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driver_name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5948" y="2566410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2977" y="2514600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236220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Основен ключ</a:t>
            </a:r>
            <a:endParaRPr lang="en-US" b="1" dirty="0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21523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Външен ключ</a:t>
            </a:r>
            <a:endParaRPr lang="en-US" b="1" dirty="0"/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393593" y="2066082"/>
            <a:ext cx="2234189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Основен ключ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2738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3732212" y="5486400"/>
              <a:ext cx="32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Взаимоотношение</a:t>
              </a:r>
              <a:endParaRPr lang="en-US" sz="2800" dirty="0"/>
            </a:p>
          </p:txBody>
        </p:sp>
      </p:grp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850F9A38-C03B-4047-AF17-72D8C9B75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8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914400"/>
            <a:ext cx="9982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REFERENCES drivers(driver_id)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код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18413" y="871877"/>
            <a:ext cx="2559900" cy="558487"/>
          </a:xfrm>
          <a:prstGeom prst="wedgeRoundRectCallout">
            <a:avLst>
              <a:gd name="adj1" fmla="val -76189"/>
              <a:gd name="adj2" fmla="val 731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Основен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71569" y="4267200"/>
            <a:ext cx="2418643" cy="559968"/>
          </a:xfrm>
          <a:prstGeom prst="wedgeRoundRectCallout">
            <a:avLst>
              <a:gd name="adj1" fmla="val -38075"/>
              <a:gd name="adj2" fmla="val 856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Външен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52369" y="3124200"/>
            <a:ext cx="2438400" cy="977247"/>
          </a:xfrm>
          <a:prstGeom prst="wedgeRoundRectCallout">
            <a:avLst>
              <a:gd name="adj1" fmla="val -75272"/>
              <a:gd name="adj2" fmla="val 1106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Един шофьор за кола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B3222C8-69DE-412E-9DC9-468070D4D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94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854376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drivers(driver_id)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2369" y="5105400"/>
            <a:ext cx="2723443" cy="673207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Основен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0512" y="3607517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Външен ключ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2" y="1536593"/>
            <a:ext cx="2743200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Име на ограничението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132012" y="5194193"/>
            <a:ext cx="3618086" cy="6732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Референтна таблица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98BB35F-66C2-4063-A937-2AE116D4C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12084" y="5754968"/>
            <a:ext cx="9806728" cy="719034"/>
          </a:xfrm>
        </p:spPr>
        <p:txBody>
          <a:bodyPr/>
          <a:lstStyle/>
          <a:p>
            <a:r>
              <a:rPr lang="en-US" dirty="0"/>
              <a:t>Entity / relationship </a:t>
            </a:r>
            <a:r>
              <a:rPr lang="bg-BG" dirty="0"/>
              <a:t>диаграми</a:t>
            </a:r>
            <a:endParaRPr lang="en-US" dirty="0"/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84" y="1524000"/>
            <a:ext cx="3710728" cy="301776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2743200"/>
            <a:ext cx="2809875" cy="14736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BD6C530-7F33-40FB-ACCE-7FC8F445440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9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Релационна схема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БД е:</a:t>
            </a:r>
          </a:p>
          <a:p>
            <a:pPr lvl="1"/>
            <a:r>
              <a:rPr lang="bg-BG" dirty="0"/>
              <a:t>Схемата на всяка от таблиците</a:t>
            </a:r>
          </a:p>
          <a:p>
            <a:pPr lvl="1"/>
            <a:r>
              <a:rPr lang="bg-BG" dirty="0"/>
              <a:t>Релациите между таблиците</a:t>
            </a:r>
            <a:endParaRPr lang="en-US" dirty="0"/>
          </a:p>
          <a:p>
            <a:pPr lvl="1"/>
            <a:r>
              <a:rPr lang="bg-BG" dirty="0"/>
              <a:t>Всякакви други елементи от базата данни</a:t>
            </a:r>
            <a:r>
              <a:rPr lang="en-US" dirty="0"/>
              <a:t> (</a:t>
            </a:r>
            <a:r>
              <a:rPr lang="bg-BG" dirty="0"/>
              <a:t>например ограничения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Релационната схема описва структурата на базата данни</a:t>
            </a:r>
            <a:endParaRPr lang="bg-BG" sz="3000" dirty="0"/>
          </a:p>
          <a:p>
            <a:pPr lvl="1"/>
            <a:r>
              <a:rPr lang="bg-BG" dirty="0"/>
              <a:t>Не съдържа информация, а само метаинформация</a:t>
            </a:r>
          </a:p>
          <a:p>
            <a:r>
              <a:rPr lang="bg-BG" dirty="0"/>
              <a:t>Релационните схеми се изобразвят графично в </a:t>
            </a:r>
            <a:r>
              <a:rPr lang="en-US" dirty="0"/>
              <a:t>Entity / Relationship </a:t>
            </a:r>
            <a:r>
              <a:rPr lang="bg-BG" dirty="0"/>
              <a:t>диаграми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E/R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диаграми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схема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7565A26-4079-4C40-9CB9-B34B15159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85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Диаграма</a:t>
            </a:r>
          </a:p>
        </p:txBody>
      </p:sp>
      <p:sp>
        <p:nvSpPr>
          <p:cNvPr id="8" name="Arrow: Right 6"/>
          <p:cNvSpPr/>
          <p:nvPr/>
        </p:nvSpPr>
        <p:spPr>
          <a:xfrm>
            <a:off x="5865812" y="401913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Кликнете на </a:t>
            </a:r>
            <a:r>
              <a:rPr lang="en-US" sz="3200" dirty="0"/>
              <a:t>"Database" </a:t>
            </a:r>
            <a:r>
              <a:rPr lang="bg-BG" sz="3200" dirty="0"/>
              <a:t>а след това изберете</a:t>
            </a:r>
            <a:r>
              <a:rPr lang="en-US" sz="3200" dirty="0"/>
              <a:t> "Reverse Engineer"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2554385"/>
            <a:ext cx="5101828" cy="3539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900" y="2346624"/>
            <a:ext cx="5163312" cy="3926748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DE720E3-CB89-4A8E-9C8A-791D1141B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96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Диаграма</a:t>
            </a:r>
          </a:p>
        </p:txBody>
      </p:sp>
      <p:sp>
        <p:nvSpPr>
          <p:cNvPr id="8" name="Arrow: Right 6"/>
          <p:cNvSpPr/>
          <p:nvPr/>
        </p:nvSpPr>
        <p:spPr>
          <a:xfrm>
            <a:off x="5661985" y="3543300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1" y="2057400"/>
            <a:ext cx="474293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73" y="2181365"/>
            <a:ext cx="4648200" cy="3509865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3B61195-A09E-48B6-B4F9-976638C4C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16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282" y="1047750"/>
            <a:ext cx="7795260" cy="54483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98200E7-CE21-4A81-A713-1A07D9C99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5333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Релационен модел и типове връзки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6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05885" y="4876800"/>
            <a:ext cx="10529455" cy="820600"/>
          </a:xfrm>
        </p:spPr>
        <p:txBody>
          <a:bodyPr/>
          <a:lstStyle/>
          <a:p>
            <a:r>
              <a:rPr lang="bg-BG" dirty="0"/>
              <a:t>Връзки между таблиците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81834" y="5754968"/>
            <a:ext cx="8125884" cy="719034"/>
          </a:xfrm>
        </p:spPr>
        <p:txBody>
          <a:bodyPr/>
          <a:lstStyle/>
          <a:p>
            <a:r>
              <a:rPr lang="bg-BG" dirty="0"/>
              <a:t>Релационен модел в действие</a:t>
            </a:r>
            <a:endParaRPr lang="en-US" dirty="0"/>
          </a:p>
        </p:txBody>
      </p:sp>
      <p:pic>
        <p:nvPicPr>
          <p:cNvPr id="1028" name="Picture 4" descr="Image result for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77" y="2863489"/>
            <a:ext cx="2053062" cy="17332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2864205"/>
            <a:ext cx="2209800" cy="18656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лаковидно 2"/>
          <p:cNvSpPr/>
          <p:nvPr/>
        </p:nvSpPr>
        <p:spPr>
          <a:xfrm>
            <a:off x="5010314" y="1324586"/>
            <a:ext cx="2057400" cy="1308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Овал 3"/>
          <p:cNvSpPr/>
          <p:nvPr/>
        </p:nvSpPr>
        <p:spPr>
          <a:xfrm>
            <a:off x="6502844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6212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34" name="Picture 10" descr="Image result for hearth animated lo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149647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BC42D6F5-D104-482B-B7C1-3B3BD402953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7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89BFA79-809D-4B9C-9170-7D316B40D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1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Взаимоотношенията </a:t>
            </a:r>
            <a:r>
              <a:rPr lang="bg-BG" dirty="0"/>
              <a:t>между таблиците са базирани на връзки между тях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основен ключ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primary key) </a:t>
            </a:r>
            <a:r>
              <a:rPr lang="en-US" dirty="0"/>
              <a:t>/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външен ключ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foreign key)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Взаимоотношения (връзки)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3421" y="32488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95214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country_id</a:t>
                      </a:r>
                      <a:endParaRPr lang="en-GB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Moscow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151812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Russia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6412" y="284107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0656" y="41157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4207" y="45238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7105" y="49408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0656" y="50839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0656" y="550604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130824" y="2599482"/>
            <a:ext cx="2229788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Основен ключ</a:t>
            </a:r>
            <a:endParaRPr lang="en-US" b="1" dirty="0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341812" y="2589496"/>
            <a:ext cx="228600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Външен ключ</a:t>
            </a:r>
            <a:endParaRPr lang="en-US" b="1" dirty="0"/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2212" y="2743200"/>
            <a:ext cx="222420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Основен ключ</a:t>
            </a:r>
            <a:endParaRPr lang="en-US" b="1" dirty="0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5626" y="6177464"/>
            <a:ext cx="2981186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Взаимоотношение</a:t>
            </a:r>
            <a:endParaRPr lang="en-US" b="1" dirty="0"/>
          </a:p>
        </p:txBody>
      </p:sp>
      <p:sp>
        <p:nvSpPr>
          <p:cNvPr id="21" name="Slide Number Placeholder">
            <a:extLst>
              <a:ext uri="{FF2B5EF4-FFF2-40B4-BE49-F238E27FC236}">
                <a16:creationId xmlns:a16="http://schemas.microsoft.com/office/drawing/2014/main" id="{C81106B7-1F47-4B69-ADA0-E9C6B52DD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84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Външният ключ </a:t>
            </a:r>
            <a:r>
              <a:rPr lang="bg-BG" sz="3200" dirty="0"/>
              <a:t>е идентификатор на запис намиращ се в друга таблица (обикновено е основен ключ в нея)</a:t>
            </a:r>
          </a:p>
          <a:p>
            <a:r>
              <a:rPr lang="bg-BG" sz="3200" dirty="0"/>
              <a:t>С използването на взаимоотношенията ние избягваме повтаряне на информация в базата данни</a:t>
            </a:r>
            <a:endParaRPr lang="en-US" sz="3200" dirty="0"/>
          </a:p>
          <a:p>
            <a:pPr lvl="1"/>
            <a:r>
              <a:rPr lang="bg-BG" sz="3000" dirty="0"/>
              <a:t>В последния пример името на държавата не се повтаря отново за всеки град (вместо това се ползва неговия номер</a:t>
            </a:r>
            <a:r>
              <a:rPr lang="en-US" sz="3000" dirty="0"/>
              <a:t>)</a:t>
            </a:r>
            <a:endParaRPr lang="bg-BG" sz="3000" dirty="0"/>
          </a:p>
          <a:p>
            <a:r>
              <a:rPr lang="bg-BG" sz="3200" dirty="0"/>
              <a:t>Взаимоотношенията биват следните видове:</a:t>
            </a:r>
          </a:p>
          <a:p>
            <a:pPr lvl="1"/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Един-към-много</a:t>
            </a:r>
            <a:r>
              <a:rPr lang="bg-BG" sz="3000" dirty="0"/>
              <a:t> – например</a:t>
            </a:r>
            <a:r>
              <a:rPr lang="en-US" sz="3000" dirty="0"/>
              <a:t> </a:t>
            </a:r>
            <a:r>
              <a:rPr lang="bg-BG" sz="3000" dirty="0"/>
              <a:t>държава / градове</a:t>
            </a:r>
          </a:p>
          <a:p>
            <a:pPr lvl="1"/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Много-към-много</a:t>
            </a:r>
            <a:r>
              <a:rPr lang="bg-BG" sz="3000" dirty="0"/>
              <a:t> – например</a:t>
            </a:r>
            <a:r>
              <a:rPr lang="en-US" sz="3000" dirty="0"/>
              <a:t> </a:t>
            </a:r>
            <a:r>
              <a:rPr lang="bg-BG" sz="3000" dirty="0"/>
              <a:t>ученик / курс</a:t>
            </a:r>
          </a:p>
          <a:p>
            <a:pPr lvl="1"/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Един-към-един</a:t>
            </a:r>
            <a:r>
              <a:rPr lang="en-US" sz="3000" dirty="0"/>
              <a:t> – </a:t>
            </a:r>
            <a:r>
              <a:rPr lang="bg-BG" sz="3000" dirty="0"/>
              <a:t>шофьор / кола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Взаимоотношения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383957F-1346-4068-AAE5-257753B2D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69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bg-BG" dirty="0"/>
              <a:t>Един-към-много / Много-към-един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2812" y="3207122"/>
          <a:ext cx="33528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3959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43884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mountain_id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Caucasus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5833" y="2662572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Планини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237413" y="3141440"/>
          <a:ext cx="3202636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095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98354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peak_id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mountain_id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09012" y="2596890"/>
            <a:ext cx="1443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Върхове</a:t>
            </a:r>
            <a:endParaRPr lang="en-US" sz="2800" dirty="0"/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2304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Основен ключ</a:t>
            </a:r>
            <a:endParaRPr lang="en-US" b="1" dirty="0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475412" y="2165132"/>
            <a:ext cx="2237114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Основен ключ</a:t>
            </a:r>
            <a:endParaRPr lang="en-US" b="1" dirty="0"/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99612" y="2057400"/>
            <a:ext cx="213360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Външен ключ</a:t>
            </a:r>
            <a:endParaRPr lang="en-US" b="1" dirty="0"/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2188" y="4121521"/>
            <a:ext cx="7498824" cy="1659499"/>
            <a:chOff x="1338788" y="4121521"/>
            <a:chExt cx="7498824" cy="165949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3036827" y="5257800"/>
              <a:ext cx="4505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Взаимоотношение</a:t>
              </a:r>
              <a:endParaRPr lang="en-US" sz="2800" dirty="0"/>
            </a:p>
          </p:txBody>
        </p:sp>
      </p:grp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CB495E21-D26A-4447-9022-B9DDCD502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27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988263"/>
            <a:ext cx="9220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mountain_id 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peak_id 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mountain_id INT,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FOREIGN KEY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mountains(mountain_id)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код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35935" y="957707"/>
            <a:ext cx="2780306" cy="558487"/>
          </a:xfrm>
          <a:prstGeom prst="wedgeRoundRectCallout">
            <a:avLst>
              <a:gd name="adj1" fmla="val -72090"/>
              <a:gd name="adj2" fmla="val 599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Основен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76193" y="4712434"/>
            <a:ext cx="2491932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Външен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627812" y="2777652"/>
            <a:ext cx="3586953" cy="558485"/>
          </a:xfrm>
          <a:prstGeom prst="wedgeRoundRectCallout">
            <a:avLst>
              <a:gd name="adj1" fmla="val -63423"/>
              <a:gd name="adj2" fmla="val 493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 за върховете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C425E56-8726-4FC6-A832-7110A46E2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83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2690" y="2666998"/>
            <a:ext cx="98298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mountains(mountain_id);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189412" y="1295400"/>
            <a:ext cx="2762957" cy="953805"/>
          </a:xfrm>
          <a:prstGeom prst="wedgeRoundRectCallout">
            <a:avLst>
              <a:gd name="adj1" fmla="val -32607"/>
              <a:gd name="adj2" fmla="val 1216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Име на ограничението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79655" y="4953000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Основен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827212" y="4953000"/>
            <a:ext cx="3922886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Референтна таблица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3201" y="3429000"/>
            <a:ext cx="2529011" cy="549626"/>
          </a:xfrm>
          <a:prstGeom prst="wedgeRoundRectCallout">
            <a:avLst>
              <a:gd name="adj1" fmla="val -77668"/>
              <a:gd name="adj2" fmla="val 89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Външен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A547556-C29F-4629-B0EB-F477D5E42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Много-към-много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13042" y="2177184"/>
          <a:ext cx="451457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643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67813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employee_name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466012" y="2177184"/>
          <a:ext cx="3657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94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48112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project_id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project_name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332412" y="28000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2412" y="33334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22148" y="1632634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77" y="1580824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2412" y="2800024"/>
            <a:ext cx="1655642" cy="3810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494212" y="4696202"/>
          <a:ext cx="3657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5704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0055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project_id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4922" y="4140505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2051105" y="3181614"/>
            <a:ext cx="2061818" cy="2796157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8" idx="3"/>
            <a:endCxn id="10" idx="2"/>
          </p:cNvCxnSpPr>
          <p:nvPr/>
        </p:nvCxnSpPr>
        <p:spPr>
          <a:xfrm flipV="1">
            <a:off x="8151812" y="3548784"/>
            <a:ext cx="1143000" cy="2061818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3042" y="1143000"/>
            <a:ext cx="22285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Основен ключ</a:t>
            </a:r>
            <a:endParaRPr lang="en-US" b="1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780212" y="1143000"/>
            <a:ext cx="22285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Основен ключ</a:t>
            </a:r>
            <a:endParaRPr lang="en-US" b="1" dirty="0"/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055812" y="3842606"/>
            <a:ext cx="2494829" cy="710909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Свързваща таблица</a:t>
            </a:r>
            <a:endParaRPr lang="en-US" b="1" dirty="0"/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1AEF9E93-0D04-4A9A-A170-9435C4636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54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5425" y="1369942"/>
            <a:ext cx="6217277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код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51157" y="1708621"/>
            <a:ext cx="2600855" cy="1110780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 за служителите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6904" y="4152457"/>
            <a:ext cx="621039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51157" y="4419600"/>
            <a:ext cx="2677055" cy="1110780"/>
          </a:xfrm>
          <a:prstGeom prst="wedgeRoundRectCallout">
            <a:avLst>
              <a:gd name="adj1" fmla="val -71757"/>
              <a:gd name="adj2" fmla="val 28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 за проектите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5A53661-C733-4C45-A867-712F8CEAD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47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7157</TotalTime>
  <Words>1479</Words>
  <Application>Microsoft Office PowerPoint</Application>
  <PresentationFormat>Custom</PresentationFormat>
  <Paragraphs>265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Връзки между таблиците</vt:lpstr>
      <vt:lpstr>Взаимоотношения (връзки)</vt:lpstr>
      <vt:lpstr>Взаимоотношения (2)</vt:lpstr>
      <vt:lpstr>Един-към-много / Много-към-един</vt:lpstr>
      <vt:lpstr>SQL код</vt:lpstr>
      <vt:lpstr>Външен ключ</vt:lpstr>
      <vt:lpstr>Много-към-много</vt:lpstr>
      <vt:lpstr>SQL код</vt:lpstr>
      <vt:lpstr>SQL код</vt:lpstr>
      <vt:lpstr>Един-към-един</vt:lpstr>
      <vt:lpstr>SQL код</vt:lpstr>
      <vt:lpstr>Външен ключ</vt:lpstr>
      <vt:lpstr>E/R диаграми</vt:lpstr>
      <vt:lpstr>Релационна схема</vt:lpstr>
      <vt:lpstr>E/R Диаграма</vt:lpstr>
      <vt:lpstr>E/R Диаграма</vt:lpstr>
      <vt:lpstr>E/R Диаграма</vt:lpstr>
      <vt:lpstr>Релационен модел и типове връзки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2019-12-17T10:56:28Z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