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394" r:id="rId3"/>
    <p:sldId id="602" r:id="rId4"/>
    <p:sldId id="603" r:id="rId5"/>
    <p:sldId id="614" r:id="rId6"/>
    <p:sldId id="60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594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112CECB-F9F4-4656-A904-0C1ECCA1D90A}">
          <p14:sldIdLst>
            <p14:sldId id="394"/>
            <p14:sldId id="602"/>
            <p14:sldId id="603"/>
            <p14:sldId id="614"/>
            <p14:sldId id="60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</p14:sldIdLst>
        </p14:section>
        <p14:section name="Conclusion" id="{8F6BE209-1B74-4BA5-BE9C-579682149CA7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5113E35-D0BA-4415-8A52-686314F7DF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0064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AEE4B5A-44C5-49AB-BF43-162CC38EEA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8903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4ACE807-F642-405D-B622-F1932A2BB7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063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Ограничения (</a:t>
            </a:r>
            <a:r>
              <a:rPr lang="en-US" dirty="0"/>
              <a:t>Constraints)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17" y="3622519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66" y="4221649"/>
            <a:ext cx="2213445" cy="221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31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US" sz="3200" dirty="0"/>
              <a:t> </a:t>
            </a:r>
            <a:r>
              <a:rPr lang="bg-BG" sz="3200" dirty="0"/>
              <a:t>ограничението се използва за допускане на стойности в колоната, които отговарят само на дадено условие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514600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Age int,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CHECK (Age &gt;= 18)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7603EB-F3C2-415A-9319-6728CF167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700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CHECK </a:t>
            </a:r>
            <a:r>
              <a:rPr lang="bg-BG" sz="3200" dirty="0"/>
              <a:t>ограничението може да се наложи и за няколко колони: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3" y="1820679"/>
            <a:ext cx="11430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Age int,</a:t>
            </a:r>
            <a:endParaRPr lang="bg-BG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City varchar(255),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CONSTRAINT CHK_Person CHECK (Age &gt;= 18 AND City='Burgas')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792EBFE-3CAC-4AF4-8B7D-B9F546961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67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DEFAULT </a:t>
            </a:r>
            <a:r>
              <a:rPr lang="bg-BG" sz="3200" dirty="0"/>
              <a:t>ограничението предоставя стойност по подразбиране за колона: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3" y="2506993"/>
            <a:ext cx="11430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Age int,</a:t>
            </a:r>
            <a:endParaRPr lang="bg-BG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City varchar(255)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 'Plovdiv'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CD9B7F1-67D0-49D1-916A-5FD65618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352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INDEX </a:t>
            </a:r>
            <a:r>
              <a:rPr lang="bg-BG" sz="3200" dirty="0"/>
              <a:t>ограничението създава индекси. Индексите могат да се използват, за да се повиши скоростта на извличане на данни: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Създавайте индекси само за често претърсвани колони. Обновяването на таблица с индекси, отнема повече време отколкото за същата таблица без индекси, понеже индексите също имат нужда от обновяване.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224" y="2489848"/>
            <a:ext cx="1127919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INDEX idx_lastname ON Persons (LastName);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951491-70BA-4624-B34F-EFA26B8FC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74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 Increment </a:t>
            </a:r>
            <a:r>
              <a:rPr lang="bg-BG" sz="3200" dirty="0"/>
              <a:t>генерира ново число всеки път, когато се добави нов запис. </a:t>
            </a:r>
            <a:r>
              <a:rPr lang="en-US" sz="3200" dirty="0"/>
              <a:t>Auto Increment </a:t>
            </a:r>
            <a:r>
              <a:rPr lang="bg-BG" sz="3200" dirty="0"/>
              <a:t>се използва към първичния ключ: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Increment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590800"/>
            <a:ext cx="10591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NOT NULL</a:t>
            </a:r>
            <a:r>
              <a:rPr lang="bg-BG" sz="3200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AUTO_INCREMENT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Age int,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KEY(PersonID)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119D443-31D5-4A0A-A451-52BE84E40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82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Ограничения (</a:t>
            </a:r>
            <a:r>
              <a:rPr lang="en-US" sz="4400" dirty="0"/>
              <a:t>Constraints)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6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B257B4F-71FA-4256-B4ED-E294C196F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6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bg-BG" dirty="0"/>
              <a:t>Ограничения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bg-BG" dirty="0"/>
              <a:t>Върху данните</a:t>
            </a:r>
            <a:endParaRPr lang="en-US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CA4434A-EFDD-4052-8CF2-B95B103E317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2" descr="database, storage icon">
            <a:extLst>
              <a:ext uri="{FF2B5EF4-FFF2-40B4-BE49-F238E27FC236}">
                <a16:creationId xmlns:a16="http://schemas.microsoft.com/office/drawing/2014/main" id="{86C816F1-CC4D-4030-A235-4F2CE3DB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1524000"/>
            <a:ext cx="2946096" cy="294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8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>
                    <a:lumMod val="75000"/>
                  </a:schemeClr>
                </a:solidFill>
              </a:rPr>
              <a:t>Ограниченията </a:t>
            </a:r>
            <a:r>
              <a:rPr lang="bg-BG" sz="4000" dirty="0"/>
              <a:t>задават правила за данните в дадена таблица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Ето примери за често срещани ограничения: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NOT NULL</a:t>
            </a:r>
            <a:r>
              <a:rPr lang="en-US" sz="3500" dirty="0"/>
              <a:t> – </a:t>
            </a:r>
            <a:r>
              <a:rPr lang="bg-BG" sz="3500" dirty="0"/>
              <a:t>не позволява в клетка да седи празна стойност</a:t>
            </a:r>
            <a:endParaRPr lang="en-US" sz="3500" dirty="0"/>
          </a:p>
          <a:p>
            <a:pPr lvl="1">
              <a:lnSpc>
                <a:spcPct val="100000"/>
              </a:lnSpc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500" dirty="0"/>
              <a:t> –</a:t>
            </a:r>
            <a:r>
              <a:rPr lang="bg-BG" sz="3500" dirty="0"/>
              <a:t> гарантира, че всички данни в колоната са различни</a:t>
            </a:r>
            <a:endParaRPr lang="bg-BG" sz="35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  <a:r>
              <a:rPr lang="en-US" sz="3500" dirty="0"/>
              <a:t> – </a:t>
            </a:r>
            <a:r>
              <a:rPr lang="bg-BG" sz="3500" dirty="0"/>
              <a:t>комбинация от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NOT NULL </a:t>
            </a:r>
            <a:r>
              <a:rPr lang="bg-BG" sz="3500" dirty="0"/>
              <a:t>и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endParaRPr lang="bg-BG" sz="3500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sz="3300" dirty="0"/>
              <a:t>Уникално идентифицира всеки запис в таблицата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r>
              <a:rPr lang="en-US" sz="3500" dirty="0"/>
              <a:t> – </a:t>
            </a:r>
            <a:r>
              <a:rPr lang="bg-BG" sz="3500" dirty="0"/>
              <a:t>уникално идентифицира запис от друга таблица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7A60DD4-BA94-4154-B172-D2C67EE0E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957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>
                    <a:lumMod val="75000"/>
                  </a:schemeClr>
                </a:solidFill>
              </a:rPr>
              <a:t>Ограниченията </a:t>
            </a:r>
            <a:r>
              <a:rPr lang="bg-BG" sz="4000" dirty="0"/>
              <a:t>задават правила за данните в дадена таблица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Ето примери за често срещани ограничения: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US" sz="3600" dirty="0"/>
              <a:t> – </a:t>
            </a:r>
            <a:r>
              <a:rPr lang="bg-BG" sz="3600" dirty="0"/>
              <a:t>Гарантира, че всички данни в колоната удовлетворят дадено условие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sz="3600" dirty="0"/>
              <a:t> – </a:t>
            </a:r>
            <a:r>
              <a:rPr lang="bg-BG" sz="3600" dirty="0"/>
              <a:t>Задава стойност по подразбиране за колоната, когато не е зададена такава при вмъкване на записа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3600" dirty="0"/>
              <a:t> – </a:t>
            </a:r>
            <a:r>
              <a:rPr lang="bg-BG" sz="3600" dirty="0"/>
              <a:t>Използва се, за да се създава и извлича информация от таблицата много бързо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751E8F1-8423-4E68-BD5A-96BD2C31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94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По подразбиране колоните могат да имат празна </a:t>
            </a:r>
            <a:r>
              <a:rPr lang="en-US" sz="3000" dirty="0"/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3000" dirty="0"/>
              <a:t>) </a:t>
            </a:r>
            <a:r>
              <a:rPr lang="bg-BG" sz="3000" dirty="0"/>
              <a:t>стойност. За да се забрани това се налага</a:t>
            </a:r>
            <a:r>
              <a:rPr lang="en-US" sz="30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NULL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ограничение</a:t>
            </a:r>
          </a:p>
          <a:p>
            <a:pPr lvl="1"/>
            <a:r>
              <a:rPr lang="bg-BG" sz="2800" dirty="0"/>
              <a:t>Ограничението се добавя при създаване или чрез</a:t>
            </a:r>
            <a:r>
              <a:rPr lang="en-US" sz="2800" dirty="0"/>
              <a:t> ALTER TABLE</a:t>
            </a: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151836"/>
            <a:ext cx="105918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Age int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7502899-EF90-4BE2-97D2-40C5B4B8D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750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Гарантира уникалност на всички данни </a:t>
            </a:r>
            <a:r>
              <a:rPr lang="bg-BG" sz="3200"/>
              <a:t>в колоната</a:t>
            </a:r>
          </a:p>
          <a:p>
            <a:pPr lvl="1"/>
            <a:r>
              <a:rPr lang="bg-BG" sz="3000" dirty="0"/>
              <a:t>Ограничението се добавя при създаване или чрез </a:t>
            </a:r>
            <a:r>
              <a:rPr lang="en-US" sz="3000" dirty="0"/>
              <a:t>ALTER TABLE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583193"/>
            <a:ext cx="10591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Age int,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UNIQUE(ID)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0CC3CF7-9D0A-4F3B-997C-A1DC158D0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156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Първичният (основен) ключ идентифицира уникнално запис в таблицата</a:t>
            </a:r>
          </a:p>
          <a:p>
            <a:pPr lvl="1"/>
            <a:r>
              <a:rPr lang="bg-BG" dirty="0"/>
              <a:t>Създаване на първичен ключ на базата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една</a:t>
            </a:r>
            <a:r>
              <a:rPr lang="bg-BG" dirty="0"/>
              <a:t> колона: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166480"/>
            <a:ext cx="105918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28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28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28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2800" noProof="1">
                <a:solidFill>
                  <a:schemeClr val="tx2"/>
                </a:solidFill>
                <a:latin typeface="Consolas" panose="020B0609020204030204" pitchFamily="49" charset="0"/>
              </a:rPr>
              <a:t>	Age int,</a:t>
            </a:r>
          </a:p>
          <a:p>
            <a:r>
              <a:rPr lang="en-US" sz="28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KEY(PersonID)</a:t>
            </a:r>
          </a:p>
          <a:p>
            <a:r>
              <a:rPr lang="en-US" sz="28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06EACCB-37A8-4E71-9C02-714612461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62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Създаване на първичен ключ на базата на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две или повече </a:t>
            </a:r>
            <a:r>
              <a:rPr lang="bg-BG" sz="3200" dirty="0"/>
              <a:t>колони и именуване на ограничението: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224" y="2315546"/>
            <a:ext cx="11126788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   PersonID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   FirstName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   LastName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   Age 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CONSTRAINT PK_Person PRIMARY KEY(PersonID, LastName)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0EB7CD8-74F2-4729-8068-8B110CA9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28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Външният ключ се използва за свързване на две таблици. Външният ключ е колона/и, която сочи към първичния ключ в друга таблица.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4" y="2362200"/>
            <a:ext cx="11201398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Orders(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   OrderID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   OrderNumber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   PersonID 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PRIMARY KEY(OrderID),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FOREIGN KEY(PersonID) REFERENCES Persons(PersonID)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B4A2726-3627-487A-97AF-810F6B5D5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230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944</Words>
  <Application>Microsoft Office PowerPoint</Application>
  <PresentationFormat>Custom</PresentationFormat>
  <Paragraphs>140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Ограничения</vt:lpstr>
      <vt:lpstr>Ограничения</vt:lpstr>
      <vt:lpstr>Ограничения (2)</vt:lpstr>
      <vt:lpstr>NOT NULL</vt:lpstr>
      <vt:lpstr>UNIQUE</vt:lpstr>
      <vt:lpstr>PRIMARY KEY (1)</vt:lpstr>
      <vt:lpstr>PRIMARY KEY (2)</vt:lpstr>
      <vt:lpstr>FOREIGN KEY</vt:lpstr>
      <vt:lpstr>CHECK</vt:lpstr>
      <vt:lpstr>CHECK (2)</vt:lpstr>
      <vt:lpstr>DEFAULT</vt:lpstr>
      <vt:lpstr>INDEX</vt:lpstr>
      <vt:lpstr>Auto Increment</vt:lpstr>
      <vt:lpstr>Ограничения (Constraints)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2019-12-17T11:01:56Z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