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95" r:id="rId4"/>
    <p:sldId id="597" r:id="rId5"/>
    <p:sldId id="598" r:id="rId6"/>
    <p:sldId id="599" r:id="rId7"/>
    <p:sldId id="600" r:id="rId8"/>
    <p:sldId id="601" r:id="rId9"/>
    <p:sldId id="602" r:id="rId10"/>
    <p:sldId id="594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2B12EA-B1DC-4F47-8128-92A96DA85798}">
          <p14:sldIdLst>
            <p14:sldId id="394"/>
            <p14:sldId id="595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" id="{DF43315E-FF20-4AB9-BBF3-41FAA869E052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2E658B-717C-4CF8-A7D8-3F9453F763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359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3187573-D96C-45CF-B246-F00CA2FB4E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07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CC6351-9F37-4613-8FFD-96A5B150CF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57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5CF865-F19A-4831-93F0-35265BEC8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554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E0B3FE-2978-4B4E-A2EB-D483FF4F32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199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C5BD7F8-3F80-4185-B799-EDED0E0A18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544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F67A6B5-6A83-4FD4-AF70-3D7D3CF2E3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124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9F1999-6972-45AD-80F4-DB2DDFAA64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116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CBD30DF-4310-4422-AD4F-31FDD4A71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837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3" y="762000"/>
            <a:ext cx="8001000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Функции</a:t>
            </a:r>
            <a:r>
              <a:rPr lang="en-US" dirty="0"/>
              <a:t> </a:t>
            </a:r>
            <a:r>
              <a:rPr lang="bg-BG" dirty="0"/>
              <a:t>в базата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03" y="3775144"/>
            <a:ext cx="3057854" cy="2421422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06" y="4172793"/>
            <a:ext cx="2228006" cy="22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6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436403-5DF7-4106-8A14-DBC1E21B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540" y="4813887"/>
            <a:ext cx="113768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Потребителски-дефинирани функции</a:t>
            </a:r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12" y="1636117"/>
            <a:ext cx="3124200" cy="2077594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2" y="2849334"/>
            <a:ext cx="3105150" cy="172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B1091B2-3748-49E0-B4F8-620E461927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338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Потребителски-дефинирани функции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71600"/>
            <a:ext cx="11804822" cy="5349876"/>
          </a:xfrm>
        </p:spPr>
        <p:txBody>
          <a:bodyPr/>
          <a:lstStyle/>
          <a:p>
            <a:r>
              <a:rPr lang="bg-BG" dirty="0"/>
              <a:t>Винаги връщат стойност</a:t>
            </a:r>
            <a:endParaRPr lang="en-US" dirty="0"/>
          </a:p>
          <a:p>
            <a:endParaRPr lang="en-US" dirty="0"/>
          </a:p>
          <a:p>
            <a:r>
              <a:rPr lang="bg-BG" dirty="0"/>
              <a:t>Могат да приемат параметри</a:t>
            </a:r>
            <a:endParaRPr lang="en-US" dirty="0"/>
          </a:p>
          <a:p>
            <a:endParaRPr lang="en-US" dirty="0"/>
          </a:p>
          <a:p>
            <a:r>
              <a:rPr lang="bg-BG" dirty="0"/>
              <a:t>Могат да са вложени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C2B0521-E80A-4B5F-A2F1-BA8E06A51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90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функции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042913"/>
            <a:ext cx="11925397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 (start_date DATETIME, end_date 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project_weeks 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IF(end_date IS NULL) THEN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SET end_date := NOW();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END IF;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SET project_weeks := DATEDIFF(DATE(end_date), DATE(start_date)) /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project_weeks;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  <a:endParaRPr lang="en-GB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18012" y="475713"/>
            <a:ext cx="3290755" cy="476903"/>
          </a:xfrm>
          <a:prstGeom prst="wedgeRoundRectCallout">
            <a:avLst>
              <a:gd name="adj1" fmla="val -44044"/>
              <a:gd name="adj2" fmla="val 146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54555" y="1915241"/>
            <a:ext cx="3290755" cy="476903"/>
          </a:xfrm>
          <a:prstGeom prst="wedgeRoundRectCallout">
            <a:avLst>
              <a:gd name="adj1" fmla="val -49484"/>
              <a:gd name="adj2" fmla="val -78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1812430"/>
            <a:ext cx="3290755" cy="476903"/>
          </a:xfrm>
          <a:prstGeom prst="wedgeRoundRectCallout">
            <a:avLst>
              <a:gd name="adj1" fmla="val -55994"/>
              <a:gd name="adj2" fmla="val 92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Променлива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42504" y="3148839"/>
            <a:ext cx="3290755" cy="476903"/>
          </a:xfrm>
          <a:prstGeom prst="wedgeRoundRectCallout">
            <a:avLst>
              <a:gd name="adj1" fmla="val -78980"/>
              <a:gd name="adj2" fmla="val -90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Оператор </a:t>
            </a:r>
            <a:r>
              <a:rPr lang="en-US" sz="2800" noProof="1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4384692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Връщан резултат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CA3E19B-A81C-4015-9868-074BAF6B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функции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416" y="1185208"/>
            <a:ext cx="1139199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p.project_id,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DATE(p.start_date) AS 'start_date',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DATE(p.end_date) AS 'end_date',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udf_project_weeks(p.start_date, p.end_date)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'project_weeks'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projects AS p;</a:t>
            </a:r>
            <a:endParaRPr lang="en-GB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20827"/>
              </p:ext>
            </p:extLst>
          </p:nvPr>
        </p:nvGraphicFramePr>
        <p:xfrm>
          <a:off x="760412" y="3962400"/>
          <a:ext cx="10634420" cy="23945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noProof="1">
                          <a:solidFill>
                            <a:schemeClr val="tx1"/>
                          </a:solidFill>
                        </a:rPr>
                        <a:t>project_id</a:t>
                      </a: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>
                          <a:solidFill>
                            <a:schemeClr val="tx1"/>
                          </a:solidFill>
                        </a:rPr>
                        <a:t>start_date</a:t>
                      </a: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>
                          <a:solidFill>
                            <a:schemeClr val="tx1"/>
                          </a:solidFill>
                        </a:rPr>
                        <a:t>end_date</a:t>
                      </a: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>
                          <a:solidFill>
                            <a:schemeClr val="tx1"/>
                          </a:solidFill>
                        </a:rPr>
                        <a:t>project_weeks</a:t>
                      </a: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599571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732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2001-06-01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2002-06-01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28023" y="1056695"/>
            <a:ext cx="2619389" cy="949297"/>
          </a:xfrm>
          <a:prstGeom prst="wedgeRoundRectCallout">
            <a:avLst>
              <a:gd name="adj1" fmla="val -71207"/>
              <a:gd name="adj2" fmla="val 683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Извикване на функция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DC0F4B-61FA-49A2-BBCF-9AF09FE5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функция</a:t>
            </a:r>
            <a:r>
              <a:rPr lang="en-GB" sz="3200" dirty="0"/>
              <a:t>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</a:rPr>
              <a:t>udf_get_salary_level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(salary DECIMAL(19,4))</a:t>
            </a:r>
            <a:r>
              <a:rPr lang="en-GB" sz="3200" dirty="0"/>
              <a:t> </a:t>
            </a:r>
            <a:r>
              <a:rPr lang="bg-BG" sz="3200" dirty="0"/>
              <a:t>която получава </a:t>
            </a:r>
            <a:r>
              <a:rPr lang="bg-BG" sz="3200" b="1" dirty="0"/>
              <a:t>заплата</a:t>
            </a:r>
            <a:r>
              <a:rPr lang="en-GB" sz="3200" dirty="0"/>
              <a:t> </a:t>
            </a:r>
            <a:r>
              <a:rPr lang="bg-BG" sz="3200" dirty="0"/>
              <a:t>на работник и връща </a:t>
            </a:r>
            <a:r>
              <a:rPr lang="bg-BG" sz="3200" b="1" dirty="0"/>
              <a:t>нивото на заплатата</a:t>
            </a:r>
            <a:r>
              <a:rPr lang="en-GB" sz="3200" dirty="0"/>
              <a:t>.</a:t>
            </a:r>
            <a:endParaRPr lang="en-US" sz="3200" dirty="0"/>
          </a:p>
          <a:p>
            <a:pPr lvl="1"/>
            <a:r>
              <a:rPr lang="bg-BG" sz="2800" dirty="0"/>
              <a:t>Ако заплатата е </a:t>
            </a:r>
            <a:r>
              <a:rPr lang="en-GB" sz="2800" b="1" dirty="0"/>
              <a:t>&lt; 30000</a:t>
            </a:r>
            <a:r>
              <a:rPr lang="en-GB" sz="2800" dirty="0"/>
              <a:t> </a:t>
            </a:r>
            <a:r>
              <a:rPr lang="bg-BG" sz="2800" dirty="0"/>
              <a:t>връща</a:t>
            </a:r>
            <a:r>
              <a:rPr lang="en-GB" sz="2800" dirty="0"/>
              <a:t> </a:t>
            </a:r>
            <a:r>
              <a:rPr lang="en-GB" sz="2800" b="1" dirty="0"/>
              <a:t>"Low"</a:t>
            </a:r>
            <a:endParaRPr lang="en-US" sz="2800" dirty="0"/>
          </a:p>
          <a:p>
            <a:pPr lvl="1"/>
            <a:r>
              <a:rPr lang="bg-BG" sz="2800" dirty="0"/>
              <a:t>Ако заплатата е </a:t>
            </a:r>
            <a:r>
              <a:rPr lang="bg-BG" sz="2800" b="1" dirty="0"/>
              <a:t>между</a:t>
            </a:r>
            <a:r>
              <a:rPr lang="en-GB" sz="2800" b="1" dirty="0"/>
              <a:t> 30000 </a:t>
            </a:r>
            <a:r>
              <a:rPr lang="bg-BG" sz="2800" b="1" dirty="0"/>
              <a:t>и </a:t>
            </a:r>
            <a:r>
              <a:rPr lang="en-GB" sz="2800" b="1" dirty="0"/>
              <a:t>50000 (</a:t>
            </a:r>
            <a:r>
              <a:rPr lang="bg-BG" sz="2800" b="1" dirty="0"/>
              <a:t>вкл</a:t>
            </a:r>
            <a:r>
              <a:rPr lang="en-GB" sz="2800" b="1" dirty="0"/>
              <a:t>)</a:t>
            </a:r>
            <a:r>
              <a:rPr lang="en-GB" sz="2800" dirty="0"/>
              <a:t> </a:t>
            </a:r>
            <a:r>
              <a:rPr lang="bg-BG" sz="2800" dirty="0"/>
              <a:t>връща</a:t>
            </a:r>
            <a:r>
              <a:rPr lang="en-GB" sz="2800" b="1" dirty="0"/>
              <a:t>"Average"</a:t>
            </a:r>
            <a:endParaRPr lang="en-US" sz="2800" dirty="0"/>
          </a:p>
          <a:p>
            <a:pPr lvl="1"/>
            <a:r>
              <a:rPr lang="bg-BG" sz="2800" dirty="0"/>
              <a:t>Ако заплатата е </a:t>
            </a:r>
            <a:r>
              <a:rPr lang="en-GB" sz="2800" b="1" dirty="0"/>
              <a:t>&gt; 50000</a:t>
            </a:r>
            <a:r>
              <a:rPr lang="en-GB" sz="2800" dirty="0"/>
              <a:t> </a:t>
            </a:r>
            <a:r>
              <a:rPr lang="bg-BG" sz="2800" dirty="0"/>
              <a:t>връща </a:t>
            </a:r>
            <a:r>
              <a:rPr lang="en-GB" sz="2800" b="1" dirty="0"/>
              <a:t>"High"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Функция за ниво на заплата</a:t>
            </a:r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4722167"/>
            <a:ext cx="7089995" cy="16764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8B01D4-1873-4A9C-96E6-D19F45A5C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Функция за ниво на заплатата</a:t>
            </a:r>
            <a:r>
              <a:rPr lang="en-US" dirty="0"/>
              <a:t>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79412" y="2895600"/>
            <a:ext cx="1161582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udf_get_salary_level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DECIMAL(19,4)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VARCHAR(10)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BEGIN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0012" y="1828800"/>
            <a:ext cx="3290755" cy="629303"/>
          </a:xfrm>
          <a:prstGeom prst="wedgeRoundRectCallout">
            <a:avLst>
              <a:gd name="adj1" fmla="val 42510"/>
              <a:gd name="adj2" fmla="val 131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923212" y="1810481"/>
            <a:ext cx="3290755" cy="629303"/>
          </a:xfrm>
          <a:prstGeom prst="wedgeRoundRectCallout">
            <a:avLst>
              <a:gd name="adj1" fmla="val -39307"/>
              <a:gd name="adj2" fmla="val 137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Входни 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799012" y="3704332"/>
            <a:ext cx="3290755" cy="629303"/>
          </a:xfrm>
          <a:prstGeom prst="wedgeRoundRectCallout">
            <a:avLst>
              <a:gd name="adj1" fmla="val -62919"/>
              <a:gd name="adj2" fmla="val -7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Връщан тип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410934" y="4917432"/>
            <a:ext cx="3290755" cy="629303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Тяло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500F991-0FBC-4664-8A7C-0D33272C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Функция за ниво на заплатата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1371600"/>
            <a:ext cx="999172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DECLARE </a:t>
            </a:r>
            <a:r>
              <a:rPr lang="en-US" sz="2800" b="1" noProof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 30000) THEN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'Low';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ELSEIF(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&gt;= 30000 AND salary &lt;= 50000) THEN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'Average';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:= 'High';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800" b="1" noProof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56657" y="106680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Променлива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113897"/>
            <a:ext cx="3290755" cy="476903"/>
          </a:xfrm>
          <a:prstGeom prst="wedgeRoundRectCallout">
            <a:avLst>
              <a:gd name="adj1" fmla="val -81440"/>
              <a:gd name="adj2" fmla="val 48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Оператор </a:t>
            </a:r>
            <a:r>
              <a:rPr lang="en-US" sz="2800" noProof="1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5238097"/>
            <a:ext cx="3290755" cy="476903"/>
          </a:xfrm>
          <a:prstGeom prst="wedgeRoundRectCallout">
            <a:avLst>
              <a:gd name="adj1" fmla="val -74574"/>
              <a:gd name="adj2" fmla="val -891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Връщан резултат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848C478-EE59-467B-88C6-462FEFE4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Функции в базата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594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727</Words>
  <Application>Microsoft Office PowerPoint</Application>
  <PresentationFormat>Custom</PresentationFormat>
  <Paragraphs>120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Потребителски-дефинирани функции</vt:lpstr>
      <vt:lpstr>Потребителски-дефинирани функции</vt:lpstr>
      <vt:lpstr>Създаване на функции</vt:lpstr>
      <vt:lpstr>Изпълнение на функции</vt:lpstr>
      <vt:lpstr>Задача: Функция за ниво на заплата</vt:lpstr>
      <vt:lpstr>Решение: Функция за ниво на заплатата (1)</vt:lpstr>
      <vt:lpstr>Решение: Функция за ниво на заплатата (2)</vt:lpstr>
      <vt:lpstr>Функции в базата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2019-12-17T10:44:19Z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