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5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EACF2C-6E91-4609-B9CA-976EEB9A5E2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Conclusion" id="{D729BC41-CC5F-47B7-85BA-2B70BBF515F2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22633F8-7144-42A6-B166-7309B83A84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0172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70ED5A0-BE27-4A48-9205-754E9EB2C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103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7A934D4-964D-40E5-826A-4168340F0B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267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3E362FC-382B-4DFE-8B54-0DB276519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945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2EB18C-DEB6-477B-849F-BB1FC57E5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121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C2025B6-9BB3-463C-9F8B-ACD6EB5942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238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7B3291E-C540-4245-9BE8-B804ABA791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06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7C7A06-E556-462B-B2F9-54E2FDE8C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07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Съхранени процедури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Връщане на стойности чрез </a:t>
            </a:r>
            <a:r>
              <a:rPr lang="en-US" dirty="0"/>
              <a:t>OUTPUT </a:t>
            </a:r>
            <a:r>
              <a:rPr lang="bg-BG" dirty="0"/>
              <a:t>параметри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903412" y="1752600"/>
            <a:ext cx="84582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usp_add_numbers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result INT)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first_number + second_number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@answer=0;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usp_add_numbers(5, 6,@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2270214"/>
            <a:ext cx="4343400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Създаване на процедура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70612" y="4267200"/>
            <a:ext cx="46623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Изпълнение на процедура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7312" y="6039646"/>
            <a:ext cx="6033955" cy="449080"/>
          </a:xfrm>
          <a:prstGeom prst="wedgeRoundRectCallout">
            <a:avLst>
              <a:gd name="adj1" fmla="val -44990"/>
              <a:gd name="adj2" fmla="val -142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Изпечатване на резултати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D0908BD-3C13-47E5-9CAE-ABA44ED0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тат с изображение за bank clipar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383" y="3581400"/>
            <a:ext cx="1800057" cy="1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съхранена процедура</a:t>
            </a:r>
            <a:r>
              <a:rPr lang="en-GB" dirty="0"/>
              <a:t> </a:t>
            </a:r>
            <a:r>
              <a:rPr lang="en-GB" b="1" noProof="1"/>
              <a:t>usp_withdraw_money </a:t>
            </a:r>
            <a:br>
              <a:rPr lang="en-GB" b="1" noProof="1"/>
            </a:br>
            <a:r>
              <a:rPr lang="en-GB" noProof="1"/>
              <a:t>(account_id, money_amount) </a:t>
            </a:r>
            <a:r>
              <a:rPr lang="bg-BG" noProof="1"/>
              <a:t>която използва транзакции</a:t>
            </a:r>
            <a:r>
              <a:rPr lang="en-GB" dirty="0"/>
              <a:t>.</a:t>
            </a:r>
          </a:p>
          <a:p>
            <a:pPr lvl="1"/>
            <a:r>
              <a:rPr lang="bg-BG" dirty="0"/>
              <a:t>Влидарайте</a:t>
            </a:r>
            <a:r>
              <a:rPr lang="en-US" dirty="0"/>
              <a:t> </a:t>
            </a:r>
            <a:r>
              <a:rPr lang="bg-BG" b="1" dirty="0"/>
              <a:t>само</a:t>
            </a:r>
            <a:r>
              <a:rPr lang="en-US" dirty="0"/>
              <a:t> </a:t>
            </a:r>
            <a:r>
              <a:rPr lang="bg-BG" dirty="0"/>
              <a:t>ако сметката е съществувана и хвърлете изключение в противен случай.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изтегляне на пари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87" y="3936298"/>
            <a:ext cx="6631237" cy="143911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B13D278-CF5D-4298-9322-5A4E9C18F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изтегляне на пари </a:t>
            </a:r>
            <a:r>
              <a:rPr lang="en-US" dirty="0"/>
              <a:t>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79051" y="2496799"/>
            <a:ext cx="953976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usp_withdraw_money </a:t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(account_id INT, money_amount DECIMAL)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i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-- Transaction logic goes here.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494212" y="1600200"/>
            <a:ext cx="3931377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процедурата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142412" y="2159770"/>
            <a:ext cx="2286000" cy="525280"/>
          </a:xfrm>
          <a:prstGeom prst="wedgeRoundRectCallout">
            <a:avLst>
              <a:gd name="adj1" fmla="val -86413"/>
              <a:gd name="adj2" fmla="val 1047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C99CBDB-A598-4BA6-9B42-382AFFD2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Изтегляне на пари</a:t>
            </a:r>
            <a:r>
              <a:rPr lang="en-US" dirty="0"/>
              <a:t> (2)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77017" y="832509"/>
            <a:ext cx="1037796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BEGIN 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START TRANSACTION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UPDATE accounts SET balance = 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balance – </a:t>
            </a:r>
            <a:r>
              <a:rPr lang="en-US" sz="2600" b="1" noProof="1">
                <a:latin typeface="Consolas" panose="020B0609020204030204" pitchFamily="49" charset="0"/>
              </a:rPr>
              <a:t>money_amount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WHERE id = </a:t>
            </a:r>
            <a:r>
              <a:rPr lang="en-US" sz="2600" b="1" dirty="0" err="1">
                <a:latin typeface="Consolas" panose="020B0609020204030204" pitchFamily="49" charset="0"/>
              </a:rPr>
              <a:t>account_id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IF(SELECT COUNT(*) FROM accounts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		      WHERE id = </a:t>
            </a:r>
            <a:r>
              <a:rPr lang="en-US" sz="2600" b="1" dirty="0" err="1">
                <a:latin typeface="Consolas" panose="020B0609020204030204" pitchFamily="49" charset="0"/>
              </a:rPr>
              <a:t>account_id</a:t>
            </a:r>
            <a:r>
              <a:rPr lang="en-US" sz="2600" b="1" dirty="0">
                <a:latin typeface="Consolas" panose="020B0609020204030204" pitchFamily="49" charset="0"/>
              </a:rPr>
              <a:t>) &lt;&gt; 1		THEN ROLLBACK;	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END IF;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COMMIT;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 $$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1151121"/>
            <a:ext cx="4319699" cy="577925"/>
          </a:xfrm>
          <a:prstGeom prst="wedgeRoundRectCallout">
            <a:avLst>
              <a:gd name="adj1" fmla="val -70645"/>
              <a:gd name="adj2" fmla="val 123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Обновяване на баланса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6236" y="2383189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Връщане назад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2235" y="5413968"/>
            <a:ext cx="5048177" cy="577925"/>
          </a:xfrm>
          <a:prstGeom prst="wedgeRoundRectCallout">
            <a:avLst>
              <a:gd name="adj1" fmla="val -77790"/>
              <a:gd name="adj2" fmla="val -175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Запазване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67C7CB7-5476-4C02-B815-AADCBDF4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Съхранени процедури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7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F04BFF0-3966-4BF3-96D0-8A44F3EC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1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Съхранени процедури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5678768"/>
            <a:ext cx="10363200" cy="719034"/>
          </a:xfrm>
        </p:spPr>
        <p:txBody>
          <a:bodyPr/>
          <a:lstStyle/>
          <a:p>
            <a:r>
              <a:rPr lang="bg-BG" dirty="0"/>
              <a:t>Логика за обработка в базата данни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95652B7-480C-4F3D-8098-B8A744C572D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660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съхранените процедури?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</a:rPr>
              <a:t>Съхранените процедури</a:t>
            </a:r>
            <a:endParaRPr lang="en-US" alt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Капсулират </a:t>
            </a:r>
            <a:r>
              <a:rPr lang="bg-BG" dirty="0"/>
              <a:t>повтаряща се програмна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логика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bg-BG" dirty="0"/>
              <a:t>Могат да приемат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en-US" dirty="0"/>
              <a:t> </a:t>
            </a:r>
            <a:r>
              <a:rPr lang="bg-BG" dirty="0"/>
              <a:t>параметри.</a:t>
            </a:r>
            <a:endParaRPr lang="en-US" dirty="0"/>
          </a:p>
          <a:p>
            <a:pPr lvl="1"/>
            <a:r>
              <a:rPr lang="bg-BG" dirty="0"/>
              <a:t>Могат да връщат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en-US" dirty="0"/>
              <a:t> </a:t>
            </a:r>
            <a:r>
              <a:rPr lang="bg-BG" dirty="0"/>
              <a:t>резултати.</a:t>
            </a:r>
            <a:endParaRPr lang="en-US" dirty="0"/>
          </a:p>
          <a:p>
            <a:r>
              <a:rPr lang="bg-BG" dirty="0"/>
              <a:t>Ползите от съхранените процедури.</a:t>
            </a:r>
            <a:endParaRPr lang="en-US" dirty="0"/>
          </a:p>
          <a:p>
            <a:pPr lvl="1"/>
            <a:r>
              <a:rPr lang="bg-BG" dirty="0"/>
              <a:t>Споделяне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логика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bg-BG" dirty="0"/>
              <a:t>Подобрена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производителност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bg-BG" dirty="0"/>
              <a:t>Намалят мрежовия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трафик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801196E-5F03-4CE1-874A-AB60B06E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84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Създаване на съхранена процедура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alt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altLang="en-US" dirty="0"/>
              <a:t>Пример</a:t>
            </a:r>
            <a:r>
              <a:rPr lang="en-US" altLang="en-US" dirty="0"/>
              <a:t>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0412" y="2819400"/>
            <a:ext cx="10134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ROUND((DATEDIFF(NOW(), hire_date) / 365.25)) &lt;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326909"/>
            <a:ext cx="3290755" cy="449080"/>
          </a:xfrm>
          <a:prstGeom prst="wedgeRoundRectCallout">
            <a:avLst>
              <a:gd name="adj1" fmla="val -49270"/>
              <a:gd name="adj2" fmla="val 1765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процедура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3810000"/>
            <a:ext cx="3290755" cy="449080"/>
          </a:xfrm>
          <a:prstGeom prst="wedgeRoundRectCallout">
            <a:avLst>
              <a:gd name="adj1" fmla="val -42073"/>
              <a:gd name="adj2" fmla="val 1633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Процедурна логика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A565F64-D4FB-4834-B776-E6EAA743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8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Изпълняване на съхранени процедури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bg-BG" dirty="0"/>
              <a:t>Изпълняване на съхранена процедура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bg-BG" dirty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751012" y="2895600"/>
            <a:ext cx="83105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9332D5F-B84A-466A-921C-40856D91B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150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Изтриване на съхранени процедури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36612" y="2209800"/>
            <a:ext cx="10210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F7D42B-AB36-4305-A7EB-A29995CC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071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2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Съхранени процедури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 параметри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83A1023-04A3-47EC-9F0E-C893A5AEA3E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72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bg-BG" altLang="en-US" dirty="0"/>
              <a:t>За да дефиниране параметризирана процедура, използвайте:</a:t>
            </a:r>
            <a:endParaRPr lang="en-US" alt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Дефиниране на параметризирани процедури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08012" y="2643636"/>
            <a:ext cx="10134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usp_procedure_name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(parameter_1_name parameter_type,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parameter_2_name parameter_type,…)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16D8C-256E-422F-A6C3-CC4A4702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98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  <p:bldP spid="4812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Параметризирани съхранени процедури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669147"/>
            <a:ext cx="105918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usp_select_employees_by_seniority(min_years_at_work INT)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first_name, last_name, hire_date,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ROUND(DATEDIFF(NOW(),DATE(hire_date)) / 365.25,0) AS 'years'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ROUND(DATEDIFF(NOW(),DATE(hire_date)) / 365.25,0) &gt; min_years_at_work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hire_date;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usp_select_employees_by_seniority(15);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89412" y="1174708"/>
            <a:ext cx="5791200" cy="449080"/>
          </a:xfrm>
          <a:prstGeom prst="wedgeRoundRectCallout">
            <a:avLst>
              <a:gd name="adj1" fmla="val -44746"/>
              <a:gd name="adj2" fmla="val 169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процедурата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3505200"/>
            <a:ext cx="3290755" cy="449080"/>
          </a:xfrm>
          <a:prstGeom prst="wedgeRoundRectCallout">
            <a:avLst>
              <a:gd name="adj1" fmla="val -82626"/>
              <a:gd name="adj2" fmla="val 134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Процедурна логика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99557" y="5313138"/>
            <a:ext cx="3290755" cy="449080"/>
          </a:xfrm>
          <a:prstGeom prst="wedgeRoundRectCallout">
            <a:avLst>
              <a:gd name="adj1" fmla="val -52192"/>
              <a:gd name="adj2" fmla="val 80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Използване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0F2596A-1F1B-4B09-A940-319658FC1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842</Words>
  <Application>Microsoft Office PowerPoint</Application>
  <PresentationFormat>Custom</PresentationFormat>
  <Paragraphs>144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Съхранени процедури</vt:lpstr>
      <vt:lpstr>Какво са съхранените процедури?</vt:lpstr>
      <vt:lpstr>Създаване на съхранена процедура</vt:lpstr>
      <vt:lpstr>Изпълняване на съхранени процедури</vt:lpstr>
      <vt:lpstr>Изтриване на съхранени процедури</vt:lpstr>
      <vt:lpstr>Съхранени процедури</vt:lpstr>
      <vt:lpstr>Дефиниране на параметризирани процедури</vt:lpstr>
      <vt:lpstr>Параметризирани съхранени процедури</vt:lpstr>
      <vt:lpstr>Връщане на стойности чрез OUTPUT параметри</vt:lpstr>
      <vt:lpstr>Задача: изтегляне на пари</vt:lpstr>
      <vt:lpstr>Решение: изтегляне на пари (1)</vt:lpstr>
      <vt:lpstr>Решение: Изтегляне на пари (2)</vt:lpstr>
      <vt:lpstr>Съхранени процедури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2019-12-17T10:35:43Z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