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6"/>
  </p:notesMasterIdLst>
  <p:handoutMasterIdLst>
    <p:handoutMasterId r:id="rId17"/>
  </p:handoutMasterIdLst>
  <p:sldIdLst>
    <p:sldId id="473" r:id="rId3"/>
    <p:sldId id="479" r:id="rId4"/>
    <p:sldId id="532" r:id="rId5"/>
    <p:sldId id="533" r:id="rId6"/>
    <p:sldId id="534" r:id="rId7"/>
    <p:sldId id="535" r:id="rId8"/>
    <p:sldId id="528" r:id="rId9"/>
    <p:sldId id="529" r:id="rId10"/>
    <p:sldId id="530" r:id="rId11"/>
    <p:sldId id="536" r:id="rId12"/>
    <p:sldId id="537" r:id="rId13"/>
    <p:sldId id="477" r:id="rId14"/>
    <p:sldId id="508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B6A3B98-FADB-4726-A91C-C4E7E79603F1}">
          <p14:sldIdLst>
            <p14:sldId id="473"/>
            <p14:sldId id="479"/>
          </p14:sldIdLst>
        </p14:section>
        <p14:section name="Елементи" id="{9704851C-8A4F-431E-83DE-4211D57D9EFA}">
          <p14:sldIdLst>
            <p14:sldId id="532"/>
            <p14:sldId id="533"/>
            <p14:sldId id="534"/>
            <p14:sldId id="535"/>
            <p14:sldId id="528"/>
            <p14:sldId id="529"/>
            <p14:sldId id="530"/>
            <p14:sldId id="536"/>
            <p14:sldId id="537"/>
          </p14:sldIdLst>
        </p14:section>
        <p14:section name="Заключение" id="{6E5FAE8A-AEDE-4F8F-B3EE-387FE34613BA}">
          <p14:sldIdLst>
            <p14:sldId id="477"/>
            <p14:sldId id="5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9F4B685D-E4A5-4FE1-B17B-E389F11511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33765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F631571-78E5-4104-954F-8DEA62C501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534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A5026CB-6B27-401D-AF04-386B952735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91982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F379B45-B4CF-4732-A1CA-346C8AE276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83309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it-kariera.mon.bg/e-lear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s://mon.bg/" TargetMode="Externa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gif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eweb.com/toolbox/4-band-resistor-calculator/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613882"/>
            <a:ext cx="10577299" cy="788071"/>
          </a:xfrm>
        </p:spPr>
        <p:txBody>
          <a:bodyPr>
            <a:normAutofit/>
          </a:bodyPr>
          <a:lstStyle/>
          <a:p>
            <a:r>
              <a:rPr lang="bg-BG" sz="4000" dirty="0">
                <a:latin typeface="+mn-ea"/>
              </a:rPr>
              <a:t>Основи на електрониката – елементи</a:t>
            </a:r>
            <a:endParaRPr lang="x-none" altLang="en-US" sz="4000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710799"/>
            <a:ext cx="7910298" cy="803801"/>
          </a:xfrm>
        </p:spPr>
        <p:txBody>
          <a:bodyPr>
            <a:normAutofit fontScale="97500"/>
          </a:bodyPr>
          <a:lstStyle/>
          <a:p>
            <a:r>
              <a:rPr lang="bg-BG" dirty="0"/>
              <a:t>Електроника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3331687"/>
            <a:ext cx="4176083" cy="26100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D72C4C7-0E23-4428-BBDB-5A951FB40183}"/>
              </a:ext>
            </a:extLst>
          </p:cNvPr>
          <p:cNvGrpSpPr/>
          <p:nvPr/>
        </p:nvGrpSpPr>
        <p:grpSpPr>
          <a:xfrm>
            <a:off x="684212" y="3535212"/>
            <a:ext cx="6103067" cy="2674312"/>
            <a:chOff x="684212" y="3535212"/>
            <a:chExt cx="6103067" cy="2674312"/>
          </a:xfrm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43205109-3CD3-44DE-AB40-1103228331D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32023">
              <a:off x="5282723" y="3535212"/>
              <a:ext cx="1504556" cy="721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/>
            <a:p>
              <a:pPr algn="ctr" hangingPunct="1">
                <a:lnSpc>
                  <a:spcPct val="8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</a:pPr>
              <a:r>
                <a:rPr lang="bg-BG" sz="2400" b="1" dirty="0">
                  <a:solidFill>
                    <a:srgbClr val="FFF0D9"/>
                  </a:solidFill>
                  <a:latin typeface="Calibri" charset="0"/>
                  <a:ea typeface="Noto Sans CJK SC Regular" charset="0"/>
                  <a:cs typeface="Noto Sans CJK SC Regular" charset="0"/>
                </a:rPr>
                <a:t>Вградени</a:t>
              </a:r>
              <a:br>
                <a:rPr lang="bg-BG" sz="2400" b="1" dirty="0">
                  <a:solidFill>
                    <a:srgbClr val="FFF0D9"/>
                  </a:solidFill>
                  <a:latin typeface="Calibri" charset="0"/>
                  <a:ea typeface="Noto Sans CJK SC Regular" charset="0"/>
                  <a:cs typeface="Noto Sans CJK SC Regular" charset="0"/>
                </a:rPr>
              </a:br>
              <a:r>
                <a:rPr lang="bg-BG" sz="2400" b="1" dirty="0">
                  <a:solidFill>
                    <a:srgbClr val="FFF0D9"/>
                  </a:solidFill>
                  <a:latin typeface="Calibri" charset="0"/>
                  <a:ea typeface="Noto Sans CJK SC Regular" charset="0"/>
                  <a:cs typeface="Noto Sans CJK SC Regular" charset="0"/>
                </a:rPr>
                <a:t>системи</a:t>
              </a:r>
              <a:endParaRPr lang="en-US" sz="2400" b="1" dirty="0">
                <a:solidFill>
                  <a:srgbClr val="FFF0D9"/>
                </a:solidFill>
                <a:latin typeface="Calibri" charset="0"/>
                <a:ea typeface="Noto Sans CJK SC Regular" charset="0"/>
                <a:cs typeface="Noto Sans CJK SC Regular" charset="0"/>
              </a:endParaRPr>
            </a:p>
          </p:txBody>
        </p:sp>
        <p:pic>
          <p:nvPicPr>
            <p:cNvPr id="14" name="Picture 5">
              <a:extLst>
                <a:ext uri="{FF2B5EF4-FFF2-40B4-BE49-F238E27FC236}">
                  <a16:creationId xmlns:a16="http://schemas.microsoft.com/office/drawing/2014/main" id="{17EED6B0-5467-4AEA-B7D5-A7DE42F96D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3212" y="3709988"/>
              <a:ext cx="1827213" cy="2005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5" name="Picture 6">
              <a:extLst>
                <a:ext uri="{FF2B5EF4-FFF2-40B4-BE49-F238E27FC236}">
                  <a16:creationId xmlns:a16="http://schemas.microsoft.com/office/drawing/2014/main" id="{38085B20-BE14-43C2-A13B-640638C34D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12" y="4137025"/>
              <a:ext cx="2173288" cy="758825"/>
            </a:xfrm>
            <a:prstGeom prst="rect">
              <a:avLst/>
            </a:prstGeom>
            <a:solidFill>
              <a:srgbClr val="231F20">
                <a:alpha val="50000"/>
              </a:srgbClr>
            </a:solidFill>
            <a:ln w="9525" cap="flat">
              <a:solidFill>
                <a:srgbClr val="C87D0E">
                  <a:alpha val="50000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837B6D4E-5FE1-4EA6-84AD-AD59B9AFB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" y="5060950"/>
              <a:ext cx="3186113" cy="438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pPr hangingPunct="1">
                <a:lnSpc>
                  <a:spcPct val="105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</a:tabLst>
              </a:pPr>
              <a:r>
                <a:rPr lang="bg-BG" sz="2300" b="1" dirty="0">
                  <a:solidFill>
                    <a:srgbClr val="F4B36C"/>
                  </a:solidFill>
                  <a:latin typeface="Calibri" charset="0"/>
                  <a:ea typeface="Noto Sans CJK SC Regular" charset="0"/>
                  <a:cs typeface="Noto Sans CJK SC Regular" charset="0"/>
                </a:rPr>
                <a:t>Учителски екип</a:t>
              </a: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B80F1027-705C-47D0-BAFC-EFC743AC1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" y="5478075"/>
              <a:ext cx="3186113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pPr hangingPunct="1">
                <a:lnSpc>
                  <a:spcPct val="105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</a:tabLst>
              </a:pPr>
              <a:r>
                <a:rPr lang="bg-BG" sz="2000" b="1" dirty="0">
                  <a:solidFill>
                    <a:srgbClr val="F9DAAB"/>
                  </a:solidFill>
                  <a:latin typeface="Calibri" charset="0"/>
                  <a:ea typeface="Noto Sans CJK SC Regular" charset="0"/>
                  <a:cs typeface="Noto Sans CJK SC Regular" charset="0"/>
                </a:rPr>
                <a:t>Обучение за ИТ кариера</a:t>
              </a: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3160CDF7-0869-4B22-9C73-9DEF1584C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" y="5826937"/>
              <a:ext cx="5027613" cy="382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36000" tIns="36000" rIns="36000" bIns="36000" anchor="ctr">
              <a:spAutoFit/>
            </a:bodyPr>
            <a:lstStyle/>
            <a:p>
              <a:pPr hangingPunct="1">
                <a:lnSpc>
                  <a:spcPct val="105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</a:tabLst>
              </a:pPr>
              <a:r>
                <a:rPr lang="en-US" sz="2000" b="1" u="sng" dirty="0">
                  <a:solidFill>
                    <a:srgbClr val="F6C781"/>
                  </a:solidFill>
                  <a:latin typeface="Calibri" charset="0"/>
                  <a:ea typeface="Noto Sans CJK SC Regular" charset="0"/>
                  <a:cs typeface="Noto Sans CJK SC Regular" charset="0"/>
                  <a:hlinkClick r:id="rId6"/>
                </a:rPr>
                <a:t>https://it-kariera.mon.bg/e-learning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2586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КЛЮЧОВЕ И БУТОНИ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Служат за прекъсване на електрическа верига.</a:t>
            </a:r>
            <a:endParaRPr lang="en-US" sz="3200" dirty="0"/>
          </a:p>
          <a:p>
            <a:r>
              <a:rPr lang="bg-BG" sz="3200" dirty="0"/>
              <a:t>Основен електрически параметър е максимален ток на превключване и пробивно напрежение.</a:t>
            </a:r>
          </a:p>
          <a:p>
            <a:endParaRPr lang="bg-BG" sz="2400" dirty="0"/>
          </a:p>
          <a:p>
            <a:pPr>
              <a:buNone/>
            </a:pPr>
            <a:endParaRPr lang="bg-BG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3352800"/>
            <a:ext cx="2819400" cy="2819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3352800"/>
            <a:ext cx="4523783" cy="281940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0E8A0C4-60CE-49F4-BEEB-264F69AB5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770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ВИДОВЕ КЛЮЧОВЕ И БУТОНИ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sz="2000" dirty="0"/>
          </a:p>
          <a:p>
            <a:pPr>
              <a:buNone/>
            </a:pP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1143000"/>
            <a:ext cx="5334000" cy="533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681" y="2438400"/>
            <a:ext cx="4210050" cy="2670554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1836CAE-C4EA-403A-9BE5-B8DAD420B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180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+mn-ea"/>
              </a:rPr>
              <a:t>Вградени системи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537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151121"/>
            <a:ext cx="11891975" cy="5570355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en-US" sz="2900" dirty="0"/>
          </a:p>
          <a:p>
            <a:endParaRPr lang="bg-BG" sz="2900" dirty="0"/>
          </a:p>
          <a:p>
            <a:r>
              <a:rPr lang="bg-BG" sz="2900" dirty="0"/>
              <a:t>Курсът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2" name="Logo CC-BY-NC-SA">
            <a:hlinkClick r:id="rId3"/>
            <a:extLst>
              <a:ext uri="{FF2B5EF4-FFF2-40B4-BE49-F238E27FC236}">
                <a16:creationId xmlns:a16="http://schemas.microsoft.com/office/drawing/2014/main" id="{F7FF078B-D7E3-4FDC-B697-3E0B738E7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206" y="5344010"/>
            <a:ext cx="2946413" cy="1056790"/>
          </a:xfrm>
          <a:prstGeom prst="rect">
            <a:avLst/>
          </a:prstGeom>
        </p:spPr>
      </p:pic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2589212" y="2954298"/>
            <a:ext cx="6749003" cy="1160502"/>
            <a:chOff x="2850609" y="2610725"/>
            <a:chExt cx="6749003" cy="1160502"/>
          </a:xfrm>
        </p:grpSpPr>
        <p:pic>
          <p:nvPicPr>
            <p:cNvPr id="10" name="Logo IT Career" descr="A close up of a logo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0609" y="2616473"/>
              <a:ext cx="3360364" cy="1149012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7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1913" y="2610725"/>
              <a:ext cx="2517699" cy="1160502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144ABA6-B0FD-4A55-9B3B-163B2C65F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93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Резистори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Светодиоди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Ключове и бутони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D01195D-EBB1-4B92-B284-B28B7192D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05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РЕЗИСТОР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0" y="1295400"/>
            <a:ext cx="10969943" cy="5248275"/>
          </a:xfrm>
        </p:spPr>
        <p:txBody>
          <a:bodyPr/>
          <a:lstStyle/>
          <a:p>
            <a:r>
              <a:rPr lang="bg-BG" sz="2000" dirty="0"/>
              <a:t>Пасивен електронен елемент, който се характеризира със </a:t>
            </a:r>
            <a:r>
              <a:rPr lang="bg-BG" sz="2000" b="1" dirty="0"/>
              <a:t>съпротивление</a:t>
            </a:r>
            <a:r>
              <a:rPr lang="bg-BG" sz="2000" dirty="0"/>
              <a:t>.</a:t>
            </a:r>
          </a:p>
          <a:p>
            <a:r>
              <a:rPr lang="bg-BG" sz="2000" dirty="0"/>
              <a:t>Основно предназначение – да ограничава тока в електрическите вериги или да създава пад на напрежение.</a:t>
            </a:r>
          </a:p>
          <a:p>
            <a:r>
              <a:rPr lang="bg-BG" sz="2000" dirty="0"/>
              <a:t>Основни параметри:</a:t>
            </a:r>
          </a:p>
          <a:p>
            <a:pPr>
              <a:buNone/>
            </a:pPr>
            <a:r>
              <a:rPr lang="bg-BG" sz="2000" dirty="0"/>
              <a:t>    - електрическо съпротивление </a:t>
            </a:r>
            <a:r>
              <a:rPr lang="en-US" sz="2000" b="1" dirty="0"/>
              <a:t>R</a:t>
            </a:r>
            <a:r>
              <a:rPr lang="en-US" sz="2000" dirty="0"/>
              <a:t>;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bg-BG" sz="2000" dirty="0"/>
              <a:t>   </a:t>
            </a:r>
            <a:r>
              <a:rPr lang="en-US" sz="2000" dirty="0"/>
              <a:t>- </a:t>
            </a:r>
            <a:r>
              <a:rPr lang="bg-BG" sz="2000" dirty="0"/>
              <a:t>мощност, която може да разсее;</a:t>
            </a:r>
          </a:p>
          <a:p>
            <a:pPr>
              <a:buNone/>
            </a:pPr>
            <a:r>
              <a:rPr lang="bg-BG" sz="2000" dirty="0"/>
              <a:t>    - клас точност;</a:t>
            </a:r>
          </a:p>
          <a:p>
            <a:pPr>
              <a:buNone/>
            </a:pPr>
            <a:r>
              <a:rPr lang="bg-BG" sz="2000" dirty="0"/>
              <a:t>    - паразитни параметри.</a:t>
            </a:r>
          </a:p>
          <a:p>
            <a:pPr>
              <a:buNone/>
            </a:pPr>
            <a:endParaRPr lang="bg-BG" sz="2000" dirty="0"/>
          </a:p>
          <a:p>
            <a:r>
              <a:rPr lang="bg-BG" sz="2000" dirty="0"/>
              <a:t>УГО:</a:t>
            </a:r>
          </a:p>
          <a:p>
            <a:endParaRPr lang="bg-BG" sz="2000" dirty="0"/>
          </a:p>
        </p:txBody>
      </p:sp>
      <p:pic>
        <p:nvPicPr>
          <p:cNvPr id="5" name="Picture 4" descr="Resisto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35327" y="2773453"/>
            <a:ext cx="4034257" cy="3672840"/>
          </a:xfrm>
          <a:prstGeom prst="rect">
            <a:avLst/>
          </a:prstGeom>
        </p:spPr>
      </p:pic>
      <p:pic>
        <p:nvPicPr>
          <p:cNvPr id="6" name="Picture 5" descr="download (2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98612" y="5490865"/>
            <a:ext cx="5644674" cy="1171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80996" y="5029199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IEC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6212" y="5029200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IEEE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F42C9DAD-2E46-49E1-9F07-0B7128BC7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36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РЕЗИСТОРИ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800" dirty="0"/>
              <a:t> </a:t>
            </a:r>
            <a:r>
              <a:rPr lang="bg-BG" sz="2400" b="1" dirty="0"/>
              <a:t>Според конструкцията: </a:t>
            </a:r>
            <a:r>
              <a:rPr lang="bg-BG" sz="2400" dirty="0"/>
              <a:t>жични, </a:t>
            </a:r>
          </a:p>
          <a:p>
            <a:pPr>
              <a:buNone/>
            </a:pPr>
            <a:r>
              <a:rPr lang="bg-BG" sz="2400" dirty="0"/>
              <a:t>тънкослойни и дебелослойни, въглеродослойни, металослойни, металоокисни...</a:t>
            </a:r>
          </a:p>
          <a:p>
            <a:pPr>
              <a:buNone/>
            </a:pPr>
            <a:endParaRPr lang="bg-BG" sz="2000" dirty="0"/>
          </a:p>
          <a:p>
            <a:pPr>
              <a:buNone/>
            </a:pPr>
            <a:endParaRPr lang="bg-BG" sz="2000" dirty="0"/>
          </a:p>
          <a:p>
            <a:pPr>
              <a:buNone/>
            </a:pPr>
            <a:endParaRPr lang="bg-BG" sz="2000" dirty="0"/>
          </a:p>
          <a:p>
            <a:pPr>
              <a:buNone/>
            </a:pPr>
            <a:endParaRPr lang="bg-BG" sz="2000" dirty="0"/>
          </a:p>
          <a:p>
            <a:pPr>
              <a:buNone/>
            </a:pPr>
            <a:endParaRPr lang="bg-BG" sz="2000" dirty="0"/>
          </a:p>
          <a:p>
            <a:pPr>
              <a:buNone/>
            </a:pPr>
            <a:endParaRPr lang="bg-BG" sz="2000" dirty="0"/>
          </a:p>
          <a:p>
            <a:pPr>
              <a:buNone/>
            </a:pPr>
            <a:endParaRPr lang="bg-BG" sz="2000" dirty="0"/>
          </a:p>
        </p:txBody>
      </p:sp>
      <p:pic>
        <p:nvPicPr>
          <p:cNvPr id="5" name="Picture 4" descr="1024px-Types_of_winding_by_Zurek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5212" y="3276600"/>
            <a:ext cx="4637447" cy="2133600"/>
          </a:xfrm>
          <a:prstGeom prst="rect">
            <a:avLst/>
          </a:prstGeom>
        </p:spPr>
      </p:pic>
      <p:pic>
        <p:nvPicPr>
          <p:cNvPr id="6" name="Picture 5" descr="res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99133" y="4114800"/>
            <a:ext cx="5154857" cy="1714500"/>
          </a:xfrm>
          <a:prstGeom prst="rect">
            <a:avLst/>
          </a:prstGeom>
        </p:spPr>
      </p:pic>
      <p:pic>
        <p:nvPicPr>
          <p:cNvPr id="7" name="Picture 6" descr="Danotherm_HS50_power_resisto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14869" y="2514601"/>
            <a:ext cx="2809579" cy="892493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05CB9EF-F563-41C2-A114-BF3C72109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44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РЕЗИСТОРИ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/>
          <a:lstStyle/>
          <a:p>
            <a:r>
              <a:rPr lang="bg-BG" sz="2000" dirty="0"/>
              <a:t>Според принципа на действие:</a:t>
            </a:r>
          </a:p>
          <a:p>
            <a:pPr>
              <a:buFont typeface="Courier New" pitchFamily="49" charset="0"/>
              <a:buChar char="o"/>
            </a:pPr>
            <a:r>
              <a:rPr lang="bg-BG" sz="2000" dirty="0"/>
              <a:t> </a:t>
            </a:r>
            <a:r>
              <a:rPr lang="bg-BG" sz="2000" b="1" u="sng" dirty="0"/>
              <a:t>постоянни</a:t>
            </a:r>
            <a:r>
              <a:rPr lang="bg-BG" sz="2000" dirty="0"/>
              <a:t> – съпротивлението е дефинирано от производителя.</a:t>
            </a:r>
          </a:p>
          <a:p>
            <a:pPr>
              <a:buFont typeface="Courier New" pitchFamily="49" charset="0"/>
              <a:buChar char="o"/>
            </a:pPr>
            <a:endParaRPr lang="bg-BG" sz="2000" dirty="0"/>
          </a:p>
          <a:p>
            <a:pPr>
              <a:buFont typeface="Courier New" pitchFamily="49" charset="0"/>
              <a:buChar char="o"/>
            </a:pPr>
            <a:r>
              <a:rPr lang="bg-BG" sz="2000" dirty="0"/>
              <a:t> </a:t>
            </a:r>
            <a:r>
              <a:rPr lang="bg-BG" sz="2000" b="1" u="sng" dirty="0"/>
              <a:t>променливи</a:t>
            </a:r>
            <a:r>
              <a:rPr lang="bg-BG" sz="2000" dirty="0"/>
              <a:t> – съпротивлението зависи от определен фактор:</a:t>
            </a:r>
          </a:p>
          <a:p>
            <a:pPr>
              <a:buNone/>
            </a:pPr>
            <a:r>
              <a:rPr lang="bg-BG" sz="2000" dirty="0"/>
              <a:t> </a:t>
            </a:r>
          </a:p>
          <a:p>
            <a:pPr>
              <a:buFont typeface="Wingdings" pitchFamily="2" charset="2"/>
              <a:buChar char="ü"/>
            </a:pPr>
            <a:r>
              <a:rPr lang="bg-BG" sz="2000" dirty="0"/>
              <a:t>потенциометри - ръчно;</a:t>
            </a:r>
          </a:p>
          <a:p>
            <a:pPr>
              <a:buFont typeface="Wingdings" pitchFamily="2" charset="2"/>
              <a:buChar char="ü"/>
            </a:pPr>
            <a:r>
              <a:rPr lang="bg-BG" sz="2000" dirty="0"/>
              <a:t>фоторезистори(</a:t>
            </a:r>
            <a:r>
              <a:rPr lang="en-US" sz="2000" dirty="0"/>
              <a:t>LDR</a:t>
            </a:r>
            <a:r>
              <a:rPr lang="bg-BG" sz="2000" dirty="0"/>
              <a:t>) - светлина;</a:t>
            </a:r>
            <a:endParaRPr lang="en-US" sz="2000" dirty="0"/>
          </a:p>
          <a:p>
            <a:pPr>
              <a:buFont typeface="Wingdings" pitchFamily="2" charset="2"/>
              <a:buChar char="ü"/>
            </a:pPr>
            <a:r>
              <a:rPr lang="bg-BG" sz="2000" dirty="0"/>
              <a:t>терморезостори – температура;</a:t>
            </a:r>
          </a:p>
          <a:p>
            <a:pPr>
              <a:buFont typeface="Wingdings" pitchFamily="2" charset="2"/>
              <a:buChar char="ü"/>
            </a:pPr>
            <a:r>
              <a:rPr lang="bg-BG" sz="2000" dirty="0"/>
              <a:t>тензорезистор – натиск, опън;</a:t>
            </a:r>
          </a:p>
          <a:p>
            <a:pPr>
              <a:buFont typeface="Wingdings" pitchFamily="2" charset="2"/>
              <a:buChar char="ü"/>
            </a:pPr>
            <a:r>
              <a:rPr lang="bg-BG" sz="2000" dirty="0"/>
              <a:t>магниторезистор – магнитно поле.</a:t>
            </a:r>
          </a:p>
          <a:p>
            <a:pPr>
              <a:buFont typeface="Wingdings" pitchFamily="2" charset="2"/>
              <a:buChar char="ü"/>
            </a:pPr>
            <a:r>
              <a:rPr lang="bg-BG" sz="2000" dirty="0"/>
              <a:t>мермистор – памет...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Picture 4" descr="0000218_-gl5528_300 (1)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0812" y="1905000"/>
            <a:ext cx="1929897" cy="1389888"/>
          </a:xfrm>
          <a:prstGeom prst="rect">
            <a:avLst/>
          </a:prstGeom>
        </p:spPr>
      </p:pic>
      <p:pic>
        <p:nvPicPr>
          <p:cNvPr id="6" name="Picture 5" descr="thumb_3438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68688" y="1518359"/>
            <a:ext cx="1523603" cy="1143000"/>
          </a:xfrm>
          <a:prstGeom prst="rect">
            <a:avLst/>
          </a:prstGeom>
        </p:spPr>
      </p:pic>
      <p:pic>
        <p:nvPicPr>
          <p:cNvPr id="7" name="Picture 6" descr="potenciometar-250k-stere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89612" y="4022902"/>
            <a:ext cx="2310818" cy="2022491"/>
          </a:xfrm>
          <a:prstGeom prst="rect">
            <a:avLst/>
          </a:prstGeom>
        </p:spPr>
      </p:pic>
      <p:pic>
        <p:nvPicPr>
          <p:cNvPr id="8" name="Picture 7" descr="MyTR2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99612" y="3548248"/>
            <a:ext cx="1584547" cy="2971800"/>
          </a:xfrm>
          <a:prstGeom prst="rect">
            <a:avLst/>
          </a:prstGeom>
        </p:spPr>
      </p:pic>
      <p:pic>
        <p:nvPicPr>
          <p:cNvPr id="9" name="Picture 8" descr="image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81946" y="2852551"/>
            <a:ext cx="1641500" cy="695697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F3273014-6BAD-40D1-8BDC-6C6528456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78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ЦВЕТЕН КОД</a:t>
            </a:r>
            <a:endParaRPr lang="en-US" dirty="0"/>
          </a:p>
        </p:txBody>
      </p:sp>
      <p:pic>
        <p:nvPicPr>
          <p:cNvPr id="5" name="Content Placeholder 4" descr="Resistor_color_cod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8883" y="990600"/>
            <a:ext cx="10141406" cy="5257800"/>
          </a:xfrm>
        </p:spPr>
      </p:pic>
      <p:sp>
        <p:nvSpPr>
          <p:cNvPr id="6" name="Rectangle 5"/>
          <p:cNvSpPr/>
          <p:nvPr/>
        </p:nvSpPr>
        <p:spPr>
          <a:xfrm>
            <a:off x="1929897" y="6324600"/>
            <a:ext cx="84306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hlinkClick r:id="rId3"/>
              </a:rPr>
              <a:t>ОНЛАЙН КАЛКУЛАТОР</a:t>
            </a:r>
            <a:endParaRPr lang="en-US" dirty="0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920EDA82-468F-4B11-9B6D-C3597288F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66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СВЕТОДИОД – </a:t>
            </a:r>
            <a:r>
              <a:rPr lang="en-US"/>
              <a:t>LED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LED – </a:t>
            </a:r>
            <a:r>
              <a:rPr lang="en-US" b="1" dirty="0"/>
              <a:t>L</a:t>
            </a:r>
            <a:r>
              <a:rPr lang="en-US" dirty="0"/>
              <a:t>ight </a:t>
            </a:r>
            <a:r>
              <a:rPr lang="en-US" b="1" dirty="0"/>
              <a:t>E</a:t>
            </a:r>
            <a:r>
              <a:rPr lang="en-US" dirty="0"/>
              <a:t>mitting </a:t>
            </a:r>
            <a:r>
              <a:rPr lang="en-US" b="1" dirty="0"/>
              <a:t>D</a:t>
            </a:r>
            <a:r>
              <a:rPr lang="en-US" dirty="0"/>
              <a:t>iode</a:t>
            </a:r>
          </a:p>
          <a:p>
            <a:pPr>
              <a:buNone/>
            </a:pPr>
            <a:endParaRPr lang="bg-BG" dirty="0"/>
          </a:p>
        </p:txBody>
      </p:sp>
      <p:pic>
        <p:nvPicPr>
          <p:cNvPr id="5" name="Контейнер за съдържание 3" descr="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03212" y="2541693"/>
            <a:ext cx="8266015" cy="2514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812" y="2478938"/>
            <a:ext cx="2781458" cy="278145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145C77F-20D6-4C2D-BAC5-F98B671DC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51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СВЕТОДИОДИ – </a:t>
            </a:r>
            <a:r>
              <a:rPr lang="en-US" dirty="0"/>
              <a:t>VA </a:t>
            </a:r>
            <a:r>
              <a:rPr lang="bg-BG" dirty="0"/>
              <a:t>ХАРАКТЕРИСТИКА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2012" y="1066800"/>
            <a:ext cx="7201860" cy="5390072"/>
          </a:xfrm>
          <a:prstGeom prst="rect">
            <a:avLst/>
          </a:prstGeom>
          <a:noFill/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7196857D-5DDD-483C-848F-502CBF520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662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944197" cy="1110780"/>
          </a:xfrm>
        </p:spPr>
        <p:txBody>
          <a:bodyPr>
            <a:normAutofit fontScale="90000"/>
          </a:bodyPr>
          <a:lstStyle/>
          <a:p>
            <a:r>
              <a:rPr lang="bg-BG" dirty="0"/>
              <a:t>СВЪРЗВАНЕ КЪМ ИЗТОЧНИК НА НАПРЕЖЕНЕ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r>
              <a:rPr lang="bg-BG" sz="2800" dirty="0"/>
              <a:t>Когато светодиодите се захранват от източници на напрежение, е задължително последователно на тях да се свържат резистори.</a:t>
            </a:r>
          </a:p>
          <a:p>
            <a:pPr>
              <a:buNone/>
            </a:pPr>
            <a:endParaRPr lang="bg-BG" sz="4000" dirty="0"/>
          </a:p>
        </p:txBody>
      </p:sp>
      <p:pic>
        <p:nvPicPr>
          <p:cNvPr id="5" name="Picture 4" descr="diode2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61182" y="2057400"/>
            <a:ext cx="6094413" cy="1870948"/>
          </a:xfrm>
          <a:prstGeom prst="rect">
            <a:avLst/>
          </a:prstGeom>
        </p:spPr>
      </p:pic>
      <p:pic>
        <p:nvPicPr>
          <p:cNvPr id="6" name="Picture 5" descr="f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51938" y="5031709"/>
            <a:ext cx="3881975" cy="157418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 bwMode="auto">
          <a:xfrm>
            <a:off x="4062942" y="2819400"/>
            <a:ext cx="2031471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3173148" y="4038468"/>
            <a:ext cx="762794" cy="10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8354457" y="4038468"/>
            <a:ext cx="762794" cy="10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6742404" y="3771371"/>
            <a:ext cx="533400" cy="10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7758139" y="3771371"/>
            <a:ext cx="533400" cy="10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3555074" y="4495800"/>
            <a:ext cx="507867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rot="10800000">
            <a:off x="7008575" y="4038600"/>
            <a:ext cx="10157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773957" y="2286000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</a:t>
            </a:r>
            <a:r>
              <a:rPr lang="en-US" sz="2800" b="1" baseline="-25000" dirty="0"/>
              <a:t>d</a:t>
            </a:r>
            <a:endParaRPr lang="bg-BG" sz="2800" b="1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7211722" y="4038600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U</a:t>
            </a:r>
            <a:r>
              <a:rPr lang="en-US" sz="2000" b="1" baseline="-25000" dirty="0" err="1"/>
              <a:t>th</a:t>
            </a:r>
            <a:endParaRPr lang="bg-BG" sz="2000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5891265" y="4419600"/>
            <a:ext cx="41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</a:t>
            </a:r>
            <a:endParaRPr lang="bg-BG" sz="2800" b="1" baseline="-25000" dirty="0"/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F0F05682-7139-4EA8-AA52-0B3273DC4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317654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7157</TotalTime>
  <Words>403</Words>
  <Application>Microsoft Office PowerPoint</Application>
  <PresentationFormat>Custom</PresentationFormat>
  <Paragraphs>86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Wingdings</vt:lpstr>
      <vt:lpstr>Wingdings 2</vt:lpstr>
      <vt:lpstr>SoftUni 16x9</vt:lpstr>
      <vt:lpstr>Основи на електрониката – елементи</vt:lpstr>
      <vt:lpstr>Съдържание</vt:lpstr>
      <vt:lpstr>РЕЗИСТОР</vt:lpstr>
      <vt:lpstr>ВИДОВЕ РЕЗИСТОРИ</vt:lpstr>
      <vt:lpstr>ВИДОВЕ РЕЗИСТОРИ</vt:lpstr>
      <vt:lpstr>ЦВЕТЕН КОД</vt:lpstr>
      <vt:lpstr>СВЕТОДИОД – LED</vt:lpstr>
      <vt:lpstr>СВЕТОДИОДИ – VA ХАРАКТЕРИСТИКА</vt:lpstr>
      <vt:lpstr>СВЪРЗВАНЕ КЪМ ИЗТОЧНИК НА НАПРЕЖЕНЕ</vt:lpstr>
      <vt:lpstr>КЛЮЧОВЕ И БУТОНИ</vt:lpstr>
      <vt:lpstr>ОСНОВНИ ВИДОВЕ КЛЮЧОВЕ И БУТОНИ</vt:lpstr>
      <vt:lpstr>Вградени системи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302</cp:revision>
  <dcterms:created xsi:type="dcterms:W3CDTF">2014-01-02T17:00:34Z</dcterms:created>
  <dcterms:modified xsi:type="dcterms:W3CDTF">2019-12-17T13:36:28Z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