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95380" autoAdjust="0"/>
  </p:normalViewPr>
  <p:slideViewPr>
    <p:cSldViewPr snapToGrid="0" snapToObjects="1">
      <p:cViewPr>
        <p:scale>
          <a:sx n="56" d="100"/>
          <a:sy n="56" d="100"/>
        </p:scale>
        <p:origin x="-192" y="-4736"/>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4T13:46:25.858" idx="1">
    <p:pos x="17088" y="411"/>
    <p:text>Use multiple lines for title if necessary</p:text>
    <p:extLst>
      <p:ext uri="{C676402C-5697-4E1C-873F-D02D1690AC5C}">
        <p15:threadingInfo xmlns:p15="http://schemas.microsoft.com/office/powerpoint/2012/main" timeZoneBias="420"/>
      </p:ext>
    </p:extLst>
  </p:cm>
  <p:cm authorId="1" dt="2018-04-04T13:47:06.935" idx="2">
    <p:pos x="26962" y="411"/>
    <p:text>Break degree into a second line if name is too long. Still too long? Reduce font size for all names.</p:text>
    <p:extLst>
      <p:ext uri="{C676402C-5697-4E1C-873F-D02D1690AC5C}">
        <p15:threadingInfo xmlns:p15="http://schemas.microsoft.com/office/powerpoint/2012/main" timeZoneBias="420"/>
      </p:ext>
    </p:extLst>
  </p:cm>
  <p:cm authorId="1" dt="2018-04-04T14:12:02.891" idx="3">
    <p:pos x="6720" y="3563"/>
    <p:text>Gutters at 12" from the left and right edges must be maintained for the poster folds.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70726" y="4800600"/>
            <a:ext cx="43752273"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207568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2" name="Rectangle 1">
            <a:extLst>
              <a:ext uri="{FF2B5EF4-FFF2-40B4-BE49-F238E27FC236}">
                <a16:creationId xmlns:a16="http://schemas.microsoft.com/office/drawing/2014/main" id="{BD2418B9-ADFB-40CA-9C11-58B513E9E879}"/>
              </a:ext>
            </a:extLst>
          </p:cNvPr>
          <p:cNvSpPr/>
          <p:nvPr userDrawn="1"/>
        </p:nvSpPr>
        <p:spPr bwMode="auto">
          <a:xfrm>
            <a:off x="579664" y="32395886"/>
            <a:ext cx="1773691" cy="365352"/>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comments" Target="../comments/comment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148548" y="19166216"/>
            <a:ext cx="9699704" cy="8182272"/>
          </a:xfrm>
          <a:prstGeom prst="rect">
            <a:avLst/>
          </a:prstGeom>
          <a:noFill/>
          <a:ln w="9525">
            <a:noFill/>
            <a:miter lim="800000"/>
            <a:headEnd/>
            <a:tailEnd/>
          </a:ln>
        </p:spPr>
        <p:txBody>
          <a:bodyPr wrap="square" lIns="406384" tIns="406384" rIns="406384" bIns="406384">
            <a:spAutoFit/>
          </a:bodyPr>
          <a:lstStyle/>
          <a:p>
            <a:pPr defTabSz="3901342"/>
            <a:endParaRPr lang="en-US" sz="2987" dirty="0"/>
          </a:p>
          <a:p>
            <a:pPr algn="just"/>
            <a:r>
              <a:rPr lang="en-US" sz="2990" dirty="0"/>
              <a:t>[1] Verma, Ankit &amp; Kapoor, Chavi &amp; Sharma, Abhishek &amp; Mishra, Biswajit. (2021). Web Application Implementation with Machine Learning. 423-428. 10.1109/ICIEM51511.2021.9445368. </a:t>
            </a:r>
          </a:p>
          <a:p>
            <a:pPr>
              <a:defRPr/>
            </a:pPr>
            <a:endParaRPr lang="en-US" sz="2990" dirty="0"/>
          </a:p>
          <a:p>
            <a:pPr algn="just">
              <a:defRPr/>
            </a:pPr>
            <a:r>
              <a:rPr lang="en-US" sz="2990" dirty="0"/>
              <a:t>[2] A. Verma, C. Kapoor, A. Sharma and B. Mishra, "Web Application Implementation with Machine Learning," 2021 2nd International Conference on Intelligent Engineering and Management (ICIEM), London, United Kingdom, 2021, pp. 423-428, doi: 10.1109/ICIEM51511.2021.9445368.</a:t>
            </a:r>
          </a:p>
          <a:p>
            <a:pPr>
              <a:defRPr/>
            </a:pPr>
            <a:endParaRPr lang="en-US" sz="2990" dirty="0"/>
          </a:p>
          <a:p>
            <a:pPr algn="just">
              <a:defRPr/>
            </a:pPr>
            <a:r>
              <a:rPr lang="en-US" sz="2990" dirty="0"/>
              <a:t>[3] Singh, Pradeep &amp; Dutta Pramanik, Pijush &amp; Dey, Avick &amp; Choudhury, Prasenjit. (2021). Recommender Systems: An Overview, Research Trends, and Future Directions. International Journal of Business and Systems Research. 15. 14–52. 10.1504/IJBSR.2021.10033303. </a:t>
            </a:r>
          </a:p>
        </p:txBody>
      </p:sp>
      <p:sp>
        <p:nvSpPr>
          <p:cNvPr id="4155" name="Text Box 406"/>
          <p:cNvSpPr txBox="1">
            <a:spLocks noChangeArrowheads="1"/>
          </p:cNvSpPr>
          <p:nvPr/>
        </p:nvSpPr>
        <p:spPr bwMode="auto">
          <a:xfrm>
            <a:off x="33148547" y="6114102"/>
            <a:ext cx="9699705" cy="2199737"/>
          </a:xfrm>
          <a:prstGeom prst="rect">
            <a:avLst/>
          </a:prstGeom>
          <a:noFill/>
          <a:ln w="9525">
            <a:noFill/>
            <a:miter lim="800000"/>
            <a:headEnd/>
            <a:tailEnd/>
          </a:ln>
        </p:spPr>
        <p:txBody>
          <a:bodyPr wrap="square" lIns="406384" tIns="406384" rIns="406384" bIns="406384">
            <a:spAutoFit/>
          </a:bodyPr>
          <a:lstStyle/>
          <a:p>
            <a:pPr algn="just">
              <a:defRPr/>
            </a:pPr>
            <a:r>
              <a:rPr lang="en-US" sz="2987" dirty="0"/>
              <a:t>All the backend APIs are tested using the postman and also performed functionality testing ensuring the application’s end-to-end flows are working.</a:t>
            </a:r>
          </a:p>
        </p:txBody>
      </p:sp>
      <p:sp>
        <p:nvSpPr>
          <p:cNvPr id="77" name="Text Box 406"/>
          <p:cNvSpPr txBox="1">
            <a:spLocks noChangeArrowheads="1"/>
          </p:cNvSpPr>
          <p:nvPr/>
        </p:nvSpPr>
        <p:spPr bwMode="auto">
          <a:xfrm>
            <a:off x="21945600" y="6370737"/>
            <a:ext cx="9731701" cy="4501713"/>
          </a:xfrm>
          <a:prstGeom prst="rect">
            <a:avLst/>
          </a:prstGeom>
          <a:noFill/>
          <a:ln w="9525">
            <a:noFill/>
            <a:miter lim="800000"/>
            <a:headEnd/>
            <a:tailEnd/>
          </a:ln>
        </p:spPr>
        <p:txBody>
          <a:bodyPr wrap="square" lIns="406384" tIns="406384" rIns="406384" bIns="406384">
            <a:spAutoFit/>
          </a:bodyPr>
          <a:lstStyle/>
          <a:p>
            <a:pPr algn="just">
              <a:spcBef>
                <a:spcPts val="0"/>
              </a:spcBef>
              <a:spcAft>
                <a:spcPts val="0"/>
              </a:spcAft>
            </a:pPr>
            <a:r>
              <a:rPr lang="en-US" sz="2990" b="1" dirty="0">
                <a:cs typeface="Arial Narrow" panose="020B0604020202020204" pitchFamily="34" charset="0"/>
              </a:rPr>
              <a:t>2. Customers Also Bought: </a:t>
            </a:r>
            <a:r>
              <a:rPr lang="en-US" sz="2990" dirty="0">
                <a:cs typeface="Arial Narrow" panose="020B0604020202020204" pitchFamily="34" charset="0"/>
              </a:rPr>
              <a:t>Used collaborative filtering to recommend products to a user based on the interests of similar users.</a:t>
            </a:r>
            <a:r>
              <a:rPr lang="en-US" sz="2990" dirty="0"/>
              <a:t> Determined KNN with Means, which</a:t>
            </a:r>
            <a:r>
              <a:rPr lang="en-US" sz="2990" dirty="0">
                <a:cs typeface="Arial Narrow" panose="020B0604020202020204" pitchFamily="34" charset="0"/>
              </a:rPr>
              <a:t> </a:t>
            </a:r>
            <a:r>
              <a:rPr lang="en-US" sz="2990" dirty="0">
                <a:effectLst/>
                <a:cs typeface="Arial Narrow" panose="020B0604020202020204" pitchFamily="34" charset="0"/>
              </a:rPr>
              <a:t>operates by identifying the k most similar users or items to a particular target user or item. It achieves this by comparing their rating patterns and preferences. Based on the average rating or score of these nearest neighbors, </a:t>
            </a:r>
            <a:r>
              <a:rPr lang="en-US" sz="2990" dirty="0">
                <a:cs typeface="Arial Narrow" panose="020B0604020202020204" pitchFamily="34" charset="0"/>
              </a:rPr>
              <a:t>the </a:t>
            </a:r>
            <a:r>
              <a:rPr lang="en-US" sz="2990" dirty="0">
                <a:effectLst/>
                <a:cs typeface="Arial Narrow" panose="020B0604020202020204" pitchFamily="34" charset="0"/>
              </a:rPr>
              <a:t>algorithm generates recommendations for the target user or item. </a:t>
            </a:r>
            <a:endParaRPr lang="en-US" sz="2990" dirty="0">
              <a:cs typeface="Arial Narrow" panose="020B0604020202020204" pitchFamily="34" charset="0"/>
            </a:endParaRPr>
          </a:p>
        </p:txBody>
      </p:sp>
      <p:sp>
        <p:nvSpPr>
          <p:cNvPr id="1032" name="Rectangle 5"/>
          <p:cNvSpPr>
            <a:spLocks noChangeArrowheads="1"/>
          </p:cNvSpPr>
          <p:nvPr/>
        </p:nvSpPr>
        <p:spPr bwMode="auto">
          <a:xfrm>
            <a:off x="11510433" y="674666"/>
            <a:ext cx="20747567" cy="2002406"/>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7680" b="1" dirty="0">
                <a:solidFill>
                  <a:srgbClr val="FFFFFF"/>
                </a:solidFill>
                <a:latin typeface="Arial" charset="0"/>
                <a:cs typeface="+mn-cs"/>
              </a:rPr>
              <a:t>EASY BUY</a:t>
            </a:r>
          </a:p>
          <a:p>
            <a:pPr algn="ctr" eaLnBrk="0" hangingPunct="0">
              <a:defRPr/>
            </a:pPr>
            <a:r>
              <a:rPr lang="en-US" sz="4800" b="1" dirty="0">
                <a:solidFill>
                  <a:srgbClr val="FFFFFF"/>
                </a:solidFill>
                <a:latin typeface="Arial" charset="0"/>
              </a:rPr>
              <a:t>Project Advisor: Dr. </a:t>
            </a:r>
            <a:r>
              <a:rPr lang="en-US" sz="4800" b="1" dirty="0" err="1">
                <a:solidFill>
                  <a:srgbClr val="FFFFFF"/>
                </a:solidFill>
                <a:latin typeface="Arial" charset="0"/>
              </a:rPr>
              <a:t>Wencen</a:t>
            </a:r>
            <a:r>
              <a:rPr lang="en-US" sz="4800" b="1" dirty="0">
                <a:solidFill>
                  <a:srgbClr val="FFFFFF"/>
                </a:solidFill>
                <a:latin typeface="Arial" charset="0"/>
              </a:rPr>
              <a:t> Wu</a:t>
            </a:r>
          </a:p>
        </p:txBody>
      </p:sp>
      <p:sp>
        <p:nvSpPr>
          <p:cNvPr id="4100" name="Text Box 14"/>
          <p:cNvSpPr txBox="1">
            <a:spLocks noChangeArrowheads="1"/>
          </p:cNvSpPr>
          <p:nvPr/>
        </p:nvSpPr>
        <p:spPr bwMode="auto">
          <a:xfrm>
            <a:off x="698501" y="6485934"/>
            <a:ext cx="9883156" cy="3778438"/>
          </a:xfrm>
          <a:prstGeom prst="rect">
            <a:avLst/>
          </a:prstGeom>
          <a:noFill/>
          <a:ln w="9525">
            <a:noFill/>
            <a:miter lim="800000"/>
            <a:headEnd/>
            <a:tailEnd/>
          </a:ln>
        </p:spPr>
        <p:txBody>
          <a:bodyPr wrap="square" lIns="406384" tIns="406384" rIns="406384" bIns="406384">
            <a:spAutoFit/>
          </a:bodyPr>
          <a:lstStyle/>
          <a:p>
            <a:pPr algn="just" defTabSz="3901342"/>
            <a:r>
              <a:rPr lang="en-US" sz="2990" b="0" i="0" u="none" strike="noStrike" dirty="0">
                <a:solidFill>
                  <a:srgbClr val="000000"/>
                </a:solidFill>
                <a:effectLst/>
                <a:latin typeface="Arial Narrow" panose="020B0604020202020204" pitchFamily="34" charset="0"/>
              </a:rPr>
              <a:t>At Easy Buy, </a:t>
            </a:r>
            <a:r>
              <a:rPr lang="en-US" sz="2990" dirty="0">
                <a:solidFill>
                  <a:srgbClr val="000000"/>
                </a:solidFill>
              </a:rPr>
              <a:t>we </a:t>
            </a:r>
            <a:r>
              <a:rPr lang="en-US" sz="2990" b="0" i="0" u="none" strike="noStrike" dirty="0">
                <a:solidFill>
                  <a:srgbClr val="000000"/>
                </a:solidFill>
                <a:effectLst/>
                <a:latin typeface="Arial Narrow" panose="020B0604020202020204" pitchFamily="34" charset="0"/>
              </a:rPr>
              <a:t>not only elevate your style but make shopping effortless. With a user-friendly interface, interesting product collections, and hassle-free checkout, we make it easy for you to create a memorable first impression with your fashion choices. Our platform analyzes customer preferences and suggests the top-rated items based on ratings from other shoppers. </a:t>
            </a:r>
            <a:endParaRPr lang="en-US" sz="2990" dirty="0"/>
          </a:p>
          <a:p>
            <a:pPr defTabSz="3901342"/>
            <a:endParaRPr lang="en-US" sz="1280" dirty="0"/>
          </a:p>
        </p:txBody>
      </p:sp>
      <p:sp>
        <p:nvSpPr>
          <p:cNvPr id="4101" name="Text Box 388"/>
          <p:cNvSpPr txBox="1">
            <a:spLocks noChangeArrowheads="1"/>
          </p:cNvSpPr>
          <p:nvPr/>
        </p:nvSpPr>
        <p:spPr bwMode="auto">
          <a:xfrm>
            <a:off x="698502" y="18515803"/>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Architecture</a:t>
            </a:r>
          </a:p>
        </p:txBody>
      </p:sp>
      <p:sp>
        <p:nvSpPr>
          <p:cNvPr id="4102" name="Text Box 405"/>
          <p:cNvSpPr txBox="1">
            <a:spLocks noChangeArrowheads="1"/>
          </p:cNvSpPr>
          <p:nvPr/>
        </p:nvSpPr>
        <p:spPr bwMode="auto">
          <a:xfrm>
            <a:off x="11510433" y="5678437"/>
            <a:ext cx="20747566"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Methods and Results</a:t>
            </a:r>
          </a:p>
        </p:txBody>
      </p:sp>
      <p:sp>
        <p:nvSpPr>
          <p:cNvPr id="4103" name="Text Box 478"/>
          <p:cNvSpPr txBox="1">
            <a:spLocks noChangeArrowheads="1"/>
          </p:cNvSpPr>
          <p:nvPr/>
        </p:nvSpPr>
        <p:spPr bwMode="auto">
          <a:xfrm>
            <a:off x="33077152" y="13359474"/>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Summary/Conclusions</a:t>
            </a:r>
          </a:p>
        </p:txBody>
      </p:sp>
      <p:sp>
        <p:nvSpPr>
          <p:cNvPr id="4104" name="Text Box 479"/>
          <p:cNvSpPr txBox="1">
            <a:spLocks noChangeArrowheads="1"/>
          </p:cNvSpPr>
          <p:nvPr/>
        </p:nvSpPr>
        <p:spPr bwMode="auto">
          <a:xfrm>
            <a:off x="33070802" y="18930203"/>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Key References</a:t>
            </a:r>
          </a:p>
        </p:txBody>
      </p:sp>
      <p:sp>
        <p:nvSpPr>
          <p:cNvPr id="4105" name="Text Box 480"/>
          <p:cNvSpPr txBox="1">
            <a:spLocks noChangeArrowheads="1"/>
          </p:cNvSpPr>
          <p:nvPr/>
        </p:nvSpPr>
        <p:spPr bwMode="auto">
          <a:xfrm>
            <a:off x="33070803" y="27341755"/>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Acknowledgements</a:t>
            </a:r>
          </a:p>
        </p:txBody>
      </p:sp>
      <p:sp>
        <p:nvSpPr>
          <p:cNvPr id="4106" name="Text Box 481"/>
          <p:cNvSpPr txBox="1">
            <a:spLocks noChangeArrowheads="1"/>
          </p:cNvSpPr>
          <p:nvPr/>
        </p:nvSpPr>
        <p:spPr bwMode="auto">
          <a:xfrm>
            <a:off x="33013650" y="13968364"/>
            <a:ext cx="9969499" cy="4961839"/>
          </a:xfrm>
          <a:prstGeom prst="rect">
            <a:avLst/>
          </a:prstGeom>
          <a:noFill/>
          <a:ln w="9525">
            <a:noFill/>
            <a:miter lim="800000"/>
            <a:headEnd/>
            <a:tailEnd/>
          </a:ln>
        </p:spPr>
        <p:txBody>
          <a:bodyPr wrap="square" lIns="406384" tIns="406384" rIns="406384" bIns="406384">
            <a:spAutoFit/>
          </a:bodyPr>
          <a:lstStyle/>
          <a:p>
            <a:pPr algn="just"/>
            <a:r>
              <a:rPr lang="en-US" sz="2990" dirty="0"/>
              <a:t>The platform we have developed goes beyond mere convenience by utilizing advanced algorithms to analyze customer preferences, enabling personalized recommendations based on ratings from other shoppers.</a:t>
            </a:r>
            <a:endParaRPr lang="en-US" sz="2990" dirty="0">
              <a:solidFill>
                <a:srgbClr val="000000"/>
              </a:solidFill>
            </a:endParaRPr>
          </a:p>
          <a:p>
            <a:pPr algn="just"/>
            <a:endParaRPr lang="en-US" sz="2990" dirty="0">
              <a:solidFill>
                <a:srgbClr val="000000"/>
              </a:solidFill>
            </a:endParaRPr>
          </a:p>
          <a:p>
            <a:pPr algn="just"/>
            <a:r>
              <a:rPr lang="en-US" sz="2990" dirty="0">
                <a:solidFill>
                  <a:srgbClr val="000000"/>
                </a:solidFill>
              </a:rPr>
              <a:t>The platform assists retailers in managing their inventory effectively through a comprehensive dashboard. Overall, Easy Buy provides convenience, and data-driven decision-making to revolutionize the fashion retail experience.</a:t>
            </a:r>
          </a:p>
        </p:txBody>
      </p:sp>
      <p:graphicFrame>
        <p:nvGraphicFramePr>
          <p:cNvPr id="2561" name="Group 513"/>
          <p:cNvGraphicFramePr>
            <a:graphicFrameLocks noGrp="1"/>
          </p:cNvGraphicFramePr>
          <p:nvPr>
            <p:extLst>
              <p:ext uri="{D42A27DB-BD31-4B8C-83A1-F6EECF244321}">
                <p14:modId xmlns:p14="http://schemas.microsoft.com/office/powerpoint/2010/main" val="336038555"/>
              </p:ext>
            </p:extLst>
          </p:nvPr>
        </p:nvGraphicFramePr>
        <p:xfrm>
          <a:off x="33148549" y="28258083"/>
          <a:ext cx="9611504" cy="4607052"/>
        </p:xfrm>
        <a:graphic>
          <a:graphicData uri="http://schemas.openxmlformats.org/drawingml/2006/table">
            <a:tbl>
              <a:tblPr/>
              <a:tblGrid>
                <a:gridCol w="4853136">
                  <a:extLst>
                    <a:ext uri="{9D8B030D-6E8A-4147-A177-3AD203B41FA5}">
                      <a16:colId xmlns:a16="http://schemas.microsoft.com/office/drawing/2014/main" val="20000"/>
                    </a:ext>
                  </a:extLst>
                </a:gridCol>
                <a:gridCol w="4758368">
                  <a:extLst>
                    <a:ext uri="{9D8B030D-6E8A-4147-A177-3AD203B41FA5}">
                      <a16:colId xmlns:a16="http://schemas.microsoft.com/office/drawing/2014/main" val="20001"/>
                    </a:ext>
                  </a:extLst>
                </a:gridCol>
              </a:tblGrid>
              <a:tr h="3173211">
                <a:tc gridSpan="2">
                  <a:txBody>
                    <a:bodyPr/>
                    <a:lstStyle/>
                    <a:p>
                      <a:pPr marL="0" marR="0" lvl="0" indent="0" algn="just" defTabSz="812748" rtl="0" eaLnBrk="1" fontAlgn="auto" latinLnBrk="0" hangingPunct="1">
                        <a:lnSpc>
                          <a:spcPct val="100000"/>
                        </a:lnSpc>
                        <a:spcBef>
                          <a:spcPts val="0"/>
                        </a:spcBef>
                        <a:spcAft>
                          <a:spcPts val="0"/>
                        </a:spcAft>
                        <a:buClrTx/>
                        <a:buSzTx/>
                        <a:buFontTx/>
                        <a:buNone/>
                        <a:tabLst/>
                        <a:defRPr/>
                      </a:pPr>
                      <a:r>
                        <a:rPr lang="en-US" sz="2990" kern="1200" dirty="0">
                          <a:solidFill>
                            <a:srgbClr val="000000"/>
                          </a:solidFill>
                          <a:latin typeface="Arial Narrow" pitchFamily="34" charset="0"/>
                          <a:ea typeface="+mn-ea"/>
                          <a:cs typeface="Arial" charset="0"/>
                        </a:rPr>
                        <a:t>We would like to express our sincere gratitude to Professor Dr. Wencen Wu for her guidance, support, and invaluable feedback throughout this research project. Her expertise and knowledge in the field have been instrumental in shaping our ideas and improving the quality of our work. We would like to extend our thanks to San Jose State University for providing the resources and facilities.</a:t>
                      </a: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802179">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lang="en-US" sz="2900" kern="1200" dirty="0">
                        <a:solidFill>
                          <a:schemeClr val="tx1"/>
                        </a:solidFill>
                        <a:latin typeface="Arial Narrow" pitchFamily="34" charset="0"/>
                        <a:ea typeface="+mn-ea"/>
                        <a:cs typeface="Arial" charset="0"/>
                      </a:endParaRPr>
                    </a:p>
                  </a:txBody>
                  <a:tcPr marL="0" marR="0" marT="0" marB="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112" name="Text Box 389"/>
          <p:cNvSpPr txBox="1">
            <a:spLocks noChangeArrowheads="1"/>
          </p:cNvSpPr>
          <p:nvPr/>
        </p:nvSpPr>
        <p:spPr bwMode="auto">
          <a:xfrm>
            <a:off x="698501" y="13848699"/>
            <a:ext cx="9883157" cy="4349363"/>
          </a:xfrm>
          <a:prstGeom prst="rect">
            <a:avLst/>
          </a:prstGeom>
          <a:noFill/>
          <a:ln w="9525">
            <a:noFill/>
            <a:miter lim="800000"/>
            <a:headEnd/>
            <a:tailEnd/>
          </a:ln>
        </p:spPr>
        <p:txBody>
          <a:bodyPr wrap="square" lIns="406384" tIns="406384" rIns="406384" bIns="406384">
            <a:spAutoFit/>
          </a:bodyPr>
          <a:lstStyle/>
          <a:p>
            <a:pPr marL="457200" indent="-457200" algn="just" defTabSz="3901342">
              <a:spcAft>
                <a:spcPts val="2400"/>
              </a:spcAft>
              <a:buFont typeface="Arial" panose="020B0604020202020204" pitchFamily="34" charset="0"/>
              <a:buChar char="•"/>
            </a:pPr>
            <a:r>
              <a:rPr lang="en-US" sz="2990" dirty="0">
                <a:solidFill>
                  <a:srgbClr val="000000"/>
                </a:solidFill>
              </a:rPr>
              <a:t>We have included a notification feature for out-of-stock items so customers can be informed as soon as they're available again. </a:t>
            </a:r>
          </a:p>
          <a:p>
            <a:pPr marL="457200" indent="-457200" algn="just" defTabSz="3901342">
              <a:spcAft>
                <a:spcPts val="2400"/>
              </a:spcAft>
              <a:buFont typeface="Arial" panose="020B0604020202020204" pitchFamily="34" charset="0"/>
              <a:buChar char="•"/>
            </a:pPr>
            <a:r>
              <a:rPr lang="en-US" sz="2990" dirty="0">
                <a:solidFill>
                  <a:srgbClr val="000000"/>
                </a:solidFill>
              </a:rPr>
              <a:t>To help retailers stay on top of their inventory management, we're also providing a dashboard that displays the velocity of their products and calculates a marketing metric to give insights into market demand.</a:t>
            </a:r>
          </a:p>
        </p:txBody>
      </p:sp>
      <p:sp>
        <p:nvSpPr>
          <p:cNvPr id="4113" name="Text Box 14"/>
          <p:cNvSpPr txBox="1">
            <a:spLocks noChangeArrowheads="1"/>
          </p:cNvSpPr>
          <p:nvPr/>
        </p:nvSpPr>
        <p:spPr bwMode="auto">
          <a:xfrm>
            <a:off x="698501" y="19066103"/>
            <a:ext cx="9883156" cy="7577748"/>
          </a:xfrm>
          <a:prstGeom prst="rect">
            <a:avLst/>
          </a:prstGeom>
          <a:noFill/>
          <a:ln w="9525">
            <a:noFill/>
            <a:miter lim="800000"/>
            <a:headEnd/>
            <a:tailEnd/>
          </a:ln>
        </p:spPr>
        <p:txBody>
          <a:bodyPr wrap="square" lIns="406384" tIns="406384" rIns="406384" bIns="406384">
            <a:spAutoFit/>
          </a:bodyPr>
          <a:lstStyle/>
          <a:p>
            <a:pPr marL="548626" indent="-548626" algn="just"/>
            <a:endParaRPr lang="en-US" sz="2400" dirty="0">
              <a:solidFill>
                <a:srgbClr val="000000"/>
              </a:solidFill>
            </a:endParaRPr>
          </a:p>
          <a:p>
            <a:pPr algn="just">
              <a:defRPr/>
            </a:pPr>
            <a:r>
              <a:rPr lang="en-US" sz="2990" dirty="0">
                <a:solidFill>
                  <a:srgbClr val="000000"/>
                </a:solidFill>
              </a:rPr>
              <a:t>The diagram provided offers an overview of the comprehensive architecture of our project, having 4 major components: Front-end, Back-end, Recommendation system, and Database system, all of which work together to enable seamless functionality of the application.</a:t>
            </a:r>
          </a:p>
          <a:p>
            <a:pPr marL="548626" indent="-548626" algn="just"/>
            <a:endParaRPr lang="en-US" sz="2987"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lgn="ctr"/>
            <a:endParaRPr lang="en-US" sz="2133" dirty="0"/>
          </a:p>
          <a:p>
            <a:pPr marL="548626" indent="-548626"/>
            <a:endParaRPr lang="en-US" sz="2133" dirty="0"/>
          </a:p>
          <a:p>
            <a:pPr marL="548626" indent="-548626" algn="just"/>
            <a:endParaRPr lang="en-US" sz="2987" dirty="0"/>
          </a:p>
          <a:p>
            <a:pPr marL="548626" indent="-548626" algn="just"/>
            <a:endParaRPr lang="en-US" sz="2987" dirty="0"/>
          </a:p>
          <a:p>
            <a:pPr marL="548626" indent="-548626"/>
            <a:endParaRPr lang="en-US" sz="2667" b="1" dirty="0"/>
          </a:p>
        </p:txBody>
      </p:sp>
      <p:sp>
        <p:nvSpPr>
          <p:cNvPr id="58" name="Text Box 406"/>
          <p:cNvSpPr txBox="1">
            <a:spLocks noChangeArrowheads="1"/>
          </p:cNvSpPr>
          <p:nvPr/>
        </p:nvSpPr>
        <p:spPr bwMode="auto">
          <a:xfrm>
            <a:off x="11424853" y="6363925"/>
            <a:ext cx="10582898" cy="4498122"/>
          </a:xfrm>
          <a:prstGeom prst="rect">
            <a:avLst/>
          </a:prstGeom>
          <a:noFill/>
          <a:ln w="9525">
            <a:noFill/>
            <a:miter lim="800000"/>
            <a:headEnd/>
            <a:tailEnd/>
          </a:ln>
        </p:spPr>
        <p:txBody>
          <a:bodyPr wrap="square" lIns="406384" tIns="406384" rIns="406384" bIns="406384">
            <a:spAutoFit/>
          </a:bodyPr>
          <a:lstStyle/>
          <a:p>
            <a:pPr indent="-548626" algn="just">
              <a:defRPr/>
            </a:pPr>
            <a:r>
              <a:rPr lang="en-US" sz="2987" dirty="0"/>
              <a:t>The application consists of two user types: Customers and Retailers.</a:t>
            </a:r>
          </a:p>
          <a:p>
            <a:pPr indent="-548626" algn="just">
              <a:defRPr/>
            </a:pPr>
            <a:r>
              <a:rPr lang="en-US" sz="2987" dirty="0"/>
              <a:t>These are the functionalities offered by the application:</a:t>
            </a:r>
          </a:p>
          <a:p>
            <a:pPr indent="-548626" algn="just">
              <a:defRPr/>
            </a:pPr>
            <a:r>
              <a:rPr lang="en-US" sz="2987" b="1" dirty="0"/>
              <a:t>User authentication: </a:t>
            </a:r>
            <a:r>
              <a:rPr lang="en-US" sz="2987" dirty="0"/>
              <a:t>The user should authenticate by providing his details on the Login/Sign-Up page to access the services. </a:t>
            </a:r>
          </a:p>
          <a:p>
            <a:pPr indent="-548626" algn="just">
              <a:defRPr/>
            </a:pPr>
            <a:r>
              <a:rPr lang="en-US" sz="2987" b="1" dirty="0"/>
              <a:t>Product Search: </a:t>
            </a:r>
            <a:r>
              <a:rPr lang="en-US" sz="2987" dirty="0">
                <a:cs typeface="Arial Narrow" panose="020B0604020202020204" pitchFamily="34" charset="0"/>
              </a:rPr>
              <a:t>Customers </a:t>
            </a:r>
            <a:r>
              <a:rPr lang="en-US" sz="2987" dirty="0"/>
              <a:t>can search for products based on the name and category. The searched products can be </a:t>
            </a:r>
          </a:p>
          <a:p>
            <a:pPr indent="-548626" algn="just">
              <a:buFont typeface="Arial" panose="020B0604020202020204" pitchFamily="34" charset="0"/>
              <a:buChar char="•"/>
              <a:defRPr/>
            </a:pPr>
            <a:r>
              <a:rPr lang="en-US" sz="2987" dirty="0"/>
              <a:t>filtered based on price, and ratings.</a:t>
            </a:r>
          </a:p>
          <a:p>
            <a:pPr indent="-548626" algn="just">
              <a:buFont typeface="Arial" panose="020B0604020202020204" pitchFamily="34" charset="0"/>
              <a:buChar char="•"/>
              <a:defRPr/>
            </a:pPr>
            <a:r>
              <a:rPr lang="en-US" sz="2987" dirty="0"/>
              <a:t>sorted based on the latest arrivals and price range.</a:t>
            </a:r>
          </a:p>
        </p:txBody>
      </p:sp>
      <p:sp>
        <p:nvSpPr>
          <p:cNvPr id="4143" name="Text Box 406"/>
          <p:cNvSpPr txBox="1">
            <a:spLocks noChangeArrowheads="1"/>
          </p:cNvSpPr>
          <p:nvPr/>
        </p:nvSpPr>
        <p:spPr bwMode="auto">
          <a:xfrm>
            <a:off x="22051203" y="16734541"/>
            <a:ext cx="10126248" cy="3121335"/>
          </a:xfrm>
          <a:prstGeom prst="rect">
            <a:avLst/>
          </a:prstGeom>
          <a:noFill/>
          <a:ln w="9525">
            <a:noFill/>
            <a:miter lim="800000"/>
            <a:headEnd/>
            <a:tailEnd/>
          </a:ln>
        </p:spPr>
        <p:txBody>
          <a:bodyPr wrap="square" lIns="406384" tIns="406384" rIns="406384" bIns="406384">
            <a:spAutoFit/>
          </a:bodyPr>
          <a:lstStyle/>
          <a:p>
            <a:pPr algn="just">
              <a:defRPr/>
            </a:pPr>
            <a:r>
              <a:rPr lang="en-US" sz="2990" b="1" dirty="0">
                <a:effectLst/>
                <a:cs typeface="Arial Narrow" panose="020B0604020202020204" pitchFamily="34" charset="0"/>
              </a:rPr>
              <a:t>Retailer Dashboard: </a:t>
            </a:r>
            <a:r>
              <a:rPr lang="en-US" sz="2990" dirty="0">
                <a:effectLst/>
                <a:cs typeface="Arial Narrow" panose="020B0604020202020204" pitchFamily="34" charset="0"/>
              </a:rPr>
              <a:t>The Retailer Dashboard shows product and sales insights to the retailer. The first section shows the top 5 selling products of the current week along with its velocity. The second section shows the sales chart velocity which gives current market insights.</a:t>
            </a:r>
            <a:endParaRPr lang="en-US" sz="2990" dirty="0">
              <a:cs typeface="Arial Narrow" panose="020B0604020202020204" pitchFamily="34" charset="0"/>
            </a:endParaRPr>
          </a:p>
        </p:txBody>
      </p:sp>
      <p:sp>
        <p:nvSpPr>
          <p:cNvPr id="4146" name="Text Box 406"/>
          <p:cNvSpPr txBox="1">
            <a:spLocks noChangeArrowheads="1"/>
          </p:cNvSpPr>
          <p:nvPr/>
        </p:nvSpPr>
        <p:spPr bwMode="auto">
          <a:xfrm>
            <a:off x="698503" y="26646828"/>
            <a:ext cx="9721664" cy="4349363"/>
          </a:xfrm>
          <a:prstGeom prst="rect">
            <a:avLst/>
          </a:prstGeom>
          <a:noFill/>
          <a:ln w="9525">
            <a:noFill/>
            <a:miter lim="800000"/>
            <a:headEnd/>
            <a:tailEnd/>
          </a:ln>
        </p:spPr>
        <p:txBody>
          <a:bodyPr wrap="square" lIns="406384" tIns="406384" rIns="406384" bIns="406384">
            <a:spAutoFit/>
          </a:bodyPr>
          <a:lstStyle/>
          <a:p>
            <a:pPr marL="457200" indent="-457200" algn="just" defTabSz="3901342">
              <a:spcAft>
                <a:spcPts val="2400"/>
              </a:spcAft>
              <a:buFont typeface="Arial" panose="020B0604020202020204" pitchFamily="34" charset="0"/>
              <a:buChar char="•"/>
            </a:pPr>
            <a:r>
              <a:rPr lang="en-US" sz="2990" dirty="0">
                <a:solidFill>
                  <a:srgbClr val="000000"/>
                </a:solidFill>
              </a:rPr>
              <a:t>The Front-end component is designed using the React.js library. The Back-end component of the application is be developed using Node.js, a robust JavaScript runtime environment for creating web applications. </a:t>
            </a:r>
          </a:p>
          <a:p>
            <a:pPr marL="457200" indent="-457200" algn="just" defTabSz="3901342">
              <a:spcAft>
                <a:spcPts val="2400"/>
              </a:spcAft>
              <a:buFont typeface="Arial" panose="020B0604020202020204" pitchFamily="34" charset="0"/>
              <a:buChar char="•"/>
            </a:pPr>
            <a:r>
              <a:rPr lang="en-US" sz="2990" dirty="0">
                <a:solidFill>
                  <a:srgbClr val="000000"/>
                </a:solidFill>
              </a:rPr>
              <a:t>The Recommendation system component of the application is developed using Python. Finally, the Database system component of the </a:t>
            </a:r>
            <a:r>
              <a:rPr lang="en-US" sz="2990">
                <a:solidFill>
                  <a:srgbClr val="000000"/>
                </a:solidFill>
              </a:rPr>
              <a:t>application is </a:t>
            </a:r>
            <a:r>
              <a:rPr lang="en-US" sz="2990" dirty="0">
                <a:solidFill>
                  <a:srgbClr val="000000"/>
                </a:solidFill>
              </a:rPr>
              <a:t>constructed using MongoDB. </a:t>
            </a:r>
          </a:p>
        </p:txBody>
      </p:sp>
      <p:sp>
        <p:nvSpPr>
          <p:cNvPr id="4152" name="TextBox 80"/>
          <p:cNvSpPr txBox="1">
            <a:spLocks noChangeArrowheads="1"/>
          </p:cNvSpPr>
          <p:nvPr/>
        </p:nvSpPr>
        <p:spPr bwMode="auto">
          <a:xfrm>
            <a:off x="11424853" y="15309343"/>
            <a:ext cx="10415121" cy="2850396"/>
          </a:xfrm>
          <a:prstGeom prst="rect">
            <a:avLst/>
          </a:prstGeom>
          <a:noFill/>
          <a:ln w="9525">
            <a:noFill/>
            <a:miter lim="800000"/>
            <a:headEnd/>
            <a:tailEnd/>
          </a:ln>
        </p:spPr>
        <p:txBody>
          <a:bodyPr wrap="square">
            <a:spAutoFit/>
          </a:bodyPr>
          <a:lstStyle/>
          <a:p>
            <a:pPr marL="406390" lvl="2" indent="0" algn="just"/>
            <a:r>
              <a:rPr lang="en-US" sz="2987" b="1" dirty="0"/>
              <a:t>Product Management: </a:t>
            </a:r>
          </a:p>
          <a:p>
            <a:pPr marL="406390" lvl="2" indent="0" algn="just"/>
            <a:r>
              <a:rPr lang="en-US" sz="2987" dirty="0"/>
              <a:t>Customers can</a:t>
            </a:r>
          </a:p>
          <a:p>
            <a:pPr marL="863590" lvl="2" indent="-457200" algn="just">
              <a:buFont typeface="Arial" panose="020B0604020202020204" pitchFamily="34" charset="0"/>
              <a:buChar char="•"/>
            </a:pPr>
            <a:r>
              <a:rPr lang="en-US" sz="2987" dirty="0"/>
              <a:t>View the details of the product including price, description, ratings</a:t>
            </a:r>
          </a:p>
          <a:p>
            <a:pPr marL="863590" lvl="2" indent="-457200" algn="just">
              <a:buFont typeface="Arial" panose="020B0604020202020204" pitchFamily="34" charset="0"/>
              <a:buChar char="•"/>
            </a:pPr>
            <a:r>
              <a:rPr lang="en-US" sz="2987" dirty="0"/>
              <a:t>Rate and review the product.</a:t>
            </a:r>
          </a:p>
          <a:p>
            <a:pPr marL="863590" lvl="2" indent="-457200" algn="just">
              <a:buFont typeface="Arial" panose="020B0604020202020204" pitchFamily="34" charset="0"/>
              <a:buChar char="•"/>
            </a:pPr>
            <a:r>
              <a:rPr lang="en-US" sz="2987" dirty="0"/>
              <a:t>Add to the Cart or get notified if the product is out of stock.</a:t>
            </a:r>
          </a:p>
          <a:p>
            <a:pPr marL="406390" lvl="2" indent="0" algn="just"/>
            <a:r>
              <a:rPr lang="en-US" sz="2987" dirty="0"/>
              <a:t>Retailers can Add/Update and Delete the Products.</a:t>
            </a:r>
          </a:p>
        </p:txBody>
      </p:sp>
      <p:sp>
        <p:nvSpPr>
          <p:cNvPr id="4153" name="Text Box 406"/>
          <p:cNvSpPr txBox="1">
            <a:spLocks noChangeArrowheads="1"/>
          </p:cNvSpPr>
          <p:nvPr/>
        </p:nvSpPr>
        <p:spPr bwMode="auto">
          <a:xfrm>
            <a:off x="22161695" y="23786631"/>
            <a:ext cx="9425763" cy="1740059"/>
          </a:xfrm>
          <a:prstGeom prst="rect">
            <a:avLst/>
          </a:prstGeom>
          <a:noFill/>
          <a:ln w="9525">
            <a:noFill/>
            <a:miter lim="800000"/>
            <a:headEnd/>
            <a:tailEnd/>
          </a:ln>
        </p:spPr>
        <p:txBody>
          <a:bodyPr wrap="square" lIns="406384" tIns="406384" rIns="406384" bIns="406384">
            <a:spAutoFit/>
          </a:bodyPr>
          <a:lstStyle/>
          <a:p>
            <a:pPr>
              <a:defRPr/>
            </a:pPr>
            <a:r>
              <a:rPr lang="en-US" sz="2987" b="1" dirty="0">
                <a:cs typeface="Arial Narrow" panose="020B0604020202020204" pitchFamily="34" charset="0"/>
              </a:rPr>
              <a:t>Application Flow:    </a:t>
            </a:r>
          </a:p>
          <a:p>
            <a:pPr>
              <a:defRPr/>
            </a:pPr>
            <a:r>
              <a:rPr lang="en-US" sz="2987" b="1" dirty="0">
                <a:cs typeface="Arial Narrow" panose="020B0604020202020204" pitchFamily="34" charset="0"/>
              </a:rPr>
              <a:t>		</a:t>
            </a:r>
            <a:r>
              <a:rPr lang="en-US" sz="2800" b="1" dirty="0"/>
              <a:t>User.                              Retailer</a:t>
            </a:r>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Computer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3077152" y="420141"/>
            <a:ext cx="9969500" cy="4513862"/>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err="1">
                <a:solidFill>
                  <a:srgbClr val="FFFFFF"/>
                </a:solidFill>
                <a:latin typeface="Arial" charset="0"/>
              </a:rPr>
              <a:t>Annadatha</a:t>
            </a:r>
            <a:r>
              <a:rPr lang="en-US" sz="3600" b="1" dirty="0">
                <a:solidFill>
                  <a:srgbClr val="FFFFFF"/>
                </a:solidFill>
                <a:latin typeface="Arial" charset="0"/>
              </a:rPr>
              <a:t>, Annapurna Ananya</a:t>
            </a:r>
          </a:p>
          <a:p>
            <a:pPr eaLnBrk="0" hangingPunct="0">
              <a:defRPr/>
            </a:pPr>
            <a:r>
              <a:rPr lang="en-US" sz="3600" b="1" dirty="0">
                <a:solidFill>
                  <a:srgbClr val="FFFFFF"/>
                </a:solidFill>
                <a:latin typeface="Arial" charset="0"/>
              </a:rPr>
              <a:t>(MS Software Engineering)</a:t>
            </a:r>
          </a:p>
          <a:p>
            <a:pPr eaLnBrk="0" hangingPunct="0">
              <a:defRPr/>
            </a:pPr>
            <a:r>
              <a:rPr lang="en-US" sz="3600" b="1" dirty="0" err="1">
                <a:solidFill>
                  <a:srgbClr val="FFFFFF"/>
                </a:solidFill>
                <a:latin typeface="Arial" charset="0"/>
              </a:rPr>
              <a:t>Bobba</a:t>
            </a:r>
            <a:r>
              <a:rPr lang="en-US" sz="3600" b="1" dirty="0">
                <a:solidFill>
                  <a:srgbClr val="FFFFFF"/>
                </a:solidFill>
                <a:latin typeface="Arial" charset="0"/>
              </a:rPr>
              <a:t>, </a:t>
            </a:r>
            <a:r>
              <a:rPr lang="en-US" sz="3600" b="1" dirty="0" err="1">
                <a:solidFill>
                  <a:srgbClr val="FFFFFF"/>
                </a:solidFill>
                <a:latin typeface="Arial" charset="0"/>
              </a:rPr>
              <a:t>Manasa</a:t>
            </a:r>
            <a:r>
              <a:rPr lang="en-US" sz="3600" b="1" dirty="0">
                <a:solidFill>
                  <a:srgbClr val="FFFFFF"/>
                </a:solidFill>
                <a:latin typeface="Arial" charset="0"/>
              </a:rPr>
              <a:t> (MS Software Engineering)</a:t>
            </a:r>
          </a:p>
          <a:p>
            <a:pPr eaLnBrk="0" hangingPunct="0">
              <a:defRPr/>
            </a:pPr>
            <a:r>
              <a:rPr lang="en-US" sz="3600" b="1" dirty="0" err="1">
                <a:solidFill>
                  <a:srgbClr val="FFFFFF"/>
                </a:solidFill>
                <a:latin typeface="Arial" charset="0"/>
              </a:rPr>
              <a:t>Mandapati</a:t>
            </a:r>
            <a:r>
              <a:rPr lang="en-US" sz="3600" b="1" dirty="0">
                <a:solidFill>
                  <a:srgbClr val="FFFFFF"/>
                </a:solidFill>
                <a:latin typeface="Arial" charset="0"/>
              </a:rPr>
              <a:t>, Monica Lakshmi</a:t>
            </a:r>
          </a:p>
          <a:p>
            <a:pPr eaLnBrk="0" hangingPunct="0">
              <a:defRPr/>
            </a:pPr>
            <a:r>
              <a:rPr lang="en-US" sz="3600" b="1" dirty="0">
                <a:solidFill>
                  <a:srgbClr val="FFFFFF"/>
                </a:solidFill>
                <a:latin typeface="Arial" charset="0"/>
              </a:rPr>
              <a:t>(MS Software Engineering)</a:t>
            </a:r>
          </a:p>
          <a:p>
            <a:pPr eaLnBrk="0" hangingPunct="0">
              <a:defRPr/>
            </a:pPr>
            <a:r>
              <a:rPr lang="en-US" sz="3600" b="1" dirty="0" err="1">
                <a:solidFill>
                  <a:srgbClr val="FFFFFF"/>
                </a:solidFill>
                <a:latin typeface="Arial" charset="0"/>
              </a:rPr>
              <a:t>Reddem</a:t>
            </a:r>
            <a:r>
              <a:rPr lang="en-US" sz="3600" b="1" dirty="0">
                <a:solidFill>
                  <a:srgbClr val="FFFFFF"/>
                </a:solidFill>
                <a:latin typeface="Arial" charset="0"/>
              </a:rPr>
              <a:t>, </a:t>
            </a:r>
            <a:r>
              <a:rPr lang="en-US" sz="3600" b="1" dirty="0" err="1">
                <a:solidFill>
                  <a:srgbClr val="FFFFFF"/>
                </a:solidFill>
                <a:latin typeface="Arial" charset="0"/>
              </a:rPr>
              <a:t>Indhu</a:t>
            </a:r>
            <a:r>
              <a:rPr lang="en-US" sz="3600" b="1" dirty="0">
                <a:solidFill>
                  <a:srgbClr val="FFFFFF"/>
                </a:solidFill>
                <a:latin typeface="Arial" charset="0"/>
              </a:rPr>
              <a:t> Priya </a:t>
            </a:r>
          </a:p>
          <a:p>
            <a:pPr eaLnBrk="0" hangingPunct="0">
              <a:defRPr/>
            </a:pPr>
            <a:r>
              <a:rPr lang="en-US" sz="3600" b="1" dirty="0">
                <a:solidFill>
                  <a:srgbClr val="FFFFFF"/>
                </a:solidFill>
                <a:latin typeface="Arial" charset="0"/>
              </a:rPr>
              <a:t>(MS Software Engineering)</a:t>
            </a: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sp>
        <p:nvSpPr>
          <p:cNvPr id="4099" name="Text Box 7"/>
          <p:cNvSpPr txBox="1">
            <a:spLocks noChangeArrowheads="1"/>
          </p:cNvSpPr>
          <p:nvPr/>
        </p:nvSpPr>
        <p:spPr bwMode="auto">
          <a:xfrm>
            <a:off x="698502" y="5671630"/>
            <a:ext cx="9969500" cy="525093"/>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Introduction</a:t>
            </a:r>
          </a:p>
        </p:txBody>
      </p:sp>
      <p:pic>
        <p:nvPicPr>
          <p:cNvPr id="2" name="Picture 1">
            <a:extLst>
              <a:ext uri="{FF2B5EF4-FFF2-40B4-BE49-F238E27FC236}">
                <a16:creationId xmlns:a16="http://schemas.microsoft.com/office/drawing/2014/main" id="{5CA3B5A4-97BD-455F-250D-725A5EBB556D}"/>
              </a:ext>
            </a:extLst>
          </p:cNvPr>
          <p:cNvPicPr>
            <a:picLocks noChangeAspect="1"/>
          </p:cNvPicPr>
          <p:nvPr/>
        </p:nvPicPr>
        <p:blipFill>
          <a:blip r:embed="rId4"/>
          <a:stretch>
            <a:fillRect/>
          </a:stretch>
        </p:blipFill>
        <p:spPr>
          <a:xfrm>
            <a:off x="12189149" y="10672021"/>
            <a:ext cx="8356600" cy="4597400"/>
          </a:xfrm>
          <a:prstGeom prst="rect">
            <a:avLst/>
          </a:prstGeom>
        </p:spPr>
      </p:pic>
      <p:sp>
        <p:nvSpPr>
          <p:cNvPr id="43" name="TextBox 80">
            <a:extLst>
              <a:ext uri="{FF2B5EF4-FFF2-40B4-BE49-F238E27FC236}">
                <a16:creationId xmlns:a16="http://schemas.microsoft.com/office/drawing/2014/main" id="{D7C7C549-9A00-D9A1-7532-772FD512B9B3}"/>
              </a:ext>
            </a:extLst>
          </p:cNvPr>
          <p:cNvSpPr txBox="1">
            <a:spLocks noChangeArrowheads="1"/>
          </p:cNvSpPr>
          <p:nvPr/>
        </p:nvSpPr>
        <p:spPr bwMode="auto">
          <a:xfrm>
            <a:off x="11777941" y="18051419"/>
            <a:ext cx="10062058" cy="5646161"/>
          </a:xfrm>
          <a:prstGeom prst="rect">
            <a:avLst/>
          </a:prstGeom>
          <a:noFill/>
          <a:ln w="9525">
            <a:noFill/>
            <a:miter lim="800000"/>
            <a:headEnd/>
            <a:tailEnd/>
          </a:ln>
        </p:spPr>
        <p:txBody>
          <a:bodyPr wrap="square">
            <a:spAutoFit/>
          </a:bodyPr>
          <a:lstStyle/>
          <a:p>
            <a:pPr algn="just" rtl="0">
              <a:spcBef>
                <a:spcPts val="0"/>
              </a:spcBef>
              <a:spcAft>
                <a:spcPts val="0"/>
              </a:spcAft>
            </a:pPr>
            <a:r>
              <a:rPr lang="en-US" sz="2990" b="1" dirty="0">
                <a:effectLst/>
                <a:cs typeface="Arial Narrow" panose="020B0604020202020204" pitchFamily="34" charset="0"/>
              </a:rPr>
              <a:t>Cart Management:</a:t>
            </a:r>
            <a:r>
              <a:rPr lang="en-US" sz="3200" b="1" dirty="0">
                <a:cs typeface="Arial Narrow" panose="020B0604020202020204" pitchFamily="34" charset="0"/>
              </a:rPr>
              <a:t> </a:t>
            </a:r>
            <a:r>
              <a:rPr lang="en-US" sz="2990" u="none" strike="noStrike" dirty="0">
                <a:solidFill>
                  <a:srgbClr val="000000"/>
                </a:solidFill>
                <a:effectLst/>
                <a:cs typeface="Arial Narrow" panose="020B0604020202020204" pitchFamily="34" charset="0"/>
              </a:rPr>
              <a:t>Customers can add the products to the cart and can update the </a:t>
            </a:r>
            <a:r>
              <a:rPr lang="en-US" sz="2990" dirty="0">
                <a:solidFill>
                  <a:srgbClr val="000000"/>
                </a:solidFill>
                <a:cs typeface="Arial Narrow" panose="020B0604020202020204" pitchFamily="34" charset="0"/>
              </a:rPr>
              <a:t>items in the cart.</a:t>
            </a:r>
          </a:p>
          <a:p>
            <a:pPr algn="just" rtl="0">
              <a:spcBef>
                <a:spcPts val="0"/>
              </a:spcBef>
              <a:spcAft>
                <a:spcPts val="0"/>
              </a:spcAft>
            </a:pPr>
            <a:r>
              <a:rPr lang="en-US" sz="2990" b="1" dirty="0">
                <a:solidFill>
                  <a:srgbClr val="000000"/>
                </a:solidFill>
                <a:cs typeface="Arial Narrow" panose="020B0604020202020204" pitchFamily="34" charset="0"/>
              </a:rPr>
              <a:t>Order Management: </a:t>
            </a:r>
            <a:r>
              <a:rPr lang="en-US" sz="2990" dirty="0">
                <a:solidFill>
                  <a:srgbClr val="000000"/>
                </a:solidFill>
                <a:cs typeface="Arial Narrow" panose="020B0604020202020204" pitchFamily="34" charset="0"/>
              </a:rPr>
              <a:t>Customers can</a:t>
            </a:r>
          </a:p>
          <a:p>
            <a:pPr marL="457200" indent="-457200" algn="just" rtl="0">
              <a:spcBef>
                <a:spcPts val="0"/>
              </a:spcBef>
              <a:spcAft>
                <a:spcPts val="0"/>
              </a:spcAft>
              <a:buFont typeface="Arial" panose="020B0604020202020204" pitchFamily="34" charset="0"/>
              <a:buChar char="•"/>
            </a:pPr>
            <a:r>
              <a:rPr lang="en-US" sz="2990" dirty="0">
                <a:solidFill>
                  <a:srgbClr val="000000"/>
                </a:solidFill>
                <a:cs typeface="Arial Narrow" panose="020B0604020202020204" pitchFamily="34" charset="0"/>
              </a:rPr>
              <a:t>View the order summary and can place the order.</a:t>
            </a:r>
          </a:p>
          <a:p>
            <a:pPr marL="457200" indent="-457200" algn="just" rtl="0">
              <a:spcBef>
                <a:spcPts val="0"/>
              </a:spcBef>
              <a:spcAft>
                <a:spcPts val="0"/>
              </a:spcAft>
              <a:buFont typeface="Arial" panose="020B0604020202020204" pitchFamily="34" charset="0"/>
              <a:buChar char="•"/>
            </a:pPr>
            <a:r>
              <a:rPr lang="en-US" sz="2990" dirty="0">
                <a:solidFill>
                  <a:srgbClr val="000000"/>
                </a:solidFill>
                <a:cs typeface="Arial Narrow" panose="020B0604020202020204" pitchFamily="34" charset="0"/>
              </a:rPr>
              <a:t>See the status of the order and the list of previous orders.</a:t>
            </a:r>
          </a:p>
          <a:p>
            <a:pPr algn="just" rtl="0">
              <a:spcBef>
                <a:spcPts val="0"/>
              </a:spcBef>
              <a:spcAft>
                <a:spcPts val="0"/>
              </a:spcAft>
            </a:pPr>
            <a:r>
              <a:rPr lang="en-US" sz="2990" dirty="0">
                <a:solidFill>
                  <a:srgbClr val="000000"/>
                </a:solidFill>
                <a:cs typeface="Arial Narrow" panose="020B0604020202020204" pitchFamily="34" charset="0"/>
              </a:rPr>
              <a:t>The Retailer can see the orders placed and can deliver the order.</a:t>
            </a:r>
          </a:p>
          <a:p>
            <a:pPr algn="just" rtl="0">
              <a:spcBef>
                <a:spcPts val="0"/>
              </a:spcBef>
              <a:spcAft>
                <a:spcPts val="0"/>
              </a:spcAft>
            </a:pPr>
            <a:r>
              <a:rPr lang="en-US" sz="2990" b="1" dirty="0">
                <a:solidFill>
                  <a:srgbClr val="000000"/>
                </a:solidFill>
                <a:effectLst/>
                <a:cs typeface="Arial Narrow" panose="020B0604020202020204" pitchFamily="34" charset="0"/>
              </a:rPr>
              <a:t>Recommendations</a:t>
            </a:r>
            <a:r>
              <a:rPr lang="en-US" sz="2990" dirty="0">
                <a:solidFill>
                  <a:srgbClr val="000000"/>
                </a:solidFill>
                <a:effectLst/>
                <a:cs typeface="Arial Narrow" panose="020B0604020202020204" pitchFamily="34" charset="0"/>
              </a:rPr>
              <a:t>: On placing the order, </a:t>
            </a:r>
            <a:r>
              <a:rPr lang="en-US" sz="2990" dirty="0">
                <a:effectLst/>
                <a:cs typeface="Arial Narrow" panose="020B0604020202020204" pitchFamily="34" charset="0"/>
              </a:rPr>
              <a:t>the algorithms are run and recommendations are generated which will be fetched on Dashboard.</a:t>
            </a:r>
          </a:p>
          <a:p>
            <a:pPr algn="just" rtl="0">
              <a:spcBef>
                <a:spcPts val="0"/>
              </a:spcBef>
              <a:spcAft>
                <a:spcPts val="0"/>
              </a:spcAft>
            </a:pPr>
            <a:r>
              <a:rPr lang="en-US" sz="2990" b="1" dirty="0">
                <a:cs typeface="Arial Narrow" panose="020B0604020202020204" pitchFamily="34" charset="0"/>
              </a:rPr>
              <a:t>1. </a:t>
            </a:r>
            <a:r>
              <a:rPr lang="en-US" sz="2990" b="1" dirty="0">
                <a:effectLst/>
                <a:cs typeface="Arial Narrow" panose="020B0604020202020204" pitchFamily="34" charset="0"/>
              </a:rPr>
              <a:t>You May Also Like: </a:t>
            </a:r>
            <a:r>
              <a:rPr lang="en-US" sz="2990" dirty="0">
                <a:effectLst/>
                <a:cs typeface="Arial Narrow" panose="020B0604020202020204" pitchFamily="34" charset="0"/>
              </a:rPr>
              <a:t>Used content-based filtering to recommend similar products. Calculated the TF-IDF score to determine the relevance of different products to individual customers based on their previous orders. </a:t>
            </a:r>
          </a:p>
        </p:txBody>
      </p:sp>
      <p:pic>
        <p:nvPicPr>
          <p:cNvPr id="6" name="Picture 5">
            <a:extLst>
              <a:ext uri="{FF2B5EF4-FFF2-40B4-BE49-F238E27FC236}">
                <a16:creationId xmlns:a16="http://schemas.microsoft.com/office/drawing/2014/main" id="{83DFA1CE-FAE0-0DC4-799E-34915860E60F}"/>
              </a:ext>
            </a:extLst>
          </p:cNvPr>
          <p:cNvPicPr>
            <a:picLocks noChangeAspect="1"/>
          </p:cNvPicPr>
          <p:nvPr/>
        </p:nvPicPr>
        <p:blipFill>
          <a:blip r:embed="rId5"/>
          <a:stretch>
            <a:fillRect/>
          </a:stretch>
        </p:blipFill>
        <p:spPr>
          <a:xfrm>
            <a:off x="22772087" y="12656421"/>
            <a:ext cx="8078725" cy="4288422"/>
          </a:xfrm>
          <a:prstGeom prst="rect">
            <a:avLst/>
          </a:prstGeom>
        </p:spPr>
      </p:pic>
      <p:pic>
        <p:nvPicPr>
          <p:cNvPr id="7" name="Picture 6">
            <a:extLst>
              <a:ext uri="{FF2B5EF4-FFF2-40B4-BE49-F238E27FC236}">
                <a16:creationId xmlns:a16="http://schemas.microsoft.com/office/drawing/2014/main" id="{C055D120-1916-B993-84A2-E1FC959F9FBB}"/>
              </a:ext>
            </a:extLst>
          </p:cNvPr>
          <p:cNvPicPr>
            <a:picLocks noChangeAspect="1"/>
          </p:cNvPicPr>
          <p:nvPr/>
        </p:nvPicPr>
        <p:blipFill>
          <a:blip r:embed="rId6"/>
          <a:stretch>
            <a:fillRect/>
          </a:stretch>
        </p:blipFill>
        <p:spPr>
          <a:xfrm>
            <a:off x="22782660" y="19745141"/>
            <a:ext cx="7961850" cy="4232938"/>
          </a:xfrm>
          <a:prstGeom prst="rect">
            <a:avLst/>
          </a:prstGeom>
        </p:spPr>
      </p:pic>
      <p:pic>
        <p:nvPicPr>
          <p:cNvPr id="44" name="Picture 43" descr="A picture containing diagram, plan, technical drawing, line&#10;&#10;Description automatically generated">
            <a:extLst>
              <a:ext uri="{FF2B5EF4-FFF2-40B4-BE49-F238E27FC236}">
                <a16:creationId xmlns:a16="http://schemas.microsoft.com/office/drawing/2014/main" id="{0903E1A1-A7AF-D84B-67D5-589705A23BF6}"/>
              </a:ext>
            </a:extLst>
          </p:cNvPr>
          <p:cNvPicPr>
            <a:picLocks noChangeAspect="1"/>
          </p:cNvPicPr>
          <p:nvPr/>
        </p:nvPicPr>
        <p:blipFill>
          <a:blip r:embed="rId7"/>
          <a:stretch>
            <a:fillRect/>
          </a:stretch>
        </p:blipFill>
        <p:spPr>
          <a:xfrm>
            <a:off x="21680591" y="25349111"/>
            <a:ext cx="5320469" cy="6177904"/>
          </a:xfrm>
          <a:prstGeom prst="rect">
            <a:avLst/>
          </a:prstGeom>
        </p:spPr>
      </p:pic>
      <p:pic>
        <p:nvPicPr>
          <p:cNvPr id="45" name="Picture 44" descr="A picture containing text, diagram, font, line&#10;&#10;Description automatically generated">
            <a:extLst>
              <a:ext uri="{FF2B5EF4-FFF2-40B4-BE49-F238E27FC236}">
                <a16:creationId xmlns:a16="http://schemas.microsoft.com/office/drawing/2014/main" id="{285CE5C1-1930-3381-CA40-1C545E2F0F5E}"/>
              </a:ext>
            </a:extLst>
          </p:cNvPr>
          <p:cNvPicPr>
            <a:picLocks noChangeAspect="1"/>
          </p:cNvPicPr>
          <p:nvPr/>
        </p:nvPicPr>
        <p:blipFill>
          <a:blip r:embed="rId8"/>
          <a:stretch>
            <a:fillRect/>
          </a:stretch>
        </p:blipFill>
        <p:spPr>
          <a:xfrm>
            <a:off x="26874576" y="25508375"/>
            <a:ext cx="5319496" cy="3934956"/>
          </a:xfrm>
          <a:prstGeom prst="rect">
            <a:avLst/>
          </a:prstGeom>
        </p:spPr>
      </p:pic>
      <p:sp>
        <p:nvSpPr>
          <p:cNvPr id="48" name="Text Box 478">
            <a:extLst>
              <a:ext uri="{FF2B5EF4-FFF2-40B4-BE49-F238E27FC236}">
                <a16:creationId xmlns:a16="http://schemas.microsoft.com/office/drawing/2014/main" id="{A8436ED5-8F46-D7F1-737E-1E86BE272B2C}"/>
              </a:ext>
            </a:extLst>
          </p:cNvPr>
          <p:cNvSpPr txBox="1">
            <a:spLocks noChangeArrowheads="1"/>
          </p:cNvSpPr>
          <p:nvPr/>
        </p:nvSpPr>
        <p:spPr bwMode="auto">
          <a:xfrm>
            <a:off x="33070802" y="5690415"/>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rPr>
              <a:t>API Testing</a:t>
            </a:r>
          </a:p>
        </p:txBody>
      </p:sp>
      <p:pic>
        <p:nvPicPr>
          <p:cNvPr id="10" name="Picture 9">
            <a:extLst>
              <a:ext uri="{FF2B5EF4-FFF2-40B4-BE49-F238E27FC236}">
                <a16:creationId xmlns:a16="http://schemas.microsoft.com/office/drawing/2014/main" id="{8A2E511A-3927-EDCD-EEBD-2CA9D61EA570}"/>
              </a:ext>
            </a:extLst>
          </p:cNvPr>
          <p:cNvPicPr>
            <a:picLocks noChangeAspect="1"/>
          </p:cNvPicPr>
          <p:nvPr/>
        </p:nvPicPr>
        <p:blipFill>
          <a:blip r:embed="rId9"/>
          <a:stretch>
            <a:fillRect/>
          </a:stretch>
        </p:blipFill>
        <p:spPr>
          <a:xfrm>
            <a:off x="33535722" y="8182007"/>
            <a:ext cx="8645613" cy="4913005"/>
          </a:xfrm>
          <a:prstGeom prst="rect">
            <a:avLst/>
          </a:prstGeom>
        </p:spPr>
      </p:pic>
      <p:pic>
        <p:nvPicPr>
          <p:cNvPr id="12" name="Picture 11">
            <a:extLst>
              <a:ext uri="{FF2B5EF4-FFF2-40B4-BE49-F238E27FC236}">
                <a16:creationId xmlns:a16="http://schemas.microsoft.com/office/drawing/2014/main" id="{1C31CE6C-73BA-ED1D-125D-031729EBACE6}"/>
              </a:ext>
            </a:extLst>
          </p:cNvPr>
          <p:cNvPicPr>
            <a:picLocks noChangeAspect="1"/>
          </p:cNvPicPr>
          <p:nvPr/>
        </p:nvPicPr>
        <p:blipFill>
          <a:blip r:embed="rId10"/>
          <a:stretch>
            <a:fillRect/>
          </a:stretch>
        </p:blipFill>
        <p:spPr>
          <a:xfrm>
            <a:off x="1778733" y="9781051"/>
            <a:ext cx="7600873" cy="4400730"/>
          </a:xfrm>
          <a:prstGeom prst="rect">
            <a:avLst/>
          </a:prstGeom>
        </p:spPr>
      </p:pic>
      <p:pic>
        <p:nvPicPr>
          <p:cNvPr id="13" name="Picture 12">
            <a:extLst>
              <a:ext uri="{FF2B5EF4-FFF2-40B4-BE49-F238E27FC236}">
                <a16:creationId xmlns:a16="http://schemas.microsoft.com/office/drawing/2014/main" id="{0E51BB45-F14E-D8C7-8395-B46148505033}"/>
              </a:ext>
            </a:extLst>
          </p:cNvPr>
          <p:cNvPicPr>
            <a:picLocks noChangeAspect="1"/>
          </p:cNvPicPr>
          <p:nvPr/>
        </p:nvPicPr>
        <p:blipFill>
          <a:blip r:embed="rId11"/>
          <a:stretch>
            <a:fillRect/>
          </a:stretch>
        </p:blipFill>
        <p:spPr>
          <a:xfrm>
            <a:off x="1718836" y="22838908"/>
            <a:ext cx="7987872" cy="3635506"/>
          </a:xfrm>
          <a:prstGeom prst="rect">
            <a:avLst/>
          </a:prstGeom>
        </p:spPr>
      </p:pic>
      <p:pic>
        <p:nvPicPr>
          <p:cNvPr id="16" name="Picture 15">
            <a:extLst>
              <a:ext uri="{FF2B5EF4-FFF2-40B4-BE49-F238E27FC236}">
                <a16:creationId xmlns:a16="http://schemas.microsoft.com/office/drawing/2014/main" id="{26B3FDE3-9BC2-A0CB-069E-4414595C03CC}"/>
              </a:ext>
            </a:extLst>
          </p:cNvPr>
          <p:cNvPicPr>
            <a:picLocks noChangeAspect="1"/>
          </p:cNvPicPr>
          <p:nvPr/>
        </p:nvPicPr>
        <p:blipFill>
          <a:blip r:embed="rId12"/>
          <a:stretch>
            <a:fillRect/>
          </a:stretch>
        </p:blipFill>
        <p:spPr>
          <a:xfrm>
            <a:off x="23345453" y="10468242"/>
            <a:ext cx="6310494" cy="1485353"/>
          </a:xfrm>
          <a:prstGeom prst="rect">
            <a:avLst/>
          </a:prstGeom>
        </p:spPr>
      </p:pic>
      <p:pic>
        <p:nvPicPr>
          <p:cNvPr id="37" name="Picture 36" descr="A picture containing footwear, clothing, line, screenshot&#10;&#10;Description automatically generated">
            <a:extLst>
              <a:ext uri="{FF2B5EF4-FFF2-40B4-BE49-F238E27FC236}">
                <a16:creationId xmlns:a16="http://schemas.microsoft.com/office/drawing/2014/main" id="{ECE0D94B-9230-C615-0511-B2FB92520C9C}"/>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643836" y="28388561"/>
            <a:ext cx="5078095" cy="3568700"/>
          </a:xfrm>
          <a:prstGeom prst="rect">
            <a:avLst/>
          </a:prstGeom>
          <a:noFill/>
          <a:ln>
            <a:noFill/>
          </a:ln>
        </p:spPr>
      </p:pic>
      <p:pic>
        <p:nvPicPr>
          <p:cNvPr id="5" name="Picture 4">
            <a:extLst>
              <a:ext uri="{FF2B5EF4-FFF2-40B4-BE49-F238E27FC236}">
                <a16:creationId xmlns:a16="http://schemas.microsoft.com/office/drawing/2014/main" id="{6BB72727-E545-071D-F005-6AF55DB64242}"/>
              </a:ext>
            </a:extLst>
          </p:cNvPr>
          <p:cNvPicPr>
            <a:picLocks noChangeAspect="1"/>
          </p:cNvPicPr>
          <p:nvPr/>
        </p:nvPicPr>
        <p:blipFill>
          <a:blip r:embed="rId14"/>
          <a:stretch>
            <a:fillRect/>
          </a:stretch>
        </p:blipFill>
        <p:spPr>
          <a:xfrm>
            <a:off x="13439406" y="23626822"/>
            <a:ext cx="5282525" cy="2453495"/>
          </a:xfrm>
          <a:prstGeom prst="rect">
            <a:avLst/>
          </a:prstGeom>
        </p:spPr>
      </p:pic>
      <p:sp>
        <p:nvSpPr>
          <p:cNvPr id="9" name="TextBox 8">
            <a:extLst>
              <a:ext uri="{FF2B5EF4-FFF2-40B4-BE49-F238E27FC236}">
                <a16:creationId xmlns:a16="http://schemas.microsoft.com/office/drawing/2014/main" id="{21BB5D0C-A25B-0025-02EF-82CAA2E224ED}"/>
              </a:ext>
            </a:extLst>
          </p:cNvPr>
          <p:cNvSpPr txBox="1"/>
          <p:nvPr/>
        </p:nvSpPr>
        <p:spPr>
          <a:xfrm>
            <a:off x="11658356" y="26246485"/>
            <a:ext cx="10019932" cy="1932837"/>
          </a:xfrm>
          <a:prstGeom prst="rect">
            <a:avLst/>
          </a:prstGeom>
          <a:noFill/>
        </p:spPr>
        <p:txBody>
          <a:bodyPr wrap="square" rtlCol="0">
            <a:spAutoFit/>
          </a:bodyPr>
          <a:lstStyle/>
          <a:p>
            <a:pPr algn="just"/>
            <a:r>
              <a:rPr lang="en-US" sz="2990" dirty="0">
                <a:cs typeface="Arial Narrow" panose="020B0604020202020204" pitchFamily="34" charset="0"/>
              </a:rPr>
              <a:t>Then calculated the cosine similarity and arrange them according to their similarity based on the input item. This scoring system allows us to generate personalized recommendations by suggesting products that align closely with the customer's interests and preferences. </a:t>
            </a:r>
          </a:p>
        </p:txBody>
      </p:sp>
      <p:sp>
        <p:nvSpPr>
          <p:cNvPr id="11" name="TextBox 10">
            <a:extLst>
              <a:ext uri="{FF2B5EF4-FFF2-40B4-BE49-F238E27FC236}">
                <a16:creationId xmlns:a16="http://schemas.microsoft.com/office/drawing/2014/main" id="{276857FE-2022-AA53-E5EB-375560EEFFB3}"/>
              </a:ext>
            </a:extLst>
          </p:cNvPr>
          <p:cNvSpPr txBox="1"/>
          <p:nvPr/>
        </p:nvSpPr>
        <p:spPr>
          <a:xfrm>
            <a:off x="22281666" y="12103962"/>
            <a:ext cx="3575018" cy="552459"/>
          </a:xfrm>
          <a:prstGeom prst="rect">
            <a:avLst/>
          </a:prstGeom>
          <a:noFill/>
        </p:spPr>
        <p:txBody>
          <a:bodyPr wrap="none" rtlCol="0">
            <a:spAutoFit/>
          </a:bodyPr>
          <a:lstStyle/>
          <a:p>
            <a:r>
              <a:rPr lang="en-US" sz="2990" b="1" dirty="0"/>
              <a:t>Customer Dashboard: </a:t>
            </a: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TotalTime>
  <Words>1005</Words>
  <Application>Microsoft Macintosh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Monica Lakshmi Mandapati</cp:lastModifiedBy>
  <cp:revision>264</cp:revision>
  <dcterms:created xsi:type="dcterms:W3CDTF">2005-05-18T01:24:28Z</dcterms:created>
  <dcterms:modified xsi:type="dcterms:W3CDTF">2023-05-12T23:55:36Z</dcterms:modified>
  <cp:category>Powerpoint poster templates</cp:category>
</cp:coreProperties>
</file>