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cenapad.unicamp.br/" TargetMode="External"/><Relationship Id="rId2" Type="http://schemas.openxmlformats.org/officeDocument/2006/relationships/hyperlink" Target="https://www.cheatography.com/weidadeyue/cheat-sheets/jupyter-notebook/pdf_b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python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E541-4100-443B-94F1-4F6EE6517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linguagem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C7A6A-3B02-4CAF-83AF-1FB3C694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7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E4414-98FF-41AB-8EFF-35C958FB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Stack</a:t>
            </a:r>
            <a:r>
              <a:rPr lang="pt-BR" dirty="0"/>
              <a:t> Overflow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F1656-17FE-4F4F-8692-AEDC828F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 lugar para encontrar respostas relacionadas à programação (Python ou outras linguagens)</a:t>
            </a:r>
          </a:p>
          <a:p>
            <a:r>
              <a:rPr lang="pt-BR" dirty="0"/>
              <a:t>Se você tem alguma dúvida, é provável que ela esteja respondida lá</a:t>
            </a:r>
          </a:p>
          <a:p>
            <a:r>
              <a:rPr lang="pt-BR" dirty="0"/>
              <a:t>Use a versão em inglês (maior comunidade, mais conteúdo)</a:t>
            </a:r>
          </a:p>
          <a:p>
            <a:r>
              <a:rPr lang="pt-BR" dirty="0"/>
              <a:t>https://stackoverflow.com/</a:t>
            </a:r>
          </a:p>
        </p:txBody>
      </p:sp>
    </p:spTree>
    <p:extLst>
      <p:ext uri="{BB962C8B-B14F-4D97-AF65-F5344CB8AC3E}">
        <p14:creationId xmlns:p14="http://schemas.microsoft.com/office/powerpoint/2010/main" val="345794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A14A-A8BE-4864-80A0-12883EA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Python2 e Python3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ABAE1-3C2E-4542-B86B-7272667D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da versão 3 do Python houve uma quebra de compatibilidade</a:t>
            </a:r>
          </a:p>
          <a:p>
            <a:r>
              <a:rPr lang="pt-BR" dirty="0"/>
              <a:t>Código em Python2 não roda em Python3</a:t>
            </a:r>
          </a:p>
          <a:p>
            <a:r>
              <a:rPr lang="pt-BR" dirty="0"/>
              <a:t>Pequenas mudanças para portar (print, operador de divisão, algumas mudanças sintáticas etc.)</a:t>
            </a:r>
          </a:p>
          <a:p>
            <a:r>
              <a:rPr lang="pt-BR" dirty="0"/>
              <a:t>Qual usar?</a:t>
            </a:r>
          </a:p>
          <a:p>
            <a:r>
              <a:rPr lang="pt-BR" dirty="0"/>
              <a:t>Python2 EOL em 2020 (V 2.7 continuará sendo desenvolvida até lá)</a:t>
            </a:r>
          </a:p>
          <a:p>
            <a:r>
              <a:rPr lang="pt-BR" dirty="0"/>
              <a:t>Só use Python2 se precisar mexer em código legado</a:t>
            </a:r>
          </a:p>
          <a:p>
            <a:r>
              <a:rPr lang="pt-BR" dirty="0"/>
              <a:t>Neste curso, usaremos exclusivamente Python3</a:t>
            </a:r>
          </a:p>
        </p:txBody>
      </p:sp>
    </p:spTree>
    <p:extLst>
      <p:ext uri="{BB962C8B-B14F-4D97-AF65-F5344CB8AC3E}">
        <p14:creationId xmlns:p14="http://schemas.microsoft.com/office/powerpoint/2010/main" val="427328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6120-2129-47CE-8A2A-F42457A9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02F8C-D720-4997-B121-DF6FA3E2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CPython</a:t>
            </a:r>
            <a:r>
              <a:rPr lang="pt-BR" dirty="0"/>
              <a:t> (padrão que iremos usar)</a:t>
            </a:r>
          </a:p>
          <a:p>
            <a:r>
              <a:rPr lang="pt-BR" dirty="0" err="1"/>
              <a:t>Jython</a:t>
            </a:r>
            <a:r>
              <a:rPr lang="pt-BR" dirty="0"/>
              <a:t> (compila pra </a:t>
            </a:r>
            <a:r>
              <a:rPr lang="pt-BR" dirty="0" err="1"/>
              <a:t>bytecode</a:t>
            </a:r>
            <a:r>
              <a:rPr lang="pt-BR" dirty="0"/>
              <a:t> Java)</a:t>
            </a:r>
          </a:p>
          <a:p>
            <a:r>
              <a:rPr lang="pt-BR" dirty="0" err="1"/>
              <a:t>PyPy</a:t>
            </a:r>
            <a:r>
              <a:rPr lang="pt-BR" dirty="0"/>
              <a:t> (Python desenvolvido em Python)</a:t>
            </a:r>
          </a:p>
          <a:p>
            <a:r>
              <a:rPr lang="pt-BR" dirty="0" err="1"/>
              <a:t>Micropython</a:t>
            </a:r>
            <a:r>
              <a:rPr lang="pt-BR" dirty="0"/>
              <a:t> (Python para microcontroladores)</a:t>
            </a:r>
          </a:p>
          <a:p>
            <a:r>
              <a:rPr lang="pt-BR" dirty="0" err="1"/>
              <a:t>PyDroid</a:t>
            </a:r>
            <a:r>
              <a:rPr lang="pt-BR" dirty="0"/>
              <a:t> (</a:t>
            </a:r>
            <a:r>
              <a:rPr lang="pt-BR" dirty="0" err="1"/>
              <a:t>CPython</a:t>
            </a:r>
            <a:r>
              <a:rPr lang="pt-BR" dirty="0"/>
              <a:t> para Android)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31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900B-86D0-4F62-88C3-05D4E34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10C89-4801-4110-B94F-2796592B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História e características da linguagem</a:t>
            </a:r>
          </a:p>
          <a:p>
            <a:r>
              <a:rPr lang="pt-BR" dirty="0" err="1"/>
              <a:t>Jupyter</a:t>
            </a:r>
            <a:r>
              <a:rPr lang="pt-BR" dirty="0"/>
              <a:t> notebooks</a:t>
            </a:r>
          </a:p>
          <a:p>
            <a:r>
              <a:rPr lang="pt-BR" dirty="0"/>
              <a:t>Tipos e estruturas de dados </a:t>
            </a:r>
            <a:r>
              <a:rPr lang="pt-BR" dirty="0" err="1"/>
              <a:t>pythônicas</a:t>
            </a:r>
            <a:endParaRPr lang="pt-BR" dirty="0"/>
          </a:p>
          <a:p>
            <a:pPr lvl="1"/>
            <a:r>
              <a:rPr lang="pt-BR" dirty="0"/>
              <a:t>Números</a:t>
            </a:r>
          </a:p>
          <a:p>
            <a:pPr lvl="1"/>
            <a:r>
              <a:rPr lang="pt-BR" dirty="0" err="1"/>
              <a:t>Strings</a:t>
            </a:r>
            <a:endParaRPr lang="pt-BR" dirty="0"/>
          </a:p>
          <a:p>
            <a:pPr lvl="1"/>
            <a:r>
              <a:rPr lang="pt-BR" dirty="0"/>
              <a:t>Listas</a:t>
            </a:r>
          </a:p>
          <a:p>
            <a:pPr lvl="1"/>
            <a:r>
              <a:rPr lang="pt-BR" dirty="0" err="1"/>
              <a:t>Tuplas</a:t>
            </a:r>
            <a:endParaRPr lang="pt-BR" dirty="0"/>
          </a:p>
          <a:p>
            <a:pPr lvl="1"/>
            <a:r>
              <a:rPr lang="pt-BR" dirty="0"/>
              <a:t>Conjuntos (sets)</a:t>
            </a:r>
          </a:p>
          <a:p>
            <a:pPr lvl="1"/>
            <a:r>
              <a:rPr lang="pt-BR" dirty="0"/>
              <a:t>Arquivos</a:t>
            </a:r>
          </a:p>
          <a:p>
            <a:pPr lvl="1"/>
            <a:r>
              <a:rPr lang="pt-BR" dirty="0"/>
              <a:t>Booleanos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5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900B-86D0-4F62-88C3-05D4E34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10C89-4801-4110-B94F-2796592B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Operadores de comparação</a:t>
            </a:r>
          </a:p>
          <a:p>
            <a:r>
              <a:rPr lang="pt-BR" dirty="0"/>
              <a:t>Estruturas de controle</a:t>
            </a:r>
          </a:p>
          <a:p>
            <a:pPr lvl="1"/>
            <a:r>
              <a:rPr lang="pt-BR" dirty="0" err="1"/>
              <a:t>If</a:t>
            </a:r>
            <a:r>
              <a:rPr lang="pt-BR" dirty="0"/>
              <a:t> , </a:t>
            </a:r>
            <a:r>
              <a:rPr lang="pt-BR" dirty="0" err="1"/>
              <a:t>elif</a:t>
            </a:r>
            <a:r>
              <a:rPr lang="pt-BR" dirty="0"/>
              <a:t> e </a:t>
            </a:r>
            <a:r>
              <a:rPr lang="pt-BR" dirty="0" err="1"/>
              <a:t>else</a:t>
            </a:r>
            <a:endParaRPr lang="pt-BR" dirty="0"/>
          </a:p>
          <a:p>
            <a:pPr lvl="1"/>
            <a:r>
              <a:rPr lang="pt-BR" dirty="0"/>
              <a:t>For</a:t>
            </a:r>
          </a:p>
          <a:p>
            <a:pPr lvl="1"/>
            <a:r>
              <a:rPr lang="pt-BR" dirty="0" err="1"/>
              <a:t>While</a:t>
            </a:r>
            <a:endParaRPr lang="pt-BR" dirty="0"/>
          </a:p>
          <a:p>
            <a:r>
              <a:rPr lang="pt-BR" dirty="0"/>
              <a:t>Ranges</a:t>
            </a:r>
          </a:p>
          <a:p>
            <a:r>
              <a:rPr lang="pt-BR" dirty="0"/>
              <a:t>Compreensão de listas</a:t>
            </a:r>
          </a:p>
          <a:p>
            <a:r>
              <a:rPr lang="pt-BR" dirty="0"/>
              <a:t>Métodos e funções</a:t>
            </a:r>
          </a:p>
          <a:p>
            <a:r>
              <a:rPr lang="pt-BR" dirty="0"/>
              <a:t>Leitura e escrita em arquivos</a:t>
            </a:r>
          </a:p>
          <a:p>
            <a:r>
              <a:rPr lang="pt-BR" dirty="0"/>
              <a:t>Módulos e pacotes</a:t>
            </a:r>
          </a:p>
          <a:p>
            <a:r>
              <a:rPr lang="pt-BR" dirty="0"/>
              <a:t>Ambientes virtuais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27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A3A2-AA28-4687-AFA4-4D5CBDB3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Python?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1A46A-516A-41DA-B285-B5A54401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VHLPL (</a:t>
            </a:r>
            <a:r>
              <a:rPr lang="pt-BR" dirty="0" err="1"/>
              <a:t>Very</a:t>
            </a:r>
            <a:r>
              <a:rPr lang="pt-BR" dirty="0"/>
              <a:t> High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, 1991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Benevolent</a:t>
            </a:r>
            <a:r>
              <a:rPr lang="pt-BR" dirty="0"/>
              <a:t> </a:t>
            </a:r>
            <a:r>
              <a:rPr lang="pt-BR" dirty="0" err="1"/>
              <a:t>Dictator</a:t>
            </a:r>
            <a:r>
              <a:rPr lang="pt-BR" dirty="0"/>
              <a:t> for Life</a:t>
            </a:r>
          </a:p>
          <a:p>
            <a:r>
              <a:rPr lang="pt-BR" dirty="0"/>
              <a:t>Orientada a objetos</a:t>
            </a:r>
          </a:p>
          <a:p>
            <a:r>
              <a:rPr lang="pt-BR" dirty="0"/>
              <a:t>Tipagem forte e dinâmica</a:t>
            </a:r>
          </a:p>
          <a:p>
            <a:pPr lvl="1"/>
            <a:r>
              <a:rPr lang="pt-BR" dirty="0"/>
              <a:t>Infere o tipo de dado para você (dinâmica)</a:t>
            </a:r>
          </a:p>
          <a:p>
            <a:pPr lvl="1"/>
            <a:r>
              <a:rPr lang="pt-BR" dirty="0"/>
              <a:t>Não é necessário declarar o tipo de variáveis (dinâmica)</a:t>
            </a:r>
          </a:p>
          <a:p>
            <a:pPr lvl="1"/>
            <a:r>
              <a:rPr lang="pt-BR" dirty="0"/>
              <a:t>Não aceita operações com tipos de dados incompatíveis (forte)</a:t>
            </a:r>
          </a:p>
          <a:p>
            <a:r>
              <a:rPr lang="pt-BR" dirty="0"/>
              <a:t>Desenvolvimento aberto (Python Software Foundation)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45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43558-90BC-4AC0-A587-3616C85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4DF16-2365-4511-A850-2C019E01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Rápido para escrever códigos</a:t>
            </a:r>
          </a:p>
          <a:p>
            <a:r>
              <a:rPr lang="pt-BR" dirty="0"/>
              <a:t>Mais lenta e usa mais memória que linguagens compiladas </a:t>
            </a:r>
          </a:p>
          <a:p>
            <a:r>
              <a:rPr lang="pt-BR" dirty="0"/>
              <a:t>Grande comunidade</a:t>
            </a:r>
          </a:p>
          <a:p>
            <a:r>
              <a:rPr lang="pt-BR" dirty="0"/>
              <a:t>Código fonte (.</a:t>
            </a:r>
            <a:r>
              <a:rPr lang="pt-BR" dirty="0" err="1"/>
              <a:t>py</a:t>
            </a:r>
            <a:r>
              <a:rPr lang="pt-BR" dirty="0"/>
              <a:t>) é compilado para </a:t>
            </a:r>
            <a:r>
              <a:rPr lang="pt-BR" dirty="0" err="1"/>
              <a:t>bytecode</a:t>
            </a:r>
            <a:r>
              <a:rPr lang="pt-BR" dirty="0"/>
              <a:t> (.</a:t>
            </a:r>
            <a:r>
              <a:rPr lang="pt-BR" dirty="0" err="1"/>
              <a:t>pyc</a:t>
            </a:r>
            <a:r>
              <a:rPr lang="pt-BR" dirty="0"/>
              <a:t>) que é interpretado pela máquina virtual Python, usualmente em um único passo.</a:t>
            </a:r>
          </a:p>
          <a:p>
            <a:r>
              <a:rPr lang="pt-BR" dirty="0"/>
              <a:t>Cientistas de dados, administradores de sistemas, programadores web, </a:t>
            </a:r>
            <a:r>
              <a:rPr lang="pt-BR" dirty="0" err="1"/>
              <a:t>bioinformatas</a:t>
            </a:r>
            <a:r>
              <a:rPr lang="pt-BR" dirty="0"/>
              <a:t>, inteligência artificial, entre outros.</a:t>
            </a:r>
          </a:p>
          <a:p>
            <a:r>
              <a:rPr lang="pt-BR" dirty="0"/>
              <a:t>Crescendo em popularidade </a:t>
            </a:r>
            <a:r>
              <a:rPr lang="pt-BR" dirty="0">
                <a:hlinkClick r:id="rId2"/>
              </a:rPr>
              <a:t>https://www.tiobe.com/tiobe-index/</a:t>
            </a:r>
            <a:endParaRPr lang="pt-BR" dirty="0"/>
          </a:p>
          <a:p>
            <a:r>
              <a:rPr lang="pt-BR" dirty="0"/>
              <a:t>Propósito geral</a:t>
            </a:r>
          </a:p>
          <a:p>
            <a:r>
              <a:rPr lang="pt-BR" dirty="0"/>
              <a:t>Desenvolvimento para aplicativos móveis? – </a:t>
            </a:r>
            <a:r>
              <a:rPr lang="pt-BR" dirty="0" err="1"/>
              <a:t>Kivy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01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2DDA1-96C8-4AA9-983C-8C9037FF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instalar?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7F8CE-4C03-4683-BF3B-7403964F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Linux, já vem instalado na maioria das distribuições</a:t>
            </a:r>
          </a:p>
          <a:p>
            <a:r>
              <a:rPr lang="pt-BR" dirty="0"/>
              <a:t>No Windows, baixe em </a:t>
            </a:r>
            <a:r>
              <a:rPr lang="pt-BR" dirty="0">
                <a:hlinkClick r:id="rId2"/>
              </a:rPr>
              <a:t>www.python.org</a:t>
            </a:r>
            <a:endParaRPr lang="pt-BR" dirty="0"/>
          </a:p>
          <a:p>
            <a:r>
              <a:rPr lang="pt-BR" dirty="0"/>
              <a:t>Anaconda ( </a:t>
            </a:r>
            <a:r>
              <a:rPr lang="pt-BR" dirty="0">
                <a:hlinkClick r:id="rId3"/>
              </a:rPr>
              <a:t>www.anaconda.com</a:t>
            </a:r>
            <a:r>
              <a:rPr lang="pt-BR" dirty="0"/>
              <a:t> )</a:t>
            </a:r>
          </a:p>
          <a:p>
            <a:pPr lvl="1"/>
            <a:r>
              <a:rPr lang="pt-BR" dirty="0"/>
              <a:t>Pacote com Python, vários módulos para análise de dados e o </a:t>
            </a:r>
            <a:r>
              <a:rPr lang="pt-BR" dirty="0" err="1">
                <a:solidFill>
                  <a:srgbClr val="FF0000"/>
                </a:solidFill>
              </a:rPr>
              <a:t>Jupyter</a:t>
            </a:r>
            <a:r>
              <a:rPr lang="pt-BR" dirty="0">
                <a:solidFill>
                  <a:srgbClr val="FF0000"/>
                </a:solidFill>
              </a:rPr>
              <a:t> Notebook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Fácil de instalar e usar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Linux/Windows/MAC</a:t>
            </a:r>
          </a:p>
          <a:p>
            <a:r>
              <a:rPr lang="pt-BR" dirty="0" err="1">
                <a:solidFill>
                  <a:schemeClr val="tx1"/>
                </a:solidFill>
              </a:rPr>
              <a:t>Jupyter</a:t>
            </a:r>
            <a:r>
              <a:rPr lang="pt-BR" dirty="0">
                <a:solidFill>
                  <a:schemeClr val="tx1"/>
                </a:solidFill>
              </a:rPr>
              <a:t> Notebook: aplicação web que permite misturar código fonte, textos explicativos, figuras em um único lugar (um notebook)</a:t>
            </a:r>
          </a:p>
          <a:p>
            <a:r>
              <a:rPr lang="pt-BR" dirty="0">
                <a:solidFill>
                  <a:schemeClr val="tx1"/>
                </a:solidFill>
              </a:rPr>
              <a:t>Será usado neste curso</a:t>
            </a:r>
          </a:p>
        </p:txBody>
      </p:sp>
    </p:spTree>
    <p:extLst>
      <p:ext uri="{BB962C8B-B14F-4D97-AF65-F5344CB8AC3E}">
        <p14:creationId xmlns:p14="http://schemas.microsoft.com/office/powerpoint/2010/main" val="39511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AC13-334D-4DD4-AC96-B490BB4A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Jupyter</a:t>
            </a:r>
            <a:r>
              <a:rPr lang="pt-BR" dirty="0"/>
              <a:t> Notebook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616DE-BB08-4C57-95C8-F41035AB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Jupyter</a:t>
            </a:r>
            <a:r>
              <a:rPr lang="pt-BR" dirty="0"/>
              <a:t> </a:t>
            </a:r>
            <a:r>
              <a:rPr lang="pt-BR" dirty="0" err="1"/>
              <a:t>cheat</a:t>
            </a:r>
            <a:r>
              <a:rPr lang="pt-BR" dirty="0"/>
              <a:t> </a:t>
            </a:r>
            <a:r>
              <a:rPr lang="pt-BR" dirty="0" err="1"/>
              <a:t>sheet</a:t>
            </a:r>
            <a:endParaRPr lang="pt-BR" dirty="0"/>
          </a:p>
          <a:p>
            <a:r>
              <a:rPr lang="pt-BR" dirty="0">
                <a:hlinkClick r:id="rId2"/>
              </a:rPr>
              <a:t>https://www.cheatography.com/weidadeyue/cheat-sheets/jupyter-notebook/pdf_bw/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Jupyter</a:t>
            </a:r>
            <a:r>
              <a:rPr lang="pt-BR" dirty="0"/>
              <a:t> Hub: Instalado numa máquina virtual do CENAPAD-SP</a:t>
            </a:r>
          </a:p>
          <a:p>
            <a:r>
              <a:rPr lang="pt-BR" dirty="0">
                <a:hlinkClick r:id="rId3"/>
              </a:rPr>
              <a:t>http://jupyter.cenapad.unicamp.br</a:t>
            </a:r>
            <a:endParaRPr lang="pt-BR" dirty="0"/>
          </a:p>
          <a:p>
            <a:r>
              <a:rPr lang="pt-BR" dirty="0"/>
              <a:t>Login: curso01 .. curso24</a:t>
            </a:r>
          </a:p>
        </p:txBody>
      </p:sp>
    </p:spTree>
    <p:extLst>
      <p:ext uri="{BB962C8B-B14F-4D97-AF65-F5344CB8AC3E}">
        <p14:creationId xmlns:p14="http://schemas.microsoft.com/office/powerpoint/2010/main" val="14822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A74B-DA98-402F-A0E1-F81AF6F5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</a:t>
            </a:r>
            <a:r>
              <a:rPr lang="pt-BR" dirty="0" err="1"/>
              <a:t>Colaboratory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ED89F-9CD6-4AD0-973D-154EA086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muito semelhante ao </a:t>
            </a:r>
            <a:r>
              <a:rPr lang="pt-BR" dirty="0" err="1"/>
              <a:t>Jupyter</a:t>
            </a:r>
            <a:r>
              <a:rPr lang="pt-BR" dirty="0"/>
              <a:t> Notebook</a:t>
            </a:r>
          </a:p>
          <a:p>
            <a:r>
              <a:rPr lang="pt-BR" dirty="0"/>
              <a:t>Você pode criar/submeter seus cadernos (notebooks)</a:t>
            </a:r>
          </a:p>
          <a:p>
            <a:r>
              <a:rPr lang="pt-BR" dirty="0"/>
              <a:t>Roda de graça em máquinas virtuais do Google Cloud (alguns limites)</a:t>
            </a:r>
          </a:p>
          <a:p>
            <a:r>
              <a:rPr lang="pt-BR" dirty="0"/>
              <a:t>Ótimo para fins didáticos</a:t>
            </a:r>
          </a:p>
          <a:p>
            <a:r>
              <a:rPr lang="pt-BR" dirty="0">
                <a:hlinkClick r:id="rId2"/>
              </a:rPr>
              <a:t>https://colab.research.google.com/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3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E53D-1806-44CF-872D-23692F72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IDEs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C2839-BFC7-4434-BAF5-BE0A6324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Online</a:t>
            </a:r>
          </a:p>
          <a:p>
            <a:r>
              <a:rPr lang="pt-BR" dirty="0">
                <a:hlinkClick r:id="rId2"/>
              </a:rPr>
              <a:t>https://repl.it/languages/python3</a:t>
            </a:r>
            <a:endParaRPr lang="pt-BR" dirty="0"/>
          </a:p>
          <a:p>
            <a:r>
              <a:rPr lang="pt-BR" dirty="0" err="1"/>
              <a:t>PyCharm</a:t>
            </a:r>
            <a:endParaRPr lang="pt-BR" dirty="0"/>
          </a:p>
          <a:p>
            <a:r>
              <a:rPr lang="pt-BR" dirty="0" err="1"/>
              <a:t>Spyder</a:t>
            </a:r>
            <a:endParaRPr lang="pt-BR" dirty="0"/>
          </a:p>
          <a:p>
            <a:r>
              <a:rPr lang="pt-BR" dirty="0"/>
              <a:t>Eclipse</a:t>
            </a:r>
          </a:p>
          <a:p>
            <a:r>
              <a:rPr lang="pt-BR" dirty="0"/>
              <a:t>Mas nem sempre você precisa de uma IDE</a:t>
            </a:r>
          </a:p>
          <a:p>
            <a:r>
              <a:rPr lang="pt-BR" dirty="0"/>
              <a:t>Pode escrever seus códigos em qualquer editor de textos</a:t>
            </a:r>
          </a:p>
        </p:txBody>
      </p:sp>
    </p:spTree>
    <p:extLst>
      <p:ext uri="{BB962C8B-B14F-4D97-AF65-F5344CB8AC3E}">
        <p14:creationId xmlns:p14="http://schemas.microsoft.com/office/powerpoint/2010/main" val="3618897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568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Introdução à linguagem Python</vt:lpstr>
      <vt:lpstr>Conteúdo</vt:lpstr>
      <vt:lpstr>Conteúdo</vt:lpstr>
      <vt:lpstr>O que é Python?</vt:lpstr>
      <vt:lpstr>Características</vt:lpstr>
      <vt:lpstr>Como instalar?</vt:lpstr>
      <vt:lpstr>Jupyter Notebook</vt:lpstr>
      <vt:lpstr>Google Colaboratory</vt:lpstr>
      <vt:lpstr>Python IDEs</vt:lpstr>
      <vt:lpstr>Stack Overflow</vt:lpstr>
      <vt:lpstr>Python2 e Python3</vt:lpstr>
      <vt:lpstr>Implementações da linguagem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Python</dc:title>
  <dc:creator>Gustavo Gilson Lacerda Costa</dc:creator>
  <cp:lastModifiedBy>Gustavo Gilson Lacerda Costa</cp:lastModifiedBy>
  <cp:revision>15</cp:revision>
  <dcterms:created xsi:type="dcterms:W3CDTF">2018-11-04T16:04:31Z</dcterms:created>
  <dcterms:modified xsi:type="dcterms:W3CDTF">2018-11-26T09:12:57Z</dcterms:modified>
</cp:coreProperties>
</file>