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7620000" cy="5715000"/>
  <p:notesSz cx="7620000" cy="5715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3" d="100"/>
          <a:sy n="93" d="100"/>
        </p:scale>
        <p:origin x="-1170" y="108"/>
      </p:cViewPr>
      <p:guideLst>
        <p:guide orient="horz" pos="1800"/>
        <p:guide pos="2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lideBas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body"/>
          </p:nvPr>
        </p:nvSpPr>
        <p:spPr>
          <a:xfrm>
            <a:off x="0" y="0"/>
            <a:ext cx="4762500" cy="4762500"/>
          </a:xfrm>
        </p:spPr>
      </p:sp>
    </p:spTree>
    <p:extLst>
      <p:ext uri="{BB962C8B-B14F-4D97-AF65-F5344CB8AC3E}">
        <p14:creationId xmlns:p14="http://schemas.microsoft.com/office/powerpoint/2010/main" val="57673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SlideBas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76250" y="1905000"/>
            <a:ext cx="6667500" cy="9525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" name="Shape 4"/>
          <p:cNvSpPr>
            <a:spLocks noGrp="1"/>
          </p:cNvSpPr>
          <p:nvPr>
            <p:ph type="subTitle" idx="1"/>
          </p:nvPr>
        </p:nvSpPr>
        <p:spPr>
          <a:xfrm>
            <a:off x="857250" y="3095625"/>
            <a:ext cx="5905500" cy="142875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SlideBas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238125" y="190500"/>
            <a:ext cx="7143750" cy="762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Shape 7"/>
          <p:cNvSpPr>
            <a:spLocks noGrp="1"/>
          </p:cNvSpPr>
          <p:nvPr>
            <p:ph type="body" idx="2"/>
          </p:nvPr>
        </p:nvSpPr>
        <p:spPr>
          <a:xfrm>
            <a:off x="238125" y="1143000"/>
            <a:ext cx="7143750" cy="43815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SlideBas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prstClr val="white"/>
        </a:solidFill>
        <a:effectLst/>
      </p:bgPr>
    </p:bg>
    <p:spTree>
      <p:nvGrpSpPr>
        <p:cNvPr id="1" name="SlideBase 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indent="0" algn="ctr" defTabSz="914400" rtl="0" eaLnBrk="1" latinLnBrk="0" hangingPunct="1">
        <a:spcBef>
          <a:spcPct val="0"/>
        </a:spcBef>
        <a:buNone/>
        <a:defRPr sz="4800" b="0" i="0" u="none" kern="1200">
          <a:solidFill>
            <a:prstClr val="black"/>
          </a:solidFill>
          <a:latin typeface="Arial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0"/>
        </a:spcBef>
        <a:buNone/>
        <a:defRPr sz="3200" b="0" i="0" u="none" kern="1200">
          <a:solidFill>
            <a:prstClr val="black"/>
          </a:solidFill>
          <a:latin typeface="Arial" pitchFamily="34" charset="0"/>
          <a:ea typeface="+mj-ea"/>
          <a:cs typeface="+mj-cs"/>
        </a:defRPr>
      </a:lvl1pPr>
      <a:lvl2pPr marL="457200" indent="0" algn="l" defTabSz="914400" rtl="0" eaLnBrk="1" latinLnBrk="0" hangingPunct="1">
        <a:spcBef>
          <a:spcPct val="0"/>
        </a:spcBef>
        <a:buFont typeface="Arial" pitchFamily="34" charset="0"/>
        <a:buChar char="•"/>
        <a:defRPr sz="3200" b="0" i="0" u="none" kern="1200">
          <a:solidFill>
            <a:prstClr val="black"/>
          </a:solidFill>
          <a:latin typeface="Arial" pitchFamily="34" charset="0"/>
          <a:ea typeface="+mj-ea"/>
          <a:cs typeface="+mj-cs"/>
        </a:defRPr>
      </a:lvl2pPr>
      <a:lvl3pPr marL="914400" indent="0" algn="l" defTabSz="914400" rtl="0" eaLnBrk="1" latinLnBrk="0" hangingPunct="1">
        <a:spcBef>
          <a:spcPct val="0"/>
        </a:spcBef>
        <a:buFont typeface="Arial" pitchFamily="34" charset="0"/>
        <a:buChar char="•"/>
        <a:defRPr sz="3200" b="0" i="0" u="none" kern="1200">
          <a:solidFill>
            <a:prstClr val="black"/>
          </a:solidFill>
          <a:latin typeface="Arial" pitchFamily="34" charset="0"/>
          <a:ea typeface="+mj-ea"/>
          <a:cs typeface="+mj-cs"/>
        </a:defRPr>
      </a:lvl3pPr>
      <a:lvl4pPr marL="1371600" indent="0" algn="l" defTabSz="914400" rtl="0" eaLnBrk="1" latinLnBrk="0" hangingPunct="1">
        <a:spcBef>
          <a:spcPct val="0"/>
        </a:spcBef>
        <a:buFont typeface="Arial" pitchFamily="34" charset="0"/>
        <a:buChar char="•"/>
        <a:defRPr sz="3200" b="0" i="0" u="none" kern="1200">
          <a:solidFill>
            <a:prstClr val="black"/>
          </a:solidFill>
          <a:latin typeface="Arial" pitchFamily="34" charset="0"/>
          <a:ea typeface="+mj-ea"/>
          <a:cs typeface="+mj-cs"/>
        </a:defRPr>
      </a:lvl4pPr>
      <a:lvl5pPr marL="1828800" indent="0" algn="l" defTabSz="914400" rtl="0" eaLnBrk="1" latinLnBrk="0" hangingPunct="1">
        <a:spcBef>
          <a:spcPct val="0"/>
        </a:spcBef>
        <a:buFont typeface="Arial" pitchFamily="34" charset="0"/>
        <a:buChar char="•"/>
        <a:defRPr sz="3200" b="0" i="0" u="none" kern="1200">
          <a:solidFill>
            <a:prstClr val="black"/>
          </a:solidFill>
          <a:latin typeface="Arial" pitchFamily="34" charset="0"/>
          <a:ea typeface="+mj-ea"/>
          <a:cs typeface="+mj-cs"/>
        </a:defRPr>
      </a:lvl5pPr>
      <a:lvl6pPr marL="2286000" indent="0" algn="l" defTabSz="914400" rtl="0" eaLnBrk="1" latinLnBrk="0" hangingPunct="1">
        <a:spcBef>
          <a:spcPct val="0"/>
        </a:spcBef>
        <a:buFont typeface="Arial" pitchFamily="34" charset="0"/>
        <a:buChar char="•"/>
        <a:defRPr sz="3200" b="0" i="0" u="none" kern="1200">
          <a:solidFill>
            <a:prstClr val="black"/>
          </a:solidFill>
          <a:latin typeface="Arial" pitchFamily="34" charset="0"/>
          <a:ea typeface="+mj-ea"/>
          <a:cs typeface="+mj-cs"/>
        </a:defRPr>
      </a:lvl6pPr>
      <a:lvl7pPr marL="2743200" indent="0" algn="l" defTabSz="914400" rtl="0" eaLnBrk="1" latinLnBrk="0" hangingPunct="1">
        <a:spcBef>
          <a:spcPct val="0"/>
        </a:spcBef>
        <a:buFont typeface="Arial" pitchFamily="34" charset="0"/>
        <a:buChar char="•"/>
        <a:defRPr sz="3200" b="0" i="0" u="none" kern="1200">
          <a:solidFill>
            <a:prstClr val="black"/>
          </a:solidFill>
          <a:latin typeface="Arial" pitchFamily="34" charset="0"/>
          <a:ea typeface="+mj-ea"/>
          <a:cs typeface="+mj-cs"/>
        </a:defRPr>
      </a:lvl7pPr>
      <a:lvl8pPr marL="3200400" indent="0" algn="l" defTabSz="914400" rtl="0" eaLnBrk="1" latinLnBrk="0" hangingPunct="1">
        <a:spcBef>
          <a:spcPct val="0"/>
        </a:spcBef>
        <a:buFont typeface="Arial" pitchFamily="34" charset="0"/>
        <a:buChar char="•"/>
        <a:defRPr sz="3200" b="0" i="0" u="none" kern="1200">
          <a:solidFill>
            <a:prstClr val="black"/>
          </a:solidFill>
          <a:latin typeface="Arial" pitchFamily="34" charset="0"/>
          <a:ea typeface="+mj-ea"/>
          <a:cs typeface="+mj-cs"/>
        </a:defRPr>
      </a:lvl8pPr>
      <a:lvl9pPr marL="3657600" indent="0" algn="l" defTabSz="914400" rtl="0" eaLnBrk="1" latinLnBrk="0" hangingPunct="1">
        <a:spcBef>
          <a:spcPct val="0"/>
        </a:spcBef>
        <a:buFont typeface="Arial" pitchFamily="34" charset="0"/>
        <a:buChar char="•"/>
        <a:defRPr sz="3200" b="0" i="0" u="none" kern="1200">
          <a:solidFill>
            <a:prstClr val="black"/>
          </a:solidFill>
          <a:latin typeface="Arial" pitchFamily="34" charset="0"/>
          <a:ea typeface="+mj-ea"/>
          <a:cs typeface="+mj-cs"/>
        </a:defRPr>
      </a:lvl9pPr>
    </p:bodyStyle>
    <p:otherStyle>
      <a:lvl1pPr marL="0" indent="0" algn="ctr" defTabSz="914400" rtl="0" eaLnBrk="1" latinLnBrk="0" hangingPunct="1">
        <a:spcBef>
          <a:spcPct val="0"/>
        </a:spcBef>
        <a:buNone/>
        <a:defRPr sz="3200" b="0" i="0" u="none" kern="1200">
          <a:solidFill>
            <a:prstClr val="black"/>
          </a:solidFill>
          <a:latin typeface="Arial" pitchFamily="34" charset="0"/>
          <a:ea typeface="+mj-ea"/>
          <a:cs typeface="+mj-cs"/>
        </a:defRPr>
      </a:lvl1pPr>
      <a:lvl2pPr marL="457200" indent="0" algn="ctr" defTabSz="914400" rtl="0" eaLnBrk="1" latinLnBrk="0" hangingPunct="1">
        <a:spcBef>
          <a:spcPct val="0"/>
        </a:spcBef>
        <a:buFont typeface="Arial" pitchFamily="34" charset="0"/>
        <a:buChar char="•"/>
        <a:defRPr sz="3200" b="0" i="0" u="none" kern="1200">
          <a:solidFill>
            <a:prstClr val="black"/>
          </a:solidFill>
          <a:latin typeface="Arial" pitchFamily="34" charset="0"/>
          <a:ea typeface="+mj-ea"/>
          <a:cs typeface="+mj-cs"/>
        </a:defRPr>
      </a:lvl2pPr>
      <a:lvl3pPr marL="914400" indent="0" algn="ctr" defTabSz="914400" rtl="0" eaLnBrk="1" latinLnBrk="0" hangingPunct="1">
        <a:spcBef>
          <a:spcPct val="0"/>
        </a:spcBef>
        <a:buFont typeface="Arial" pitchFamily="34" charset="0"/>
        <a:buChar char="•"/>
        <a:defRPr sz="3200" b="0" i="0" u="none" kern="1200">
          <a:solidFill>
            <a:prstClr val="black"/>
          </a:solidFill>
          <a:latin typeface="Arial" pitchFamily="34" charset="0"/>
          <a:ea typeface="+mj-ea"/>
          <a:cs typeface="+mj-cs"/>
        </a:defRPr>
      </a:lvl3pPr>
      <a:lvl4pPr marL="1371600" indent="0" algn="ctr" defTabSz="914400" rtl="0" eaLnBrk="1" latinLnBrk="0" hangingPunct="1">
        <a:spcBef>
          <a:spcPct val="0"/>
        </a:spcBef>
        <a:buFont typeface="Arial" pitchFamily="34" charset="0"/>
        <a:buChar char="•"/>
        <a:defRPr sz="3200" b="0" i="0" u="none" kern="1200">
          <a:solidFill>
            <a:prstClr val="black"/>
          </a:solidFill>
          <a:latin typeface="Arial" pitchFamily="34" charset="0"/>
          <a:ea typeface="+mj-ea"/>
          <a:cs typeface="+mj-cs"/>
        </a:defRPr>
      </a:lvl4pPr>
      <a:lvl5pPr marL="1828800" indent="0" algn="ctr" defTabSz="914400" rtl="0" eaLnBrk="1" latinLnBrk="0" hangingPunct="1">
        <a:spcBef>
          <a:spcPct val="0"/>
        </a:spcBef>
        <a:buFont typeface="Arial" pitchFamily="34" charset="0"/>
        <a:buChar char="•"/>
        <a:defRPr sz="3200" b="0" i="0" u="none" kern="1200">
          <a:solidFill>
            <a:prstClr val="black"/>
          </a:solidFill>
          <a:latin typeface="Arial" pitchFamily="34" charset="0"/>
          <a:ea typeface="+mj-ea"/>
          <a:cs typeface="+mj-cs"/>
        </a:defRPr>
      </a:lvl5pPr>
      <a:lvl6pPr marL="2286000" indent="0" algn="ctr" defTabSz="914400" rtl="0" eaLnBrk="1" latinLnBrk="0" hangingPunct="1">
        <a:spcBef>
          <a:spcPct val="0"/>
        </a:spcBef>
        <a:buFont typeface="Arial" pitchFamily="34" charset="0"/>
        <a:buChar char="•"/>
        <a:defRPr sz="3200" b="0" i="0" u="none" kern="1200">
          <a:solidFill>
            <a:prstClr val="black"/>
          </a:solidFill>
          <a:latin typeface="Arial" pitchFamily="34" charset="0"/>
          <a:ea typeface="+mj-ea"/>
          <a:cs typeface="+mj-cs"/>
        </a:defRPr>
      </a:lvl6pPr>
      <a:lvl7pPr marL="2743200" indent="0" algn="ctr" defTabSz="914400" rtl="0" eaLnBrk="1" latinLnBrk="0" hangingPunct="1">
        <a:spcBef>
          <a:spcPct val="0"/>
        </a:spcBef>
        <a:buFont typeface="Arial" pitchFamily="34" charset="0"/>
        <a:buChar char="•"/>
        <a:defRPr sz="3200" b="0" i="0" u="none" kern="1200">
          <a:solidFill>
            <a:prstClr val="black"/>
          </a:solidFill>
          <a:latin typeface="Arial" pitchFamily="34" charset="0"/>
          <a:ea typeface="+mj-ea"/>
          <a:cs typeface="+mj-cs"/>
        </a:defRPr>
      </a:lvl7pPr>
      <a:lvl8pPr marL="3200400" indent="0" algn="ctr" defTabSz="914400" rtl="0" eaLnBrk="1" latinLnBrk="0" hangingPunct="1">
        <a:spcBef>
          <a:spcPct val="0"/>
        </a:spcBef>
        <a:buFont typeface="Arial" pitchFamily="34" charset="0"/>
        <a:buChar char="•"/>
        <a:defRPr sz="3200" b="0" i="0" u="none" kern="1200">
          <a:solidFill>
            <a:prstClr val="black"/>
          </a:solidFill>
          <a:latin typeface="Arial" pitchFamily="34" charset="0"/>
          <a:ea typeface="+mj-ea"/>
          <a:cs typeface="+mj-cs"/>
        </a:defRPr>
      </a:lvl8pPr>
      <a:lvl9pPr marL="3657600" indent="0" algn="ctr" defTabSz="914400" rtl="0" eaLnBrk="1" latinLnBrk="0" hangingPunct="1">
        <a:spcBef>
          <a:spcPct val="0"/>
        </a:spcBef>
        <a:buFont typeface="Arial" pitchFamily="34" charset="0"/>
        <a:buChar char="•"/>
        <a:defRPr sz="3200" b="0" i="0" u="none" kern="1200">
          <a:solidFill>
            <a:prstClr val="black"/>
          </a:solidFill>
          <a:latin typeface="Arial" pitchFamily="34" charset="0"/>
          <a:ea typeface="+mj-ea"/>
          <a:cs typeface="+mj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lideBas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476250" y="1905000"/>
            <a:ext cx="6667500" cy="9525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4800" b="0" i="0" u="none" dirty="0" smtClean="0">
                <a:solidFill>
                  <a:srgbClr val="000000"/>
                </a:solidFill>
                <a:latin typeface="Arial" pitchFamily="34" charset="0"/>
              </a:rPr>
              <a:t>BDD In Javascript</a:t>
            </a:r>
          </a:p>
        </p:txBody>
      </p:sp>
      <p:sp>
        <p:nvSpPr>
          <p:cNvPr id="13" name="Shape 13"/>
          <p:cNvSpPr>
            <a:spLocks noGrp="1"/>
          </p:cNvSpPr>
          <p:nvPr>
            <p:ph type="subTitle" idx="1"/>
          </p:nvPr>
        </p:nvSpPr>
        <p:spPr>
          <a:xfrm>
            <a:off x="857250" y="3095625"/>
            <a:ext cx="5905500" cy="14287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3200" b="0" i="0" u="none" dirty="0" smtClean="0">
                <a:solidFill>
                  <a:srgbClr val="000000"/>
                </a:solidFill>
                <a:latin typeface="Arial" pitchFamily="34" charset="0"/>
              </a:rPr>
              <a:t>Using Jasmine</a:t>
            </a:r>
          </a:p>
          <a:p>
            <a:pPr algn="ctr"/>
            <a:r>
              <a:rPr lang="en-US" sz="3200" b="0" i="0" u="none" dirty="0" smtClean="0">
                <a:solidFill>
                  <a:srgbClr val="000000"/>
                </a:solidFill>
                <a:latin typeface="Arial" pitchFamily="34" charset="0"/>
              </a:rPr>
              <a:t>A Javascript BDD Framework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lideBas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xfrm>
            <a:off x="238125" y="190500"/>
            <a:ext cx="7143750" cy="762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4800" b="0" i="0" u="none" dirty="0" smtClean="0">
                <a:solidFill>
                  <a:srgbClr val="000000"/>
                </a:solidFill>
                <a:latin typeface="Arial" pitchFamily="34" charset="0"/>
              </a:rPr>
              <a:t>What is BDD</a:t>
            </a:r>
          </a:p>
        </p:txBody>
      </p:sp>
      <p:pic>
        <p:nvPicPr>
          <p:cNvPr id="16" name="/ppt/media/" descr="photo.php?id=86812%2F97f6e3c87dde2c1df12610d12429136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8" y="2900363"/>
            <a:ext cx="6372225" cy="2886075"/>
          </a:xfrm>
          <a:prstGeom prst="rect">
            <a:avLst/>
          </a:prstGeom>
        </p:spPr>
      </p:pic>
      <p:sp>
        <p:nvSpPr>
          <p:cNvPr id="17" name="Shape 17"/>
          <p:cNvSpPr/>
          <p:nvPr/>
        </p:nvSpPr>
        <p:spPr>
          <a:xfrm>
            <a:off x="147638" y="928688"/>
            <a:ext cx="7324725" cy="1895475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200" b="0" i="0" u="none" dirty="0" smtClean="0">
                <a:solidFill>
                  <a:srgbClr val="000000"/>
                </a:solidFill>
                <a:latin typeface="Arial" pitchFamily="34" charset="0"/>
              </a:rPr>
              <a:t>No, its not German engineered stainless steel blades, but it is statements that describe interactions between components in your software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lideBas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xfrm>
            <a:off x="238125" y="190500"/>
            <a:ext cx="7143750" cy="762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4800" b="0" i="0" u="none" dirty="0" smtClean="0">
                <a:solidFill>
                  <a:srgbClr val="000000"/>
                </a:solidFill>
                <a:latin typeface="Arial" pitchFamily="34" charset="0"/>
              </a:rPr>
              <a:t>An Example</a:t>
            </a:r>
          </a:p>
        </p:txBody>
      </p:sp>
      <p:sp>
        <p:nvSpPr>
          <p:cNvPr id="20" name="Shape 20"/>
          <p:cNvSpPr/>
          <p:nvPr/>
        </p:nvSpPr>
        <p:spPr>
          <a:xfrm>
            <a:off x="2328863" y="933450"/>
            <a:ext cx="2962275" cy="9906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3200" b="0" i="0" u="none" dirty="0" smtClean="0">
                <a:solidFill>
                  <a:srgbClr val="000000"/>
                </a:solidFill>
                <a:latin typeface="Arial" pitchFamily="34" charset="0"/>
              </a:rPr>
              <a:t>To Ze Code</a:t>
            </a:r>
          </a:p>
        </p:txBody>
      </p:sp>
      <p:pic>
        <p:nvPicPr>
          <p:cNvPr id="21" name="/ppt/media/" descr="photo.php?id=86812%2Fdf02925d52d4a92a40ea3c190def86c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1771650"/>
            <a:ext cx="5200650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lideBas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238125" y="185738"/>
            <a:ext cx="7143750" cy="208597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4800" b="0" i="0" u="none" dirty="0" smtClean="0">
                <a:solidFill>
                  <a:srgbClr val="000000"/>
                </a:solidFill>
                <a:latin typeface="Arial" pitchFamily="34" charset="0"/>
              </a:rPr>
              <a:t>Could This example have been written faster and better using BDD</a:t>
            </a:r>
          </a:p>
        </p:txBody>
      </p:sp>
      <p:pic>
        <p:nvPicPr>
          <p:cNvPr id="24" name="/ppt/media/" descr="photo.php?id=86812%2F980455f34aa08a240b03b88671f6f38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2543175"/>
            <a:ext cx="2819400" cy="32861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lideBas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238125" y="190500"/>
            <a:ext cx="7143750" cy="762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4800" b="0" i="0" u="none" dirty="0" smtClean="0">
                <a:solidFill>
                  <a:srgbClr val="000000"/>
                </a:solidFill>
                <a:latin typeface="Arial" pitchFamily="34" charset="0"/>
              </a:rPr>
              <a:t>BDD to the rescue</a:t>
            </a:r>
          </a:p>
        </p:txBody>
      </p:sp>
      <p:pic>
        <p:nvPicPr>
          <p:cNvPr id="27" name="/ppt/media/" descr="photo.php?id=86812%2F7d50be327fa56fdf142ca00b38ec75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1395413"/>
            <a:ext cx="4762500" cy="38004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lideBas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1019175" y="2728913"/>
            <a:ext cx="1657350" cy="962025"/>
          </a:xfrm>
          <a:prstGeom prst="rect">
            <a:avLst/>
          </a:prstGeom>
          <a:solidFill>
            <a:srgbClr val="DBDBDB">
              <a:alpha val="75843"/>
            </a:srgbClr>
          </a:solidFill>
        </p:spPr>
      </p:sp>
      <p:sp>
        <p:nvSpPr>
          <p:cNvPr id="30" name="Shape 30"/>
          <p:cNvSpPr/>
          <p:nvPr/>
        </p:nvSpPr>
        <p:spPr>
          <a:xfrm>
            <a:off x="2976563" y="2724150"/>
            <a:ext cx="1666875" cy="971550"/>
          </a:xfrm>
          <a:prstGeom prst="rect">
            <a:avLst/>
          </a:prstGeom>
          <a:solidFill>
            <a:srgbClr val="DBDBDB">
              <a:alpha val="75843"/>
            </a:srgbClr>
          </a:solidFill>
        </p:spPr>
      </p:sp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238125" y="190500"/>
            <a:ext cx="7143750" cy="762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4800" b="0" i="0" u="none" dirty="0" smtClean="0">
                <a:solidFill>
                  <a:srgbClr val="000000"/>
                </a:solidFill>
                <a:latin typeface="Arial" pitchFamily="34" charset="0"/>
              </a:rPr>
              <a:t>Jasmine Building Blocks</a:t>
            </a:r>
          </a:p>
        </p:txBody>
      </p:sp>
      <p:sp>
        <p:nvSpPr>
          <p:cNvPr id="32" name="Shape 32"/>
          <p:cNvSpPr/>
          <p:nvPr/>
        </p:nvSpPr>
        <p:spPr>
          <a:xfrm>
            <a:off x="771525" y="3043238"/>
            <a:ext cx="2000250" cy="29527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2000" b="0" i="0" u="none" dirty="0" smtClean="0">
                <a:solidFill>
                  <a:srgbClr val="000000"/>
                </a:solidFill>
                <a:latin typeface="Arial" pitchFamily="34" charset="0"/>
              </a:rPr>
              <a:t>describe</a:t>
            </a:r>
          </a:p>
        </p:txBody>
      </p:sp>
      <p:sp>
        <p:nvSpPr>
          <p:cNvPr id="33" name="Shape 33"/>
          <p:cNvSpPr/>
          <p:nvPr/>
        </p:nvSpPr>
        <p:spPr>
          <a:xfrm>
            <a:off x="3095625" y="3028950"/>
            <a:ext cx="1428750" cy="4953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2000" b="0" i="0" u="none" dirty="0" smtClean="0">
                <a:solidFill>
                  <a:srgbClr val="000000"/>
                </a:solidFill>
                <a:latin typeface="Arial" pitchFamily="34" charset="0"/>
              </a:rPr>
              <a:t>it</a:t>
            </a:r>
          </a:p>
        </p:txBody>
      </p:sp>
      <p:sp>
        <p:nvSpPr>
          <p:cNvPr id="34" name="Shape 34"/>
          <p:cNvSpPr/>
          <p:nvPr/>
        </p:nvSpPr>
        <p:spPr>
          <a:xfrm>
            <a:off x="4095750" y="1728788"/>
            <a:ext cx="1676400" cy="1000125"/>
          </a:xfrm>
          <a:prstGeom prst="rect">
            <a:avLst/>
          </a:prstGeom>
          <a:solidFill>
            <a:srgbClr val="DBDBDB"/>
          </a:solidFill>
        </p:spPr>
      </p:sp>
      <p:sp>
        <p:nvSpPr>
          <p:cNvPr id="35" name="Shape 35"/>
          <p:cNvSpPr/>
          <p:nvPr/>
        </p:nvSpPr>
        <p:spPr>
          <a:xfrm rot="-62492">
            <a:off x="5153025" y="2695575"/>
            <a:ext cx="1695450" cy="1009650"/>
          </a:xfrm>
          <a:prstGeom prst="rect">
            <a:avLst/>
          </a:prstGeom>
          <a:solidFill>
            <a:srgbClr val="DBDBDB">
              <a:alpha val="75843"/>
            </a:srgbClr>
          </a:solidFill>
        </p:spPr>
      </p:sp>
      <p:sp>
        <p:nvSpPr>
          <p:cNvPr id="36" name="Shape 36"/>
          <p:cNvSpPr/>
          <p:nvPr/>
        </p:nvSpPr>
        <p:spPr>
          <a:xfrm>
            <a:off x="4238625" y="2085975"/>
            <a:ext cx="1428750" cy="3048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2000" b="0" i="0" u="none" dirty="0" smtClean="0">
                <a:solidFill>
                  <a:srgbClr val="000000"/>
                </a:solidFill>
                <a:latin typeface="Arial" pitchFamily="34" charset="0"/>
              </a:rPr>
              <a:t>spies</a:t>
            </a:r>
          </a:p>
        </p:txBody>
      </p:sp>
      <p:sp>
        <p:nvSpPr>
          <p:cNvPr id="37" name="Shape 37"/>
          <p:cNvSpPr/>
          <p:nvPr/>
        </p:nvSpPr>
        <p:spPr>
          <a:xfrm>
            <a:off x="1990725" y="1709738"/>
            <a:ext cx="1695450" cy="1019175"/>
          </a:xfrm>
          <a:prstGeom prst="rect">
            <a:avLst/>
          </a:prstGeom>
          <a:solidFill>
            <a:srgbClr val="DBDBDB">
              <a:alpha val="75843"/>
            </a:srgbClr>
          </a:solidFill>
        </p:spPr>
      </p:sp>
      <p:sp>
        <p:nvSpPr>
          <p:cNvPr id="38" name="Shape 38"/>
          <p:cNvSpPr/>
          <p:nvPr/>
        </p:nvSpPr>
        <p:spPr>
          <a:xfrm>
            <a:off x="5262563" y="3081338"/>
            <a:ext cx="1495425" cy="3524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2000" b="0" i="0" u="none" dirty="0" smtClean="0">
                <a:solidFill>
                  <a:srgbClr val="000000"/>
                </a:solidFill>
                <a:latin typeface="Arial" pitchFamily="34" charset="0"/>
              </a:rPr>
              <a:t>before / after</a:t>
            </a:r>
          </a:p>
        </p:txBody>
      </p:sp>
      <p:sp>
        <p:nvSpPr>
          <p:cNvPr id="39" name="Shape 39"/>
          <p:cNvSpPr/>
          <p:nvPr/>
        </p:nvSpPr>
        <p:spPr>
          <a:xfrm>
            <a:off x="581025" y="3709988"/>
            <a:ext cx="6667500" cy="1323975"/>
          </a:xfrm>
          <a:prstGeom prst="rect">
            <a:avLst/>
          </a:prstGeom>
          <a:solidFill>
            <a:srgbClr val="DBDBDB">
              <a:alpha val="75843"/>
            </a:srgbClr>
          </a:solidFill>
        </p:spPr>
      </p:sp>
      <p:sp>
        <p:nvSpPr>
          <p:cNvPr id="40" name="Shape 40"/>
          <p:cNvSpPr/>
          <p:nvPr/>
        </p:nvSpPr>
        <p:spPr>
          <a:xfrm>
            <a:off x="3095625" y="4100513"/>
            <a:ext cx="1428750" cy="4286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2000" b="0" i="0" u="none" dirty="0" smtClean="0">
                <a:solidFill>
                  <a:srgbClr val="000000"/>
                </a:solidFill>
                <a:latin typeface="Arial" pitchFamily="34" charset="0"/>
              </a:rPr>
              <a:t>spec.html</a:t>
            </a:r>
          </a:p>
        </p:txBody>
      </p:sp>
      <p:sp>
        <p:nvSpPr>
          <p:cNvPr id="41" name="Shape 41"/>
          <p:cNvSpPr/>
          <p:nvPr/>
        </p:nvSpPr>
        <p:spPr>
          <a:xfrm>
            <a:off x="2157413" y="2057400"/>
            <a:ext cx="1343025" cy="3619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2000" b="0" i="0" u="none" dirty="0" smtClean="0">
                <a:solidFill>
                  <a:srgbClr val="000000"/>
                </a:solidFill>
                <a:latin typeface="Arial" pitchFamily="34" charset="0"/>
              </a:rPr>
              <a:t>matchers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lideBas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238125" y="190500"/>
            <a:ext cx="7143750" cy="762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4800" b="0" i="0" u="none" dirty="0" smtClean="0">
                <a:solidFill>
                  <a:srgbClr val="000000"/>
                </a:solidFill>
                <a:latin typeface="Arial" pitchFamily="34" charset="0"/>
              </a:rPr>
              <a:t>An Example using BDD</a:t>
            </a:r>
          </a:p>
        </p:txBody>
      </p:sp>
      <p:sp>
        <p:nvSpPr>
          <p:cNvPr id="44" name="Shape 44"/>
          <p:cNvSpPr/>
          <p:nvPr/>
        </p:nvSpPr>
        <p:spPr>
          <a:xfrm rot="10800000" flipV="1">
            <a:off x="2500313" y="933450"/>
            <a:ext cx="2619375" cy="4953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3200" b="0" i="0" u="none" dirty="0" smtClean="0">
                <a:solidFill>
                  <a:srgbClr val="000000"/>
                </a:solidFill>
                <a:latin typeface="Arial" pitchFamily="34" charset="0"/>
              </a:rPr>
              <a:t>To Ze Code</a:t>
            </a:r>
          </a:p>
        </p:txBody>
      </p:sp>
      <p:pic>
        <p:nvPicPr>
          <p:cNvPr id="45" name="/ppt/media/" descr="photo.php?id=86812%2F49016c20cac2153f97bd34ee7a3bcb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8" y="1785938"/>
            <a:ext cx="4467225" cy="33432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lideBas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238125" y="190500"/>
            <a:ext cx="7143750" cy="762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4800" b="0" i="0" u="none" dirty="0" smtClean="0">
                <a:solidFill>
                  <a:srgbClr val="000000"/>
                </a:solidFill>
                <a:latin typeface="Arial" pitchFamily="34" charset="0"/>
              </a:rPr>
              <a:t>Exercise</a:t>
            </a:r>
          </a:p>
        </p:txBody>
      </p:sp>
      <p:pic>
        <p:nvPicPr>
          <p:cNvPr id="48" name="/ppt/media/" descr="photo.php?id=86812%2Fd0e520263671268ad56700c4301c5ee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8" y="976313"/>
            <a:ext cx="5743575" cy="47148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lideBas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xfrm>
            <a:off x="238125" y="190500"/>
            <a:ext cx="7143750" cy="762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4800" b="0" i="0" u="none" dirty="0" smtClean="0">
                <a:solidFill>
                  <a:srgbClr val="000000"/>
                </a:solidFill>
                <a:latin typeface="Arial" pitchFamily="34" charset="0"/>
              </a:rPr>
              <a:t>Lets Go Bowling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idx="2"/>
          </p:nvPr>
        </p:nvSpPr>
        <p:spPr>
          <a:xfrm>
            <a:off x="238125" y="1143000"/>
            <a:ext cx="7143750" cy="43815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200" b="0" i="0" u="none" dirty="0" smtClean="0">
                <a:solidFill>
                  <a:srgbClr val="000000"/>
                </a:solidFill>
                <a:latin typeface="Arial" pitchFamily="34" charset="0"/>
              </a:rPr>
              <a:t>Rules:</a:t>
            </a:r>
          </a:p>
          <a:p>
            <a:pPr algn="l"/>
            <a:r>
              <a:rPr lang="en-US" sz="2000" b="0" i="0" u="none" dirty="0" smtClean="0">
                <a:solidFill>
                  <a:srgbClr val="000000"/>
                </a:solidFill>
                <a:latin typeface="Arial" pitchFamily="34" charset="0"/>
              </a:rPr>
              <a:t>1. Highest score is 300</a:t>
            </a:r>
          </a:p>
          <a:p>
            <a:pPr algn="l"/>
            <a:r>
              <a:rPr lang="en-US" sz="2000" b="0" i="0" u="none" dirty="0" smtClean="0">
                <a:solidFill>
                  <a:srgbClr val="000000"/>
                </a:solidFill>
                <a:latin typeface="Arial" pitchFamily="34" charset="0"/>
              </a:rPr>
              <a:t>2. Total of 10 frames</a:t>
            </a:r>
          </a:p>
          <a:p>
            <a:pPr algn="l"/>
            <a:r>
              <a:rPr lang="en-US" sz="2000" b="0" i="0" u="none" dirty="0" smtClean="0">
                <a:solidFill>
                  <a:srgbClr val="000000"/>
                </a:solidFill>
                <a:latin typeface="Arial" pitchFamily="34" charset="0"/>
              </a:rPr>
              <a:t>3.  Two Bowling attempts in each frame</a:t>
            </a:r>
          </a:p>
          <a:p>
            <a:pPr algn="l"/>
            <a:r>
              <a:rPr lang="en-US" sz="2000" b="0" i="0" u="none" dirty="0" smtClean="0">
                <a:solidFill>
                  <a:srgbClr val="000000"/>
                </a:solidFill>
                <a:latin typeface="Arial" pitchFamily="34" charset="0"/>
              </a:rPr>
              <a:t>4.  A Spare is scored by adding 10 to the number of pins knocked down in the first bowl in the next frame</a:t>
            </a:r>
          </a:p>
          <a:p>
            <a:pPr algn="l"/>
            <a:endParaRPr lang="en-US" sz="2000" b="0" i="0" u="none" dirty="0" smtClean="0">
              <a:solidFill>
                <a:srgbClr val="000000"/>
              </a:solidFill>
              <a:latin typeface="Arial" pitchFamily="34" charset="0"/>
            </a:endParaRPr>
          </a:p>
          <a:p>
            <a:pPr algn="l"/>
            <a:endParaRPr lang="en-US" sz="2000" b="0" i="0" u="none" dirty="0" smtClean="0">
              <a:solidFill>
                <a:srgbClr val="000000"/>
              </a:solidFill>
              <a:latin typeface="Arial" pitchFamily="34" charset="0"/>
            </a:endParaRPr>
          </a:p>
          <a:p>
            <a:pPr algn="l"/>
            <a:endParaRPr lang="en-US" sz="2000" b="0" i="0" u="none" dirty="0" smtClean="0">
              <a:solidFill>
                <a:srgbClr val="000000"/>
              </a:solidFill>
              <a:latin typeface="Arial" pitchFamily="34" charset="0"/>
            </a:endParaRPr>
          </a:p>
          <a:p>
            <a:pPr algn="l"/>
            <a:r>
              <a:rPr lang="en-US" sz="2000" b="0" i="0" u="none" dirty="0" smtClean="0">
                <a:solidFill>
                  <a:srgbClr val="000000"/>
                </a:solidFill>
                <a:latin typeface="Arial" pitchFamily="34" charset="0"/>
              </a:rPr>
              <a:t>5.  A Strke is scored by adding 10 to the total number of pins knocked down in the next frame</a:t>
            </a:r>
          </a:p>
          <a:p>
            <a:pPr algn="l"/>
            <a:endParaRPr lang="en-US" sz="2000" b="0" i="0" u="none" dirty="0" smtClean="0">
              <a:solidFill>
                <a:srgbClr val="000000"/>
              </a:solidFill>
              <a:latin typeface="Arial" pitchFamily="34" charset="0"/>
            </a:endParaRPr>
          </a:p>
          <a:p>
            <a:pPr algn="l"/>
            <a:endParaRPr lang="en-US" sz="2000" b="0" i="0" u="none" dirty="0" smtClean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52" name="/ppt/media/" descr="photo.php?id=86812%2F7a4ff6cf7abf5c90f7af077d2673cae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3238500"/>
            <a:ext cx="7143750" cy="714375"/>
          </a:xfrm>
          <a:prstGeom prst="rect">
            <a:avLst/>
          </a:prstGeom>
        </p:spPr>
      </p:pic>
      <p:pic>
        <p:nvPicPr>
          <p:cNvPr id="53" name="/ppt/media/" descr="photo.php?id=86812%2F58cd261e10eb048a8ff695e5571efd8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4748213"/>
            <a:ext cx="7143750" cy="7143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FFFFFF"/>
      </a:dk1>
      <a:lt1>
        <a:srgbClr val="0000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143</Words>
  <Application>Microsoft Office PowerPoint</Application>
  <PresentationFormat>Custom</PresentationFormat>
  <Paragraphs>29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BDD In Javascript</vt:lpstr>
      <vt:lpstr>What is BDD</vt:lpstr>
      <vt:lpstr>An Example</vt:lpstr>
      <vt:lpstr>Could This example have been written faster and better using BDD</vt:lpstr>
      <vt:lpstr>BDD to the rescue</vt:lpstr>
      <vt:lpstr>Jasmine Building Blocks</vt:lpstr>
      <vt:lpstr>An Example using BDD</vt:lpstr>
      <vt:lpstr>Exercise</vt:lpstr>
      <vt:lpstr>Lets Go Bowling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BDD In Javascript</dc:title>
  <dc:creator>Michael Mann</dc:creator>
  <cp:lastModifiedBy>Michael Mann</cp:lastModifiedBy>
  <cp:revision>1</cp:revision>
  <dcterms:modified xsi:type="dcterms:W3CDTF">2011-05-19T06:47:28Z</dcterms:modified>
</cp:coreProperties>
</file>