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A1BB-D071-4B30-A49A-0BDC00BC0F59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8197-8417-42EA-B2C9-1CF3296FC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368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A1BB-D071-4B30-A49A-0BDC00BC0F59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8197-8417-42EA-B2C9-1CF3296FC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28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A1BB-D071-4B30-A49A-0BDC00BC0F59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8197-8417-42EA-B2C9-1CF3296FC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88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A1BB-D071-4B30-A49A-0BDC00BC0F59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8197-8417-42EA-B2C9-1CF3296FC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05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A1BB-D071-4B30-A49A-0BDC00BC0F59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8197-8417-42EA-B2C9-1CF3296FC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77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A1BB-D071-4B30-A49A-0BDC00BC0F59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8197-8417-42EA-B2C9-1CF3296FC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53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A1BB-D071-4B30-A49A-0BDC00BC0F59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8197-8417-42EA-B2C9-1CF3296FC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67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A1BB-D071-4B30-A49A-0BDC00BC0F59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8197-8417-42EA-B2C9-1CF3296FC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2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A1BB-D071-4B30-A49A-0BDC00BC0F59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8197-8417-42EA-B2C9-1CF3296FC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21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A1BB-D071-4B30-A49A-0BDC00BC0F59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8197-8417-42EA-B2C9-1CF3296FC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2765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A1BB-D071-4B30-A49A-0BDC00BC0F59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8197-8417-42EA-B2C9-1CF3296FC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826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EA1BB-D071-4B30-A49A-0BDC00BC0F59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F8197-8417-42EA-B2C9-1CF3296FC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74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959049" y="601645"/>
            <a:ext cx="8064896" cy="661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smtClean="0"/>
              <a:t>Case </a:t>
            </a:r>
            <a:r>
              <a:rPr lang="de-DE" dirty="0" err="1" smtClean="0"/>
              <a:t>Descriptions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800" dirty="0" smtClean="0"/>
              <a:t>Case 1</a:t>
            </a:r>
            <a:endParaRPr lang="en-GB" sz="1800" dirty="0"/>
          </a:p>
        </p:txBody>
      </p:sp>
      <p:sp>
        <p:nvSpPr>
          <p:cNvPr id="5" name="Textplatzhalter 2"/>
          <p:cNvSpPr txBox="1">
            <a:spLocks/>
          </p:cNvSpPr>
          <p:nvPr/>
        </p:nvSpPr>
        <p:spPr>
          <a:xfrm>
            <a:off x="911424" y="1484791"/>
            <a:ext cx="7621016" cy="4176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dirty="0" smtClean="0"/>
              <a:t>In Taiwan </a:t>
            </a:r>
            <a:r>
              <a:rPr lang="en-GB" dirty="0" smtClean="0">
                <a:solidFill>
                  <a:srgbClr val="0070C0"/>
                </a:solidFill>
              </a:rPr>
              <a:t>[</a:t>
            </a:r>
            <a:r>
              <a:rPr lang="en-GB" dirty="0" err="1" smtClean="0">
                <a:solidFill>
                  <a:srgbClr val="0070C0"/>
                </a:solidFill>
              </a:rPr>
              <a:t>coy:Location</a:t>
            </a:r>
            <a:r>
              <a:rPr lang="en-GB" dirty="0" smtClean="0">
                <a:solidFill>
                  <a:srgbClr val="0070C0"/>
                </a:solidFill>
              </a:rPr>
              <a:t>] [</a:t>
            </a:r>
            <a:r>
              <a:rPr lang="en-GB" dirty="0" err="1" smtClean="0">
                <a:solidFill>
                  <a:srgbClr val="0070C0"/>
                </a:solidFill>
              </a:rPr>
              <a:t>coy:region</a:t>
            </a:r>
            <a:r>
              <a:rPr lang="en-GB" dirty="0" smtClean="0">
                <a:solidFill>
                  <a:srgbClr val="0070C0"/>
                </a:solidFill>
              </a:rPr>
              <a:t>]</a:t>
            </a:r>
            <a:r>
              <a:rPr lang="en-GB" dirty="0" smtClean="0"/>
              <a:t>, a </a:t>
            </a:r>
            <a:r>
              <a:rPr lang="en-GB" dirty="0" smtClean="0">
                <a:solidFill>
                  <a:schemeClr val="tx1"/>
                </a:solidFill>
              </a:rPr>
              <a:t>fire [</a:t>
            </a:r>
            <a:r>
              <a:rPr lang="en-GB" dirty="0" err="1" smtClean="0">
                <a:solidFill>
                  <a:schemeClr val="tx1"/>
                </a:solidFill>
              </a:rPr>
              <a:t>cidoc:Event</a:t>
            </a:r>
            <a:r>
              <a:rPr lang="en-GB" dirty="0" smtClean="0">
                <a:solidFill>
                  <a:schemeClr val="tx1"/>
                </a:solidFill>
              </a:rPr>
              <a:t>] </a:t>
            </a:r>
            <a:r>
              <a:rPr lang="en-GB" dirty="0" smtClean="0">
                <a:solidFill>
                  <a:srgbClr val="FF0000"/>
                </a:solidFill>
              </a:rPr>
              <a:t>[</a:t>
            </a:r>
            <a:r>
              <a:rPr lang="en-GB" dirty="0" err="1" smtClean="0">
                <a:solidFill>
                  <a:srgbClr val="FF0000"/>
                </a:solidFill>
              </a:rPr>
              <a:t>bew:Incident</a:t>
            </a:r>
            <a:r>
              <a:rPr lang="en-GB" dirty="0" smtClean="0">
                <a:solidFill>
                  <a:srgbClr val="FF0000"/>
                </a:solidFill>
              </a:rPr>
              <a:t> Type] (add classes from CIDOC, and coin new Properties for all cases) </a:t>
            </a:r>
            <a:r>
              <a:rPr lang="en-GB" dirty="0" smtClean="0"/>
              <a:t>broke out on Feb. 5 </a:t>
            </a:r>
            <a:r>
              <a:rPr lang="en-GB" dirty="0" smtClean="0">
                <a:solidFill>
                  <a:srgbClr val="0070C0"/>
                </a:solidFill>
              </a:rPr>
              <a:t>[</a:t>
            </a:r>
            <a:r>
              <a:rPr lang="en-GB" dirty="0" err="1" smtClean="0">
                <a:solidFill>
                  <a:srgbClr val="0070C0"/>
                </a:solidFill>
              </a:rPr>
              <a:t>xsd:DateTime</a:t>
            </a:r>
            <a:r>
              <a:rPr lang="en-GB" dirty="0" smtClean="0">
                <a:solidFill>
                  <a:srgbClr val="0070C0"/>
                </a:solidFill>
              </a:rPr>
              <a:t>] </a:t>
            </a:r>
            <a:r>
              <a:rPr lang="en-GB" dirty="0" smtClean="0"/>
              <a:t>at </a:t>
            </a:r>
            <a:r>
              <a:rPr lang="en-GB" dirty="0" err="1" smtClean="0"/>
              <a:t>Unimicron</a:t>
            </a:r>
            <a:r>
              <a:rPr lang="en-GB" dirty="0" smtClean="0"/>
              <a:t> Technology Corp.’s </a:t>
            </a:r>
            <a:r>
              <a:rPr lang="en-GB" dirty="0" smtClean="0">
                <a:solidFill>
                  <a:srgbClr val="0070C0"/>
                </a:solidFill>
              </a:rPr>
              <a:t>[</a:t>
            </a:r>
            <a:r>
              <a:rPr lang="en-GB" dirty="0" err="1" smtClean="0">
                <a:solidFill>
                  <a:srgbClr val="0070C0"/>
                </a:solidFill>
              </a:rPr>
              <a:t>dr:Supplier</a:t>
            </a:r>
            <a:r>
              <a:rPr lang="en-GB" dirty="0" smtClean="0">
                <a:solidFill>
                  <a:srgbClr val="0070C0"/>
                </a:solidFill>
              </a:rPr>
              <a:t>] [</a:t>
            </a:r>
            <a:r>
              <a:rPr lang="en-GB" dirty="0" err="1" smtClean="0">
                <a:solidFill>
                  <a:srgbClr val="0070C0"/>
                </a:solidFill>
              </a:rPr>
              <a:t>coy:Company</a:t>
            </a:r>
            <a:r>
              <a:rPr lang="en-GB" dirty="0" smtClean="0">
                <a:solidFill>
                  <a:srgbClr val="0070C0"/>
                </a:solidFill>
              </a:rPr>
              <a:t>] </a:t>
            </a:r>
            <a:r>
              <a:rPr lang="en-GB" dirty="0" smtClean="0"/>
              <a:t>plant </a:t>
            </a:r>
            <a:r>
              <a:rPr lang="de-DE" sz="18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de-DE" sz="1800" dirty="0" err="1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bew:VulnerableObject</a:t>
            </a:r>
            <a:r>
              <a:rPr lang="de-DE" sz="18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] [</a:t>
            </a:r>
            <a:r>
              <a:rPr lang="de-DE" sz="1800" dirty="0" err="1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bew:Asset</a:t>
            </a:r>
            <a:r>
              <a:rPr lang="de-DE" sz="18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GB" dirty="0" smtClean="0"/>
              <a:t>. It was the second fire [</a:t>
            </a:r>
            <a:r>
              <a:rPr lang="en-GB" dirty="0" err="1" smtClean="0"/>
              <a:t>cidoc:Event</a:t>
            </a:r>
            <a:r>
              <a:rPr lang="en-GB" dirty="0" smtClean="0"/>
              <a:t>] </a:t>
            </a:r>
            <a:r>
              <a:rPr lang="en-GB" dirty="0" smtClean="0">
                <a:solidFill>
                  <a:srgbClr val="FF0000"/>
                </a:solidFill>
              </a:rPr>
              <a:t>[</a:t>
            </a:r>
            <a:r>
              <a:rPr lang="en-GB" dirty="0" err="1" smtClean="0">
                <a:solidFill>
                  <a:srgbClr val="FF0000"/>
                </a:solidFill>
              </a:rPr>
              <a:t>bew:Incident</a:t>
            </a:r>
            <a:r>
              <a:rPr lang="en-GB" dirty="0" smtClean="0">
                <a:solidFill>
                  <a:srgbClr val="FF0000"/>
                </a:solidFill>
              </a:rPr>
              <a:t> Type] </a:t>
            </a:r>
            <a:r>
              <a:rPr lang="en-GB" dirty="0" smtClean="0"/>
              <a:t>for the leading manufacturer of </a:t>
            </a:r>
            <a:r>
              <a:rPr lang="en-GB" dirty="0" err="1" smtClean="0"/>
              <a:t>ajinomoto</a:t>
            </a:r>
            <a:r>
              <a:rPr lang="en-GB" dirty="0" smtClean="0"/>
              <a:t> build-up film (ABF) substrates </a:t>
            </a:r>
            <a:r>
              <a:rPr lang="en-GB" dirty="0" smtClean="0">
                <a:solidFill>
                  <a:srgbClr val="0070C0"/>
                </a:solidFill>
              </a:rPr>
              <a:t>[</a:t>
            </a:r>
            <a:r>
              <a:rPr lang="en-GB" dirty="0" err="1" smtClean="0">
                <a:solidFill>
                  <a:srgbClr val="0070C0"/>
                </a:solidFill>
              </a:rPr>
              <a:t>dr:Product_Line</a:t>
            </a:r>
            <a:r>
              <a:rPr lang="en-GB" dirty="0" smtClean="0">
                <a:solidFill>
                  <a:srgbClr val="0070C0"/>
                </a:solidFill>
              </a:rPr>
              <a:t>] </a:t>
            </a:r>
            <a:r>
              <a:rPr lang="en-GB" dirty="0" smtClean="0"/>
              <a:t>since the October outbreak </a:t>
            </a:r>
            <a:r>
              <a:rPr lang="en-GB" dirty="0" smtClean="0">
                <a:solidFill>
                  <a:srgbClr val="0070C0"/>
                </a:solidFill>
              </a:rPr>
              <a:t>[</a:t>
            </a:r>
            <a:r>
              <a:rPr lang="en-GB" dirty="0" err="1" smtClean="0">
                <a:solidFill>
                  <a:srgbClr val="0070C0"/>
                </a:solidFill>
              </a:rPr>
              <a:t>bew:Natural</a:t>
            </a:r>
            <a:r>
              <a:rPr lang="en-GB" dirty="0" smtClean="0">
                <a:solidFill>
                  <a:srgbClr val="0070C0"/>
                </a:solidFill>
              </a:rPr>
              <a:t> Disaster Type] </a:t>
            </a:r>
            <a:r>
              <a:rPr lang="en-GB" dirty="0" smtClean="0"/>
              <a:t>last year </a:t>
            </a:r>
            <a:r>
              <a:rPr lang="en-GB" dirty="0" smtClean="0">
                <a:solidFill>
                  <a:srgbClr val="0070C0"/>
                </a:solidFill>
              </a:rPr>
              <a:t>[</a:t>
            </a:r>
            <a:r>
              <a:rPr lang="en-GB" dirty="0" err="1" smtClean="0">
                <a:solidFill>
                  <a:srgbClr val="0070C0"/>
                </a:solidFill>
              </a:rPr>
              <a:t>xsd:DateTime</a:t>
            </a:r>
            <a:r>
              <a:rPr lang="en-GB" dirty="0" smtClean="0">
                <a:solidFill>
                  <a:srgbClr val="0070C0"/>
                </a:solidFill>
              </a:rPr>
              <a:t>]</a:t>
            </a:r>
            <a:r>
              <a:rPr lang="en-GB" dirty="0" smtClean="0"/>
              <a:t>.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ABF substrates </a:t>
            </a:r>
            <a:r>
              <a:rPr lang="en-GB" dirty="0" smtClean="0">
                <a:solidFill>
                  <a:srgbClr val="0070C0"/>
                </a:solidFill>
              </a:rPr>
              <a:t>[</a:t>
            </a:r>
            <a:r>
              <a:rPr lang="en-GB" dirty="0" err="1" smtClean="0">
                <a:solidFill>
                  <a:srgbClr val="0070C0"/>
                </a:solidFill>
              </a:rPr>
              <a:t>dr:Product_Line</a:t>
            </a:r>
            <a:r>
              <a:rPr lang="en-GB" dirty="0" smtClean="0">
                <a:solidFill>
                  <a:srgbClr val="0070C0"/>
                </a:solidFill>
              </a:rPr>
              <a:t>] </a:t>
            </a:r>
            <a:r>
              <a:rPr lang="en-GB" dirty="0" smtClean="0"/>
              <a:t>are used to connect chips to the mainboard </a:t>
            </a:r>
            <a:r>
              <a:rPr lang="en-GB" dirty="0" smtClean="0">
                <a:solidFill>
                  <a:srgbClr val="0070C0"/>
                </a:solidFill>
              </a:rPr>
              <a:t>[</a:t>
            </a:r>
            <a:r>
              <a:rPr lang="en-GB" dirty="0" err="1" smtClean="0">
                <a:solidFill>
                  <a:srgbClr val="0070C0"/>
                </a:solidFill>
              </a:rPr>
              <a:t>dr:Product_Line</a:t>
            </a:r>
            <a:r>
              <a:rPr lang="en-GB" dirty="0" smtClean="0">
                <a:solidFill>
                  <a:srgbClr val="0070C0"/>
                </a:solidFill>
              </a:rPr>
              <a:t>] </a:t>
            </a:r>
            <a:r>
              <a:rPr lang="en-GB" dirty="0" smtClean="0"/>
              <a:t>and are likely to remain in tight supply </a:t>
            </a:r>
            <a:r>
              <a:rPr lang="en-GB" dirty="0" smtClean="0">
                <a:solidFill>
                  <a:srgbClr val="FF0000"/>
                </a:solidFill>
              </a:rPr>
              <a:t>[</a:t>
            </a:r>
            <a:r>
              <a:rPr lang="en-GB" dirty="0" err="1" smtClean="0">
                <a:solidFill>
                  <a:srgbClr val="FF0000"/>
                </a:solidFill>
              </a:rPr>
              <a:t>bew:Impact</a:t>
            </a:r>
            <a:r>
              <a:rPr lang="en-GB" dirty="0" smtClean="0">
                <a:solidFill>
                  <a:srgbClr val="FF0000"/>
                </a:solidFill>
              </a:rPr>
              <a:t> Type] </a:t>
            </a:r>
            <a:r>
              <a:rPr lang="en-GB" dirty="0" smtClean="0"/>
              <a:t>for more than six months </a:t>
            </a:r>
            <a:r>
              <a:rPr lang="en-GB" dirty="0" smtClean="0">
                <a:solidFill>
                  <a:srgbClr val="FFC000"/>
                </a:solidFill>
              </a:rPr>
              <a:t>[instance for affected period of impact]</a:t>
            </a:r>
            <a:r>
              <a:rPr lang="en-GB" dirty="0" smtClean="0"/>
              <a:t>.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The fire [</a:t>
            </a:r>
            <a:r>
              <a:rPr lang="en-GB" dirty="0" err="1" smtClean="0"/>
              <a:t>cidoc:Event</a:t>
            </a:r>
            <a:r>
              <a:rPr lang="en-GB" dirty="0" smtClean="0"/>
              <a:t>] </a:t>
            </a:r>
            <a:r>
              <a:rPr lang="en-GB" dirty="0" smtClean="0">
                <a:solidFill>
                  <a:srgbClr val="FF0000"/>
                </a:solidFill>
              </a:rPr>
              <a:t>[</a:t>
            </a:r>
            <a:r>
              <a:rPr lang="en-GB" dirty="0" err="1" smtClean="0">
                <a:solidFill>
                  <a:srgbClr val="FF0000"/>
                </a:solidFill>
              </a:rPr>
              <a:t>bew:Incident</a:t>
            </a:r>
            <a:r>
              <a:rPr lang="en-GB" dirty="0" smtClean="0">
                <a:solidFill>
                  <a:srgbClr val="FF0000"/>
                </a:solidFill>
              </a:rPr>
              <a:t> Type] </a:t>
            </a:r>
            <a:r>
              <a:rPr lang="en-GB" dirty="0" smtClean="0"/>
              <a:t>at the </a:t>
            </a:r>
            <a:r>
              <a:rPr lang="en-GB" dirty="0" err="1" smtClean="0"/>
              <a:t>Unimicron</a:t>
            </a:r>
            <a:r>
              <a:rPr lang="en-GB" dirty="0" smtClean="0"/>
              <a:t> plant </a:t>
            </a:r>
            <a:r>
              <a:rPr lang="de-DE" sz="18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de-DE" sz="1800" dirty="0" err="1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bew:VulnerableObject</a:t>
            </a:r>
            <a:r>
              <a:rPr lang="de-DE" sz="18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GB" dirty="0" smtClean="0"/>
              <a:t>will also likely affect the shipments [</a:t>
            </a:r>
            <a:r>
              <a:rPr lang="en-GB" dirty="0" err="1" smtClean="0"/>
              <a:t>cidoc:Event</a:t>
            </a:r>
            <a:r>
              <a:rPr lang="en-GB" dirty="0" smtClean="0"/>
              <a:t>] </a:t>
            </a:r>
            <a:r>
              <a:rPr lang="en-GB" dirty="0" smtClean="0">
                <a:solidFill>
                  <a:srgbClr val="FF0000"/>
                </a:solidFill>
              </a:rPr>
              <a:t>[</a:t>
            </a:r>
            <a:r>
              <a:rPr lang="en-GB" dirty="0" err="1" smtClean="0">
                <a:solidFill>
                  <a:srgbClr val="FF0000"/>
                </a:solidFill>
              </a:rPr>
              <a:t>bew:Impact</a:t>
            </a:r>
            <a:r>
              <a:rPr lang="en-GB" dirty="0" smtClean="0">
                <a:solidFill>
                  <a:srgbClr val="FF0000"/>
                </a:solidFill>
              </a:rPr>
              <a:t> Type] </a:t>
            </a:r>
            <a:r>
              <a:rPr lang="en-GB" dirty="0" smtClean="0"/>
              <a:t>of central processing units (CPUs) </a:t>
            </a:r>
            <a:r>
              <a:rPr lang="en-GB" dirty="0" smtClean="0">
                <a:solidFill>
                  <a:srgbClr val="0070C0"/>
                </a:solidFill>
              </a:rPr>
              <a:t>[</a:t>
            </a:r>
            <a:r>
              <a:rPr lang="en-GB" dirty="0" err="1" smtClean="0">
                <a:solidFill>
                  <a:srgbClr val="0070C0"/>
                </a:solidFill>
              </a:rPr>
              <a:t>dr:Product_Line</a:t>
            </a:r>
            <a:r>
              <a:rPr lang="en-GB" dirty="0" smtClean="0">
                <a:solidFill>
                  <a:srgbClr val="0070C0"/>
                </a:solidFill>
              </a:rPr>
              <a:t>] </a:t>
            </a:r>
            <a:r>
              <a:rPr lang="en-GB" dirty="0" smtClean="0"/>
              <a:t>and smartphone application processors</a:t>
            </a:r>
            <a:r>
              <a:rPr lang="en-GB" dirty="0" smtClean="0">
                <a:solidFill>
                  <a:srgbClr val="00B050"/>
                </a:solidFill>
              </a:rPr>
              <a:t> </a:t>
            </a:r>
            <a:r>
              <a:rPr lang="en-GB" dirty="0" smtClean="0">
                <a:solidFill>
                  <a:srgbClr val="0070C0"/>
                </a:solidFill>
              </a:rPr>
              <a:t>[</a:t>
            </a:r>
            <a:r>
              <a:rPr lang="en-GB" dirty="0" err="1" smtClean="0">
                <a:solidFill>
                  <a:srgbClr val="0070C0"/>
                </a:solidFill>
              </a:rPr>
              <a:t>dr:Product_Line</a:t>
            </a:r>
            <a:r>
              <a:rPr lang="en-GB" dirty="0" smtClean="0">
                <a:solidFill>
                  <a:srgbClr val="0070C0"/>
                </a:solidFill>
              </a:rPr>
              <a:t>] </a:t>
            </a:r>
            <a:r>
              <a:rPr lang="en-GB" dirty="0" smtClean="0"/>
              <a:t>for which </a:t>
            </a:r>
            <a:r>
              <a:rPr lang="en-GB" dirty="0" smtClean="0">
                <a:solidFill>
                  <a:srgbClr val="FF0000"/>
                </a:solidFill>
              </a:rPr>
              <a:t>ABF substrates </a:t>
            </a:r>
            <a:r>
              <a:rPr lang="en-GB" dirty="0" smtClean="0"/>
              <a:t>are essential materials.</a:t>
            </a:r>
          </a:p>
          <a:p>
            <a:pPr algn="just"/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353334" y="6351687"/>
            <a:ext cx="49231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[*] https://www.kedglobal.com/newsView/ked202102170012</a:t>
            </a:r>
          </a:p>
        </p:txBody>
      </p:sp>
    </p:spTree>
    <p:extLst>
      <p:ext uri="{BB962C8B-B14F-4D97-AF65-F5344CB8AC3E}">
        <p14:creationId xmlns:p14="http://schemas.microsoft.com/office/powerpoint/2010/main" val="243770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920949" y="506395"/>
            <a:ext cx="8064896" cy="661028"/>
          </a:xfrm>
        </p:spPr>
        <p:txBody>
          <a:bodyPr>
            <a:normAutofit fontScale="90000"/>
          </a:bodyPr>
          <a:lstStyle/>
          <a:p>
            <a:pPr algn="l"/>
            <a:r>
              <a:rPr lang="de-DE" dirty="0"/>
              <a:t>Case </a:t>
            </a:r>
            <a:r>
              <a:rPr lang="de-DE" dirty="0" err="1"/>
              <a:t>Descriptions</a:t>
            </a:r>
            <a:r>
              <a:rPr lang="de-DE" dirty="0"/>
              <a:t/>
            </a:r>
            <a:br>
              <a:rPr lang="de-DE" dirty="0"/>
            </a:br>
            <a:r>
              <a:rPr lang="de-DE" sz="1800" b="0" dirty="0"/>
              <a:t>Case 2</a:t>
            </a:r>
            <a:endParaRPr lang="en-GB" dirty="0"/>
          </a:p>
        </p:txBody>
      </p:sp>
      <p:sp>
        <p:nvSpPr>
          <p:cNvPr id="5" name="Textplatzhalter 2"/>
          <p:cNvSpPr txBox="1">
            <a:spLocks/>
          </p:cNvSpPr>
          <p:nvPr/>
        </p:nvSpPr>
        <p:spPr>
          <a:xfrm>
            <a:off x="885545" y="1628799"/>
            <a:ext cx="7640047" cy="4722887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Samsung Electronics‘</a:t>
            </a:r>
            <a:r>
              <a:rPr lang="en-GB" dirty="0" smtClean="0">
                <a:solidFill>
                  <a:srgbClr val="0070C0"/>
                </a:solidFill>
              </a:rPr>
              <a:t>[</a:t>
            </a:r>
            <a:r>
              <a:rPr lang="en-GB" dirty="0" err="1" smtClean="0">
                <a:solidFill>
                  <a:srgbClr val="0070C0"/>
                </a:solidFill>
              </a:rPr>
              <a:t>dr:Supplier</a:t>
            </a:r>
            <a:r>
              <a:rPr lang="en-GB" dirty="0" smtClean="0">
                <a:solidFill>
                  <a:srgbClr val="0070C0"/>
                </a:solidFill>
              </a:rPr>
              <a:t>]</a:t>
            </a:r>
            <a:r>
              <a:rPr lang="en-GB" dirty="0" smtClean="0"/>
              <a:t> foundry plant </a:t>
            </a:r>
            <a:r>
              <a:rPr lang="en-GB" dirty="0" smtClean="0">
                <a:solidFill>
                  <a:srgbClr val="0070C0"/>
                </a:solidFill>
              </a:rPr>
              <a:t>[</a:t>
            </a:r>
            <a:r>
              <a:rPr lang="en-GB" dirty="0" err="1" smtClean="0">
                <a:solidFill>
                  <a:srgbClr val="0070C0"/>
                </a:solidFill>
              </a:rPr>
              <a:t>bew:VulnerableObject</a:t>
            </a:r>
            <a:r>
              <a:rPr lang="en-GB" dirty="0" smtClean="0">
                <a:solidFill>
                  <a:srgbClr val="0070C0"/>
                </a:solidFill>
              </a:rPr>
              <a:t>]  </a:t>
            </a:r>
            <a:r>
              <a:rPr lang="en-GB" dirty="0" smtClean="0"/>
              <a:t>in Austin </a:t>
            </a:r>
            <a:r>
              <a:rPr lang="en-GB" dirty="0" smtClean="0">
                <a:solidFill>
                  <a:srgbClr val="0070C0"/>
                </a:solidFill>
              </a:rPr>
              <a:t>[</a:t>
            </a:r>
            <a:r>
              <a:rPr lang="en-GB" dirty="0" err="1" smtClean="0">
                <a:solidFill>
                  <a:srgbClr val="0070C0"/>
                </a:solidFill>
              </a:rPr>
              <a:t>coy:City</a:t>
            </a:r>
            <a:r>
              <a:rPr lang="en-GB" dirty="0" smtClean="0">
                <a:solidFill>
                  <a:srgbClr val="0070C0"/>
                </a:solidFill>
              </a:rPr>
              <a:t>]</a:t>
            </a:r>
            <a:r>
              <a:rPr lang="en-GB" dirty="0" smtClean="0"/>
              <a:t>, Texas </a:t>
            </a:r>
            <a:r>
              <a:rPr lang="en-GB" dirty="0" smtClean="0">
                <a:solidFill>
                  <a:srgbClr val="0070C0"/>
                </a:solidFill>
              </a:rPr>
              <a:t>[</a:t>
            </a:r>
            <a:r>
              <a:rPr lang="en-GB" dirty="0" err="1" smtClean="0">
                <a:solidFill>
                  <a:srgbClr val="0070C0"/>
                </a:solidFill>
              </a:rPr>
              <a:t>coy:Location</a:t>
            </a:r>
            <a:r>
              <a:rPr lang="en-GB" dirty="0" smtClean="0">
                <a:solidFill>
                  <a:srgbClr val="0070C0"/>
                </a:solidFill>
              </a:rPr>
              <a:t>]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0070C0"/>
                </a:solidFill>
              </a:rPr>
              <a:t>[</a:t>
            </a:r>
            <a:r>
              <a:rPr lang="en-GB" dirty="0" err="1" smtClean="0">
                <a:solidFill>
                  <a:srgbClr val="0070C0"/>
                </a:solidFill>
              </a:rPr>
              <a:t>coy:Region</a:t>
            </a:r>
            <a:r>
              <a:rPr lang="en-GB" dirty="0" smtClean="0">
                <a:solidFill>
                  <a:srgbClr val="0070C0"/>
                </a:solidFill>
              </a:rPr>
              <a:t>] </a:t>
            </a:r>
            <a:r>
              <a:rPr lang="sr-Cyrl-RS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has been shut down [</a:t>
            </a:r>
            <a:r>
              <a:rPr lang="en-GB" dirty="0" err="1" smtClean="0"/>
              <a:t>cidoc:Event</a:t>
            </a:r>
            <a:r>
              <a:rPr lang="en-GB" dirty="0" smtClean="0"/>
              <a:t>] </a:t>
            </a:r>
            <a:r>
              <a:rPr lang="en-GB" dirty="0" smtClean="0">
                <a:solidFill>
                  <a:srgbClr val="FF0000"/>
                </a:solidFill>
              </a:rPr>
              <a:t>[</a:t>
            </a:r>
            <a:r>
              <a:rPr lang="en-GB" dirty="0" err="1" smtClean="0">
                <a:solidFill>
                  <a:srgbClr val="FF0000"/>
                </a:solidFill>
              </a:rPr>
              <a:t>bew:IncidentType</a:t>
            </a:r>
            <a:r>
              <a:rPr lang="en-GB" dirty="0" smtClean="0">
                <a:solidFill>
                  <a:srgbClr val="FF0000"/>
                </a:solidFill>
              </a:rPr>
              <a:t>] </a:t>
            </a:r>
            <a:r>
              <a:rPr lang="en-GB" dirty="0" smtClean="0"/>
              <a:t>since 4 pm local time </a:t>
            </a:r>
            <a:r>
              <a:rPr lang="en-GB" dirty="0" smtClean="0">
                <a:solidFill>
                  <a:srgbClr val="0070C0"/>
                </a:solidFill>
              </a:rPr>
              <a:t>[</a:t>
            </a:r>
            <a:r>
              <a:rPr lang="en-GB" dirty="0" err="1" smtClean="0">
                <a:solidFill>
                  <a:srgbClr val="0070C0"/>
                </a:solidFill>
              </a:rPr>
              <a:t>xsd:DateTime</a:t>
            </a:r>
            <a:r>
              <a:rPr lang="en-GB" dirty="0" smtClean="0">
                <a:solidFill>
                  <a:srgbClr val="0070C0"/>
                </a:solidFill>
              </a:rPr>
              <a:t>]</a:t>
            </a:r>
            <a:r>
              <a:rPr lang="en-GB" dirty="0" smtClean="0"/>
              <a:t> on Feb. 16 </a:t>
            </a:r>
            <a:r>
              <a:rPr lang="en-GB" dirty="0" smtClean="0">
                <a:solidFill>
                  <a:srgbClr val="0070C0"/>
                </a:solidFill>
              </a:rPr>
              <a:t>[</a:t>
            </a:r>
            <a:r>
              <a:rPr lang="en-GB" dirty="0" err="1" smtClean="0">
                <a:solidFill>
                  <a:srgbClr val="0070C0"/>
                </a:solidFill>
              </a:rPr>
              <a:t>xsd:DateTime</a:t>
            </a:r>
            <a:r>
              <a:rPr lang="en-GB" dirty="0" smtClean="0">
                <a:solidFill>
                  <a:srgbClr val="0070C0"/>
                </a:solidFill>
              </a:rPr>
              <a:t>] </a:t>
            </a:r>
            <a:r>
              <a:rPr lang="en-GB" dirty="0" smtClean="0"/>
              <a:t>due to power outages </a:t>
            </a:r>
            <a:r>
              <a:rPr lang="en-GB" dirty="0" smtClean="0">
                <a:solidFill>
                  <a:srgbClr val="0070C0"/>
                </a:solidFill>
              </a:rPr>
              <a:t>[</a:t>
            </a:r>
            <a:r>
              <a:rPr lang="en-GB" dirty="0" err="1" smtClean="0">
                <a:solidFill>
                  <a:srgbClr val="0070C0"/>
                </a:solidFill>
              </a:rPr>
              <a:t>bew:Impact</a:t>
            </a:r>
            <a:r>
              <a:rPr lang="en-GB" dirty="0" smtClean="0">
                <a:solidFill>
                  <a:srgbClr val="0070C0"/>
                </a:solidFill>
              </a:rPr>
              <a:t>] </a:t>
            </a:r>
            <a:r>
              <a:rPr lang="en-GB" dirty="0" smtClean="0"/>
              <a:t>caused by a severe winter storm </a:t>
            </a:r>
            <a:r>
              <a:rPr lang="en-GB" dirty="0" smtClean="0">
                <a:solidFill>
                  <a:srgbClr val="0070C0"/>
                </a:solidFill>
              </a:rPr>
              <a:t>[</a:t>
            </a:r>
            <a:r>
              <a:rPr lang="en-GB" dirty="0" err="1" smtClean="0">
                <a:solidFill>
                  <a:srgbClr val="0070C0"/>
                </a:solidFill>
              </a:rPr>
              <a:t>bew:Natural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err="1" smtClean="0">
                <a:solidFill>
                  <a:srgbClr val="0070C0"/>
                </a:solidFill>
              </a:rPr>
              <a:t>Desaster</a:t>
            </a:r>
            <a:r>
              <a:rPr lang="en-GB" dirty="0" smtClean="0">
                <a:solidFill>
                  <a:srgbClr val="0070C0"/>
                </a:solidFill>
              </a:rPr>
              <a:t>]</a:t>
            </a:r>
            <a:r>
              <a:rPr lang="en-GB" dirty="0" smtClean="0"/>
              <a:t>, according to the company on Feb. 17 </a:t>
            </a:r>
            <a:r>
              <a:rPr lang="en-GB" dirty="0" smtClean="0">
                <a:solidFill>
                  <a:srgbClr val="0070C0"/>
                </a:solidFill>
              </a:rPr>
              <a:t>[</a:t>
            </a:r>
            <a:r>
              <a:rPr lang="en-GB" dirty="0" err="1" smtClean="0">
                <a:solidFill>
                  <a:srgbClr val="0070C0"/>
                </a:solidFill>
              </a:rPr>
              <a:t>xsd:DateTime</a:t>
            </a:r>
            <a:r>
              <a:rPr lang="en-GB" dirty="0" smtClean="0">
                <a:solidFill>
                  <a:srgbClr val="0070C0"/>
                </a:solidFill>
              </a:rPr>
              <a:t>]</a:t>
            </a:r>
            <a:r>
              <a:rPr lang="en-GB" dirty="0" smtClean="0"/>
              <a:t> . The Austin plant runs 14-nanometer </a:t>
            </a:r>
            <a:r>
              <a:rPr lang="en-GB" dirty="0" smtClean="0">
                <a:solidFill>
                  <a:srgbClr val="0070C0"/>
                </a:solidFill>
              </a:rPr>
              <a:t>[</a:t>
            </a:r>
            <a:r>
              <a:rPr lang="en-GB" dirty="0" err="1" smtClean="0">
                <a:solidFill>
                  <a:srgbClr val="0070C0"/>
                </a:solidFill>
              </a:rPr>
              <a:t>dr:Product_Line</a:t>
            </a:r>
            <a:r>
              <a:rPr lang="en-GB" dirty="0" smtClean="0">
                <a:solidFill>
                  <a:srgbClr val="0070C0"/>
                </a:solidFill>
              </a:rPr>
              <a:t>]</a:t>
            </a:r>
            <a:r>
              <a:rPr lang="en-GB" dirty="0" smtClean="0"/>
              <a:t> and 28-nanometer </a:t>
            </a:r>
            <a:r>
              <a:rPr lang="en-GB" dirty="0" smtClean="0">
                <a:solidFill>
                  <a:srgbClr val="0070C0"/>
                </a:solidFill>
              </a:rPr>
              <a:t>[</a:t>
            </a:r>
            <a:r>
              <a:rPr lang="en-GB" dirty="0" err="1" smtClean="0">
                <a:solidFill>
                  <a:srgbClr val="0070C0"/>
                </a:solidFill>
              </a:rPr>
              <a:t>dr:Product_Line</a:t>
            </a:r>
            <a:r>
              <a:rPr lang="en-GB" dirty="0" smtClean="0">
                <a:solidFill>
                  <a:srgbClr val="0070C0"/>
                </a:solidFill>
              </a:rPr>
              <a:t>]</a:t>
            </a:r>
            <a:r>
              <a:rPr lang="en-GB" dirty="0" smtClean="0"/>
              <a:t> production lines, and supplies chips to Intel </a:t>
            </a:r>
            <a:r>
              <a:rPr lang="en-GB" dirty="0" smtClean="0">
                <a:solidFill>
                  <a:srgbClr val="0070C0"/>
                </a:solidFill>
              </a:rPr>
              <a:t>[</a:t>
            </a:r>
            <a:r>
              <a:rPr lang="en-GB" dirty="0" err="1" smtClean="0">
                <a:solidFill>
                  <a:srgbClr val="0070C0"/>
                </a:solidFill>
              </a:rPr>
              <a:t>coy:Company</a:t>
            </a:r>
            <a:r>
              <a:rPr lang="en-GB" dirty="0" smtClean="0">
                <a:solidFill>
                  <a:srgbClr val="0070C0"/>
                </a:solidFill>
              </a:rPr>
              <a:t>]</a:t>
            </a:r>
            <a:r>
              <a:rPr lang="en-GB" dirty="0" smtClean="0"/>
              <a:t>, Tesla </a:t>
            </a:r>
            <a:r>
              <a:rPr lang="en-GB" dirty="0" smtClean="0">
                <a:solidFill>
                  <a:srgbClr val="0070C0"/>
                </a:solidFill>
              </a:rPr>
              <a:t>[</a:t>
            </a:r>
            <a:r>
              <a:rPr lang="en-GB" dirty="0" err="1" smtClean="0">
                <a:solidFill>
                  <a:srgbClr val="0070C0"/>
                </a:solidFill>
              </a:rPr>
              <a:t>coy:Company</a:t>
            </a:r>
            <a:r>
              <a:rPr lang="en-GB" dirty="0" smtClean="0">
                <a:solidFill>
                  <a:srgbClr val="0070C0"/>
                </a:solidFill>
              </a:rPr>
              <a:t>]</a:t>
            </a:r>
            <a:r>
              <a:rPr lang="en-GB" dirty="0" smtClean="0"/>
              <a:t>, Xilinx </a:t>
            </a:r>
            <a:r>
              <a:rPr lang="en-GB" dirty="0" smtClean="0">
                <a:solidFill>
                  <a:srgbClr val="0070C0"/>
                </a:solidFill>
              </a:rPr>
              <a:t>[</a:t>
            </a:r>
            <a:r>
              <a:rPr lang="en-GB" dirty="0" err="1" smtClean="0">
                <a:solidFill>
                  <a:srgbClr val="0070C0"/>
                </a:solidFill>
              </a:rPr>
              <a:t>coy:Company</a:t>
            </a:r>
            <a:r>
              <a:rPr lang="en-GB" dirty="0" smtClean="0">
                <a:solidFill>
                  <a:srgbClr val="0070C0"/>
                </a:solidFill>
              </a:rPr>
              <a:t>]</a:t>
            </a:r>
            <a:r>
              <a:rPr lang="en-GB" dirty="0" smtClean="0"/>
              <a:t> and IBM </a:t>
            </a:r>
            <a:r>
              <a:rPr lang="en-GB" dirty="0" smtClean="0">
                <a:solidFill>
                  <a:srgbClr val="0070C0"/>
                </a:solidFill>
              </a:rPr>
              <a:t>[</a:t>
            </a:r>
            <a:r>
              <a:rPr lang="en-GB" dirty="0" err="1" smtClean="0">
                <a:solidFill>
                  <a:srgbClr val="0070C0"/>
                </a:solidFill>
              </a:rPr>
              <a:t>coy:Company</a:t>
            </a:r>
            <a:r>
              <a:rPr lang="en-GB" dirty="0" smtClean="0">
                <a:solidFill>
                  <a:srgbClr val="0070C0"/>
                </a:solidFill>
              </a:rPr>
              <a:t>]</a:t>
            </a:r>
            <a:r>
              <a:rPr lang="en-GB" dirty="0" smtClean="0"/>
              <a:t>. - DONE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Samsung </a:t>
            </a:r>
            <a:r>
              <a:rPr lang="en-GB" dirty="0" smtClean="0">
                <a:solidFill>
                  <a:srgbClr val="0070C0"/>
                </a:solidFill>
              </a:rPr>
              <a:t>[</a:t>
            </a:r>
            <a:r>
              <a:rPr lang="en-GB" dirty="0" err="1" smtClean="0">
                <a:solidFill>
                  <a:srgbClr val="0070C0"/>
                </a:solidFill>
              </a:rPr>
              <a:t>coy:Company</a:t>
            </a:r>
            <a:r>
              <a:rPr lang="en-GB" dirty="0" smtClean="0">
                <a:solidFill>
                  <a:srgbClr val="0070C0"/>
                </a:solidFill>
              </a:rPr>
              <a:t>]</a:t>
            </a:r>
            <a:r>
              <a:rPr lang="en-GB" dirty="0" smtClean="0"/>
              <a:t> is one of the major industrial companies that were ordered by Austin Energy </a:t>
            </a:r>
            <a:r>
              <a:rPr lang="en-GB" dirty="0" smtClean="0">
                <a:solidFill>
                  <a:srgbClr val="0070C0"/>
                </a:solidFill>
              </a:rPr>
              <a:t>[</a:t>
            </a:r>
            <a:r>
              <a:rPr lang="en-GB" dirty="0" err="1" smtClean="0">
                <a:solidFill>
                  <a:srgbClr val="0070C0"/>
                </a:solidFill>
              </a:rPr>
              <a:t>coy:Company</a:t>
            </a:r>
            <a:r>
              <a:rPr lang="en-GB" dirty="0" smtClean="0">
                <a:solidFill>
                  <a:srgbClr val="0070C0"/>
                </a:solidFill>
              </a:rPr>
              <a:t>]</a:t>
            </a:r>
            <a:r>
              <a:rPr lang="en-GB" dirty="0" smtClean="0"/>
              <a:t> to idle or halt their operations due to the electricity </a:t>
            </a:r>
            <a:r>
              <a:rPr lang="en-GB" dirty="0" err="1" smtClean="0"/>
              <a:t>cutoff</a:t>
            </a:r>
            <a:r>
              <a:rPr lang="en-GB" dirty="0" smtClean="0">
                <a:solidFill>
                  <a:srgbClr val="0070C0"/>
                </a:solidFill>
              </a:rPr>
              <a:t> [</a:t>
            </a:r>
            <a:r>
              <a:rPr lang="en-GB" dirty="0" err="1" smtClean="0">
                <a:solidFill>
                  <a:srgbClr val="0070C0"/>
                </a:solidFill>
              </a:rPr>
              <a:t>bew:Impact</a:t>
            </a:r>
            <a:r>
              <a:rPr lang="en-GB" dirty="0" smtClean="0">
                <a:solidFill>
                  <a:srgbClr val="0070C0"/>
                </a:solidFill>
              </a:rPr>
              <a:t>]</a:t>
            </a:r>
            <a:r>
              <a:rPr lang="en-GB" dirty="0" smtClean="0"/>
              <a:t>. The power utility shut off power </a:t>
            </a:r>
            <a:r>
              <a:rPr lang="en-GB" dirty="0" smtClean="0">
                <a:solidFill>
                  <a:srgbClr val="0070C0"/>
                </a:solidFill>
              </a:rPr>
              <a:t>[</a:t>
            </a:r>
            <a:r>
              <a:rPr lang="en-GB" dirty="0" err="1" smtClean="0">
                <a:solidFill>
                  <a:srgbClr val="0070C0"/>
                </a:solidFill>
              </a:rPr>
              <a:t>bew:Impact</a:t>
            </a:r>
            <a:r>
              <a:rPr lang="en-GB" dirty="0" smtClean="0">
                <a:solidFill>
                  <a:srgbClr val="0070C0"/>
                </a:solidFill>
              </a:rPr>
              <a:t>]</a:t>
            </a:r>
            <a:r>
              <a:rPr lang="en-GB" dirty="0" smtClean="0"/>
              <a:t> to major industrial users after a massive snow storm [</a:t>
            </a:r>
            <a:r>
              <a:rPr lang="en-GB" dirty="0" err="1" smtClean="0"/>
              <a:t>cidoc:Event</a:t>
            </a:r>
            <a:r>
              <a:rPr lang="en-GB" dirty="0" smtClean="0"/>
              <a:t>]</a:t>
            </a:r>
            <a:r>
              <a:rPr lang="sr-Cyrl-RS" dirty="0" smtClean="0"/>
              <a:t> </a:t>
            </a:r>
            <a:r>
              <a:rPr lang="en-GB" dirty="0" smtClean="0">
                <a:solidFill>
                  <a:srgbClr val="FF0000"/>
                </a:solidFill>
              </a:rPr>
              <a:t> [</a:t>
            </a:r>
            <a:r>
              <a:rPr lang="en-GB" dirty="0" err="1" smtClean="0">
                <a:solidFill>
                  <a:srgbClr val="FF0000"/>
                </a:solidFill>
              </a:rPr>
              <a:t>bew:Natural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Desaster</a:t>
            </a:r>
            <a:r>
              <a:rPr lang="en-GB" dirty="0" smtClean="0">
                <a:solidFill>
                  <a:srgbClr val="FF0000"/>
                </a:solidFill>
              </a:rPr>
              <a:t>]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hit a large part of the US </a:t>
            </a:r>
            <a:r>
              <a:rPr lang="en-GB" dirty="0" smtClean="0">
                <a:solidFill>
                  <a:srgbClr val="0070C0"/>
                </a:solidFill>
              </a:rPr>
              <a:t>[</a:t>
            </a:r>
            <a:r>
              <a:rPr lang="en-GB" dirty="0" err="1" smtClean="0">
                <a:solidFill>
                  <a:srgbClr val="0070C0"/>
                </a:solidFill>
              </a:rPr>
              <a:t>coy:Location</a:t>
            </a:r>
            <a:r>
              <a:rPr lang="en-GB" dirty="0" smtClean="0">
                <a:solidFill>
                  <a:srgbClr val="0070C0"/>
                </a:solidFill>
              </a:rPr>
              <a:t>]</a:t>
            </a:r>
            <a:r>
              <a:rPr lang="en-GB" dirty="0" smtClean="0"/>
              <a:t>, according to the </a:t>
            </a:r>
            <a:r>
              <a:rPr lang="en-GB" dirty="0" smtClean="0">
                <a:solidFill>
                  <a:srgbClr val="FF0000"/>
                </a:solidFill>
              </a:rPr>
              <a:t>Austin American-Statesman </a:t>
            </a:r>
            <a:r>
              <a:rPr lang="en-GB" dirty="0" smtClean="0"/>
              <a:t>on Feb. 16 </a:t>
            </a:r>
            <a:r>
              <a:rPr lang="en-GB" dirty="0" smtClean="0">
                <a:solidFill>
                  <a:srgbClr val="0070C0"/>
                </a:solidFill>
              </a:rPr>
              <a:t>[</a:t>
            </a:r>
            <a:r>
              <a:rPr lang="en-GB" dirty="0" err="1" smtClean="0">
                <a:solidFill>
                  <a:srgbClr val="0070C0"/>
                </a:solidFill>
              </a:rPr>
              <a:t>xsd:DateTime</a:t>
            </a:r>
            <a:r>
              <a:rPr lang="en-GB" dirty="0" smtClean="0">
                <a:solidFill>
                  <a:srgbClr val="0070C0"/>
                </a:solidFill>
              </a:rPr>
              <a:t>]</a:t>
            </a:r>
            <a:r>
              <a:rPr lang="en-GB" dirty="0" smtClean="0"/>
              <a:t> .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NXP </a:t>
            </a:r>
            <a:r>
              <a:rPr lang="en-GB" dirty="0" smtClean="0">
                <a:solidFill>
                  <a:srgbClr val="0070C0"/>
                </a:solidFill>
              </a:rPr>
              <a:t>[</a:t>
            </a:r>
            <a:r>
              <a:rPr lang="en-GB" dirty="0" err="1" smtClean="0">
                <a:solidFill>
                  <a:srgbClr val="0070C0"/>
                </a:solidFill>
              </a:rPr>
              <a:t>coy:Company</a:t>
            </a:r>
            <a:r>
              <a:rPr lang="en-GB" dirty="0" smtClean="0">
                <a:solidFill>
                  <a:srgbClr val="0070C0"/>
                </a:solidFill>
              </a:rPr>
              <a:t>]</a:t>
            </a:r>
            <a:r>
              <a:rPr lang="en-GB" dirty="0" smtClean="0"/>
              <a:t> Semiconductors </a:t>
            </a:r>
            <a:r>
              <a:rPr lang="en-GB" dirty="0" smtClean="0">
                <a:solidFill>
                  <a:srgbClr val="0070C0"/>
                </a:solidFill>
              </a:rPr>
              <a:t>[</a:t>
            </a:r>
            <a:r>
              <a:rPr lang="en-GB" dirty="0" err="1" smtClean="0">
                <a:solidFill>
                  <a:srgbClr val="0070C0"/>
                </a:solidFill>
              </a:rPr>
              <a:t>dr:Product</a:t>
            </a:r>
            <a:r>
              <a:rPr lang="en-GB" dirty="0" smtClean="0">
                <a:solidFill>
                  <a:srgbClr val="0070C0"/>
                </a:solidFill>
              </a:rPr>
              <a:t>]</a:t>
            </a:r>
            <a:r>
              <a:rPr lang="en-GB" dirty="0" smtClean="0"/>
              <a:t> and Infineon  Semiconductors </a:t>
            </a:r>
            <a:r>
              <a:rPr lang="en-GB" dirty="0" smtClean="0">
                <a:solidFill>
                  <a:srgbClr val="0070C0"/>
                </a:solidFill>
              </a:rPr>
              <a:t>[</a:t>
            </a:r>
            <a:r>
              <a:rPr lang="en-GB" dirty="0" err="1" smtClean="0">
                <a:solidFill>
                  <a:srgbClr val="0070C0"/>
                </a:solidFill>
              </a:rPr>
              <a:t>dr:Product</a:t>
            </a:r>
            <a:r>
              <a:rPr lang="en-GB" dirty="0" smtClean="0">
                <a:solidFill>
                  <a:srgbClr val="0070C0"/>
                </a:solidFill>
              </a:rPr>
              <a:t>] </a:t>
            </a:r>
            <a:r>
              <a:rPr lang="en-GB" dirty="0" smtClean="0"/>
              <a:t>were among the semiconductor manufacturers ordered to shut down [</a:t>
            </a:r>
            <a:r>
              <a:rPr lang="en-GB" dirty="0" err="1" smtClean="0"/>
              <a:t>cidoc:Event</a:t>
            </a:r>
            <a:r>
              <a:rPr lang="en-GB" dirty="0" smtClean="0"/>
              <a:t>] </a:t>
            </a:r>
            <a:r>
              <a:rPr lang="en-GB" dirty="0" smtClean="0">
                <a:solidFill>
                  <a:srgbClr val="FF0000"/>
                </a:solidFill>
              </a:rPr>
              <a:t>[</a:t>
            </a:r>
            <a:r>
              <a:rPr lang="en-GB" dirty="0" err="1" smtClean="0">
                <a:solidFill>
                  <a:srgbClr val="FF0000"/>
                </a:solidFill>
              </a:rPr>
              <a:t>bew:IncidentType</a:t>
            </a:r>
            <a:r>
              <a:rPr lang="en-GB" dirty="0" smtClean="0">
                <a:solidFill>
                  <a:srgbClr val="FF0000"/>
                </a:solidFill>
              </a:rPr>
              <a:t>]  </a:t>
            </a:r>
            <a:r>
              <a:rPr lang="en-GB" dirty="0" smtClean="0"/>
              <a:t>their factories </a:t>
            </a:r>
            <a:r>
              <a:rPr lang="en-GB" dirty="0" smtClean="0">
                <a:solidFill>
                  <a:srgbClr val="0070C0"/>
                </a:solidFill>
              </a:rPr>
              <a:t>[</a:t>
            </a:r>
            <a:r>
              <a:rPr lang="en-GB" dirty="0" err="1" smtClean="0">
                <a:solidFill>
                  <a:srgbClr val="0070C0"/>
                </a:solidFill>
              </a:rPr>
              <a:t>bew:VulnerableObject</a:t>
            </a:r>
            <a:r>
              <a:rPr lang="en-GB" dirty="0" smtClean="0">
                <a:solidFill>
                  <a:srgbClr val="0070C0"/>
                </a:solidFill>
              </a:rPr>
              <a:t>]</a:t>
            </a:r>
            <a:r>
              <a:rPr lang="en-GB" dirty="0" smtClean="0"/>
              <a:t>  in Austin </a:t>
            </a:r>
            <a:r>
              <a:rPr lang="en-GB" dirty="0" smtClean="0">
                <a:solidFill>
                  <a:srgbClr val="0070C0"/>
                </a:solidFill>
              </a:rPr>
              <a:t>[</a:t>
            </a:r>
            <a:r>
              <a:rPr lang="en-GB" dirty="0" err="1" smtClean="0">
                <a:solidFill>
                  <a:srgbClr val="0070C0"/>
                </a:solidFill>
              </a:rPr>
              <a:t>coy:City</a:t>
            </a:r>
            <a:r>
              <a:rPr lang="en-GB" dirty="0" smtClean="0">
                <a:solidFill>
                  <a:srgbClr val="0070C0"/>
                </a:solidFill>
              </a:rPr>
              <a:t>] </a:t>
            </a:r>
            <a:r>
              <a:rPr lang="en-GB" dirty="0" smtClean="0"/>
              <a:t>because of the power failure [</a:t>
            </a:r>
            <a:r>
              <a:rPr lang="en-GB" dirty="0" err="1" smtClean="0"/>
              <a:t>cidoc:Event</a:t>
            </a:r>
            <a:r>
              <a:rPr lang="en-GB" dirty="0" smtClean="0"/>
              <a:t>] </a:t>
            </a:r>
            <a:r>
              <a:rPr lang="en-GB" dirty="0" smtClean="0">
                <a:solidFill>
                  <a:srgbClr val="FF0000"/>
                </a:solidFill>
              </a:rPr>
              <a:t>[</a:t>
            </a:r>
            <a:r>
              <a:rPr lang="en-GB" dirty="0" err="1" smtClean="0">
                <a:solidFill>
                  <a:srgbClr val="FF0000"/>
                </a:solidFill>
              </a:rPr>
              <a:t>bew</a:t>
            </a:r>
            <a:r>
              <a:rPr lang="en-GB" dirty="0" smtClean="0">
                <a:solidFill>
                  <a:srgbClr val="FF0000"/>
                </a:solidFill>
              </a:rPr>
              <a:t>: </a:t>
            </a:r>
            <a:r>
              <a:rPr lang="en-GB" dirty="0" err="1" smtClean="0">
                <a:solidFill>
                  <a:srgbClr val="FF0000"/>
                </a:solidFill>
              </a:rPr>
              <a:t>ImpactType</a:t>
            </a:r>
            <a:r>
              <a:rPr lang="en-GB" dirty="0" smtClean="0">
                <a:solidFill>
                  <a:srgbClr val="FF0000"/>
                </a:solidFill>
              </a:rPr>
              <a:t>] </a:t>
            </a:r>
            <a:r>
              <a:rPr lang="en-GB" dirty="0" smtClean="0"/>
              <a:t>. NXP </a:t>
            </a:r>
            <a:r>
              <a:rPr lang="en-GB" dirty="0" smtClean="0">
                <a:solidFill>
                  <a:srgbClr val="0070C0"/>
                </a:solidFill>
              </a:rPr>
              <a:t>[</a:t>
            </a:r>
            <a:r>
              <a:rPr lang="en-GB" dirty="0" err="1" smtClean="0">
                <a:solidFill>
                  <a:srgbClr val="0070C0"/>
                </a:solidFill>
              </a:rPr>
              <a:t>coy:Company</a:t>
            </a:r>
            <a:r>
              <a:rPr lang="en-GB" dirty="0" smtClean="0">
                <a:solidFill>
                  <a:srgbClr val="0070C0"/>
                </a:solidFill>
              </a:rPr>
              <a:t>] </a:t>
            </a:r>
            <a:r>
              <a:rPr lang="en-GB" dirty="0" smtClean="0"/>
              <a:t>is the world’s No. 1 automotive chipmaker, producing microcontrollers </a:t>
            </a:r>
            <a:r>
              <a:rPr lang="en-GB" dirty="0" smtClean="0">
                <a:solidFill>
                  <a:srgbClr val="0070C0"/>
                </a:solidFill>
              </a:rPr>
              <a:t>[</a:t>
            </a:r>
            <a:r>
              <a:rPr lang="en-GB" dirty="0" err="1" smtClean="0">
                <a:solidFill>
                  <a:srgbClr val="0070C0"/>
                </a:solidFill>
              </a:rPr>
              <a:t>dr:Product</a:t>
            </a:r>
            <a:r>
              <a:rPr lang="en-GB" dirty="0" smtClean="0">
                <a:solidFill>
                  <a:srgbClr val="0070C0"/>
                </a:solidFill>
              </a:rPr>
              <a:t>]</a:t>
            </a:r>
            <a:r>
              <a:rPr lang="en-GB" dirty="0" smtClean="0"/>
              <a:t>  and sensors </a:t>
            </a:r>
            <a:r>
              <a:rPr lang="en-GB" dirty="0" smtClean="0">
                <a:solidFill>
                  <a:srgbClr val="0070C0"/>
                </a:solidFill>
              </a:rPr>
              <a:t>[</a:t>
            </a:r>
            <a:r>
              <a:rPr lang="en-GB" dirty="0" err="1" smtClean="0">
                <a:solidFill>
                  <a:srgbClr val="0070C0"/>
                </a:solidFill>
              </a:rPr>
              <a:t>dr:Product</a:t>
            </a:r>
            <a:r>
              <a:rPr lang="en-GB" dirty="0" smtClean="0">
                <a:solidFill>
                  <a:srgbClr val="0070C0"/>
                </a:solidFill>
              </a:rPr>
              <a:t>]</a:t>
            </a:r>
            <a:r>
              <a:rPr lang="en-GB" dirty="0" smtClean="0"/>
              <a:t> .</a:t>
            </a:r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1259632" y="6351687"/>
            <a:ext cx="49231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[*] https://www.kedglobal.com/newsView/ked202102170012</a:t>
            </a:r>
          </a:p>
        </p:txBody>
      </p:sp>
    </p:spTree>
    <p:extLst>
      <p:ext uri="{BB962C8B-B14F-4D97-AF65-F5344CB8AC3E}">
        <p14:creationId xmlns:p14="http://schemas.microsoft.com/office/powerpoint/2010/main" val="421958981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Office PowerPoint</Application>
  <PresentationFormat>Bildschirmpräsentation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Case Descriptions Case 2</vt:lpstr>
    </vt:vector>
  </TitlesOfParts>
  <Company>TIB/UB Hannover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Krdzavac, Nenad</dc:creator>
  <cp:lastModifiedBy>Krdzavac, Nenad</cp:lastModifiedBy>
  <cp:revision>1</cp:revision>
  <dcterms:created xsi:type="dcterms:W3CDTF">2022-03-11T14:21:40Z</dcterms:created>
  <dcterms:modified xsi:type="dcterms:W3CDTF">2022-03-11T14:24:11Z</dcterms:modified>
</cp:coreProperties>
</file>