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y="5143500" cx="9144000"/>
  <p:notesSz cx="6858000" cy="9144000"/>
  <p:embeddedFontLs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Amanda Myntt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E0279B-5D9F-41C9-8DD9-38FBE7771374}">
  <a:tblStyle styleId="{61E0279B-5D9F-41C9-8DD9-38FBE777137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Roboto-regular.fntdata"/><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46" Type="http://schemas.openxmlformats.org/officeDocument/2006/relationships/font" Target="fonts/Roboto-italic.fntdata"/><Relationship Id="rId23" Type="http://schemas.openxmlformats.org/officeDocument/2006/relationships/slide" Target="slides/slide16.xml"/><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47" Type="http://schemas.openxmlformats.org/officeDocument/2006/relationships/font" Target="fonts/Roboto-boldItalic.fnt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5-23T08:59:07.588">
    <p:pos x="196" y="280"/>
    <p:text>Ylipääntä: Tässä tutkimuksessa määritellään näin ja sen perusteella mitä se data sisältäää</p:text>
  </p:cm>
  <p:cm authorId="0" idx="2" dt="2024-05-23T09:07:18.240">
    <p:pos x="196" y="1639"/>
    <p:text>We simply apply existing scheme onto another corpus, kuten Goyal and Prakas</p:text>
  </p:cm>
  <p:cm authorId="0" idx="3" dt="2024-05-23T09:01:31.176">
    <p:pos x="265" y="1999"/>
    <p:text>Ennemmin, että mistä labelit on koska meillä ei ole itään oikeaa genre konseptia tässä</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02c034083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02c034083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fd95c609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fd95c609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04343b55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04343b55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e04343b55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e04343b55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04343b55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04343b55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04343b55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e04343b55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e04343b55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e04343b55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04343b55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e04343b55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e04343b55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e04343b55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04343b55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e04343b55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02c03408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02c03408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i"/>
              <a:t>Explain about the register project, how about Elian’s work?</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030769972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030769972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030769972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030769972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030769972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030769972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dc2818a0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dc2818a0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de6ba2697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de6ba2697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02c034083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02c034083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de6ba2697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de6ba2697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030769972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030769972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02c034083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02c034083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i"/>
              <a:t>Biber and Conrad also define genre; not the same as here :) ! This terminology in this presentations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030769972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030769972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dfd95c60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dfd95c60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i"/>
              <a:t>Biber and Conrad also define genre; not the same as here :) ! This terminology in this presentations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02c034083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02c034083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030769972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030769972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02c034083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02c034083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dd73b6092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dd73b6092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02fd42d6f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02fd42d6f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0305903de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0305903de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dd73b6092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dd73b6092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dfd95c609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dfd95c609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i"/>
              <a:t>Biber and Conrad also define genre; not the same as here :) ! This terminology in this presentations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02c034083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02c034083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i"/>
              <a:t>Tähän vois tehdä animaation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02c034083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02c034083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i"/>
              <a:t>Miksi nämä datat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d73b6092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d73b6092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i"/>
              <a:t>Miksi tämä data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d73b6092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d73b6092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02c034083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02c034083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doi.org/10.1017/9781108686136" TargetMode="External"/><Relationship Id="rId4" Type="http://schemas.openxmlformats.org/officeDocument/2006/relationships/hyperlink" Target="https://aclanthology.org/2020.acl-main.747" TargetMode="External"/><Relationship Id="rId10" Type="http://schemas.openxmlformats.org/officeDocument/2006/relationships/image" Target="../media/image2.png"/><Relationship Id="rId9" Type="http://schemas.openxmlformats.org/officeDocument/2006/relationships/hyperlink" Target="https://aclanthology.org/2021.eacl-srw.24" TargetMode="External"/><Relationship Id="rId5" Type="http://schemas.openxmlformats.org/officeDocument/2006/relationships/hyperlink" Target="https://doi.org/10.1007/978-981-16-5689-7_26" TargetMode="External"/><Relationship Id="rId6" Type="http://schemas.openxmlformats.org/officeDocument/2006/relationships/hyperlink" Target="https://aclanthology.org/2023.vardial-1.9" TargetMode="External"/><Relationship Id="rId7" Type="http://schemas.openxmlformats.org/officeDocument/2006/relationships/hyperlink" Target="https://aclanthology.org/2022.wnut-1.23" TargetMode="External"/><Relationship Id="rId8" Type="http://schemas.openxmlformats.org/officeDocument/2006/relationships/hyperlink" Target="https://aclanthology.org/2021.eacl-srw.24"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comments" Target="../comments/comment1.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huggingface.co/datasets/marianna13/the-eye"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huggingface.co/datasets/TurkuNLP/register_oscar" TargetMode="External"/><Relationship Id="rId4" Type="http://schemas.openxmlformats.org/officeDocument/2006/relationships/image" Target="../media/image2.png"/><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B57D3"/>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fi" sz="4000">
                <a:solidFill>
                  <a:schemeClr val="lt1"/>
                </a:solidFill>
              </a:rPr>
              <a:t>Intersecting Register and Genre</a:t>
            </a:r>
            <a:r>
              <a:rPr b="1" lang="fi" sz="4000">
                <a:solidFill>
                  <a:schemeClr val="lt1"/>
                </a:solidFill>
              </a:rPr>
              <a:t>: Understanding the Contents of Web-Crawled Corpora</a:t>
            </a:r>
            <a:endParaRPr b="1" sz="4000">
              <a:solidFill>
                <a:schemeClr val="lt1"/>
              </a:solidFill>
            </a:endParaRPr>
          </a:p>
        </p:txBody>
      </p:sp>
      <p:sp>
        <p:nvSpPr>
          <p:cNvPr id="55" name="Google Shape;55;p13"/>
          <p:cNvSpPr txBox="1"/>
          <p:nvPr>
            <p:ph idx="1" type="subTitle"/>
          </p:nvPr>
        </p:nvSpPr>
        <p:spPr>
          <a:xfrm>
            <a:off x="311700" y="3105825"/>
            <a:ext cx="6111000" cy="16566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770"/>
              <a:buNone/>
            </a:pPr>
            <a:r>
              <a:rPr b="1" lang="fi" sz="1860" u="sng">
                <a:solidFill>
                  <a:schemeClr val="lt1"/>
                </a:solidFill>
              </a:rPr>
              <a:t>Amanda Myntti</a:t>
            </a:r>
            <a:r>
              <a:rPr b="1" lang="fi" sz="1860">
                <a:solidFill>
                  <a:schemeClr val="lt1"/>
                </a:solidFill>
              </a:rPr>
              <a:t>, Veronika Laippala, Erik Henriksson, Elian Freyermuth *</a:t>
            </a:r>
            <a:endParaRPr b="1" sz="1860">
              <a:solidFill>
                <a:schemeClr val="lt1"/>
              </a:solidFill>
            </a:endParaRPr>
          </a:p>
          <a:p>
            <a:pPr indent="0" lvl="0" marL="0" rtl="0" algn="l">
              <a:lnSpc>
                <a:spcPct val="100000"/>
              </a:lnSpc>
              <a:spcBef>
                <a:spcPts val="0"/>
              </a:spcBef>
              <a:spcAft>
                <a:spcPts val="0"/>
              </a:spcAft>
              <a:buSzPts val="770"/>
              <a:buNone/>
            </a:pPr>
            <a:r>
              <a:rPr lang="fi" sz="1160">
                <a:solidFill>
                  <a:schemeClr val="lt1"/>
                </a:solidFill>
              </a:rPr>
              <a:t>University of Turku, *National Graduate School of Engineering of Caen</a:t>
            </a:r>
            <a:endParaRPr sz="1160">
              <a:solidFill>
                <a:schemeClr val="lt1"/>
              </a:solidFill>
            </a:endParaRPr>
          </a:p>
          <a:p>
            <a:pPr indent="0" lvl="0" marL="0" rtl="0" algn="l">
              <a:lnSpc>
                <a:spcPct val="80000"/>
              </a:lnSpc>
              <a:spcBef>
                <a:spcPts val="0"/>
              </a:spcBef>
              <a:spcAft>
                <a:spcPts val="0"/>
              </a:spcAft>
              <a:buSzPts val="770"/>
              <a:buNone/>
            </a:pPr>
            <a:r>
              <a:t/>
            </a:r>
            <a:endParaRPr b="1" sz="1860">
              <a:solidFill>
                <a:schemeClr val="lt1"/>
              </a:solidFill>
            </a:endParaRPr>
          </a:p>
          <a:p>
            <a:pPr indent="0" lvl="0" marL="0" rtl="0" algn="l">
              <a:lnSpc>
                <a:spcPct val="80000"/>
              </a:lnSpc>
              <a:spcBef>
                <a:spcPts val="0"/>
              </a:spcBef>
              <a:spcAft>
                <a:spcPts val="0"/>
              </a:spcAft>
              <a:buSzPts val="770"/>
              <a:buNone/>
            </a:pPr>
            <a:r>
              <a:t/>
            </a:r>
            <a:endParaRPr b="1" sz="1860">
              <a:solidFill>
                <a:schemeClr val="lt1"/>
              </a:solidFill>
            </a:endParaRPr>
          </a:p>
          <a:p>
            <a:pPr indent="0" lvl="0" marL="0" rtl="0" algn="l">
              <a:lnSpc>
                <a:spcPct val="80000"/>
              </a:lnSpc>
              <a:spcBef>
                <a:spcPts val="0"/>
              </a:spcBef>
              <a:spcAft>
                <a:spcPts val="0"/>
              </a:spcAft>
              <a:buSzPts val="770"/>
              <a:buNone/>
            </a:pPr>
            <a:r>
              <a:rPr i="1" lang="fi" sz="1760">
                <a:solidFill>
                  <a:schemeClr val="dk1"/>
                </a:solidFill>
              </a:rPr>
              <a:t>DHNB 2024 in Reykjavik </a:t>
            </a:r>
            <a:endParaRPr i="1" sz="1760">
              <a:solidFill>
                <a:schemeClr val="dk1"/>
              </a:solidFill>
            </a:endParaRPr>
          </a:p>
        </p:txBody>
      </p:sp>
      <p:pic>
        <p:nvPicPr>
          <p:cNvPr id="56" name="Google Shape;56;p13"/>
          <p:cNvPicPr preferRelativeResize="0"/>
          <p:nvPr/>
        </p:nvPicPr>
        <p:blipFill>
          <a:blip r:embed="rId3">
            <a:alphaModFix/>
          </a:blip>
          <a:stretch>
            <a:fillRect/>
          </a:stretch>
        </p:blipFill>
        <p:spPr>
          <a:xfrm>
            <a:off x="5734150" y="3663675"/>
            <a:ext cx="3273157" cy="1211975"/>
          </a:xfrm>
          <a:prstGeom prst="rect">
            <a:avLst/>
          </a:prstGeom>
          <a:noFill/>
          <a:ln>
            <a:noFill/>
          </a:ln>
        </p:spPr>
      </p:pic>
      <p:pic>
        <p:nvPicPr>
          <p:cNvPr id="57" name="Google Shape;57;p13"/>
          <p:cNvPicPr preferRelativeResize="0"/>
          <p:nvPr/>
        </p:nvPicPr>
        <p:blipFill rotWithShape="1">
          <a:blip r:embed="rId4">
            <a:alphaModFix/>
          </a:blip>
          <a:srcRect b="8340" l="0" r="0" t="-8340"/>
          <a:stretch/>
        </p:blipFill>
        <p:spPr>
          <a:xfrm>
            <a:off x="6313726" y="3227025"/>
            <a:ext cx="2371625" cy="555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i">
                <a:solidFill>
                  <a:srgbClr val="9B57D3"/>
                </a:solidFill>
              </a:rPr>
              <a:t>Results</a:t>
            </a:r>
            <a:endParaRPr b="1">
              <a:solidFill>
                <a:srgbClr val="9B57D3"/>
              </a:solidFill>
            </a:endParaRPr>
          </a:p>
        </p:txBody>
      </p:sp>
      <p:sp>
        <p:nvSpPr>
          <p:cNvPr id="127" name="Google Shape;127;p22"/>
          <p:cNvSpPr txBox="1"/>
          <p:nvPr>
            <p:ph idx="1" type="body"/>
          </p:nvPr>
        </p:nvSpPr>
        <p:spPr>
          <a:xfrm>
            <a:off x="311700" y="1152475"/>
            <a:ext cx="8520600" cy="2957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i"/>
              <a:t>Register classifier is able to reach an F1-score of 0.77*</a:t>
            </a:r>
            <a:endParaRPr/>
          </a:p>
          <a:p>
            <a:pPr indent="-342900" lvl="0" marL="457200" rtl="0" algn="l">
              <a:spcBef>
                <a:spcPts val="0"/>
              </a:spcBef>
              <a:spcAft>
                <a:spcPts val="0"/>
              </a:spcAft>
              <a:buSzPts val="1800"/>
              <a:buChar char="-"/>
            </a:pPr>
            <a:r>
              <a:rPr lang="fi"/>
              <a:t>Genre classifier performance at 0.70</a:t>
            </a:r>
            <a:endParaRPr/>
          </a:p>
          <a:p>
            <a:pPr indent="0" lvl="0" marL="0" rtl="0" algn="l">
              <a:spcBef>
                <a:spcPts val="1200"/>
              </a:spcBef>
              <a:spcAft>
                <a:spcPts val="0"/>
              </a:spcAft>
              <a:buNone/>
            </a:pPr>
            <a:r>
              <a:rPr lang="fi"/>
              <a:t>Manual evaluation shows that genre label enhances the information given by the register label</a:t>
            </a:r>
            <a:endParaRPr/>
          </a:p>
          <a:p>
            <a:pPr indent="-342900" lvl="0" marL="457200" rtl="0" algn="l">
              <a:spcBef>
                <a:spcPts val="1200"/>
              </a:spcBef>
              <a:spcAft>
                <a:spcPts val="0"/>
              </a:spcAft>
              <a:buSzPts val="1800"/>
              <a:buChar char="-"/>
            </a:pPr>
            <a:r>
              <a:rPr lang="fi"/>
              <a:t>E.g. Interactive Discussion + Engineering &amp; Transportation = Discussion forum about technology</a:t>
            </a:r>
            <a:endParaRPr/>
          </a:p>
          <a:p>
            <a:pPr indent="-342900" lvl="0" marL="457200" rtl="0" algn="l">
              <a:spcBef>
                <a:spcPts val="0"/>
              </a:spcBef>
              <a:spcAft>
                <a:spcPts val="0"/>
              </a:spcAft>
              <a:buSzPts val="1800"/>
              <a:buChar char="-"/>
            </a:pPr>
            <a:r>
              <a:rPr lang="fi"/>
              <a:t>F</a:t>
            </a:r>
            <a:r>
              <a:rPr lang="fi"/>
              <a:t>acilitates the use of the corpus in new ways in the study</a:t>
            </a:r>
            <a:endParaRPr/>
          </a:p>
        </p:txBody>
      </p:sp>
      <p:pic>
        <p:nvPicPr>
          <p:cNvPr id="128" name="Google Shape;128;p22"/>
          <p:cNvPicPr preferRelativeResize="0"/>
          <p:nvPr/>
        </p:nvPicPr>
        <p:blipFill rotWithShape="1">
          <a:blip r:embed="rId3">
            <a:alphaModFix/>
          </a:blip>
          <a:srcRect b="8340" l="0" r="0" t="-8340"/>
          <a:stretch/>
        </p:blipFill>
        <p:spPr>
          <a:xfrm>
            <a:off x="6203035" y="423538"/>
            <a:ext cx="2629277" cy="615675"/>
          </a:xfrm>
          <a:prstGeom prst="rect">
            <a:avLst/>
          </a:prstGeom>
          <a:noFill/>
          <a:ln>
            <a:noFill/>
          </a:ln>
        </p:spPr>
      </p:pic>
      <p:sp>
        <p:nvSpPr>
          <p:cNvPr id="129" name="Google Shape;129;p22"/>
          <p:cNvSpPr txBox="1"/>
          <p:nvPr/>
        </p:nvSpPr>
        <p:spPr>
          <a:xfrm>
            <a:off x="6287525" y="4629150"/>
            <a:ext cx="2629200" cy="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i" sz="1100">
                <a:solidFill>
                  <a:schemeClr val="dk2"/>
                </a:solidFill>
              </a:rPr>
              <a:t>Following examples use a register model with 0.74 wrt English</a:t>
            </a:r>
            <a:endParaRPr sz="11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311700" y="528178"/>
            <a:ext cx="8520600" cy="4615322"/>
          </a:xfrm>
          <a:prstGeom prst="rect">
            <a:avLst/>
          </a:prstGeom>
          <a:noFill/>
          <a:ln>
            <a:noFill/>
          </a:ln>
        </p:spPr>
      </p:pic>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i">
                <a:solidFill>
                  <a:srgbClr val="9B57D3"/>
                </a:solidFill>
              </a:rPr>
              <a:t>Intersection of</a:t>
            </a:r>
            <a:r>
              <a:rPr b="1" lang="fi">
                <a:solidFill>
                  <a:srgbClr val="9B57D3"/>
                </a:solidFill>
              </a:rPr>
              <a:t> Registers and Genres</a:t>
            </a:r>
            <a:endParaRPr b="1">
              <a:solidFill>
                <a:srgbClr val="9B57D3"/>
              </a:solidFill>
            </a:endParaRPr>
          </a:p>
        </p:txBody>
      </p:sp>
      <p:pic>
        <p:nvPicPr>
          <p:cNvPr id="136" name="Google Shape;136;p23"/>
          <p:cNvPicPr preferRelativeResize="0"/>
          <p:nvPr/>
        </p:nvPicPr>
        <p:blipFill rotWithShape="1">
          <a:blip r:embed="rId4">
            <a:alphaModFix/>
          </a:blip>
          <a:srcRect b="8340" l="0" r="0" t="-8340"/>
          <a:stretch/>
        </p:blipFill>
        <p:spPr>
          <a:xfrm>
            <a:off x="6203035" y="423538"/>
            <a:ext cx="2629277" cy="615675"/>
          </a:xfrm>
          <a:prstGeom prst="rect">
            <a:avLst/>
          </a:prstGeom>
          <a:noFill/>
          <a:ln>
            <a:noFill/>
          </a:ln>
        </p:spPr>
      </p:pic>
      <p:sp>
        <p:nvSpPr>
          <p:cNvPr id="137" name="Google Shape;137;p23"/>
          <p:cNvSpPr txBox="1"/>
          <p:nvPr/>
        </p:nvSpPr>
        <p:spPr>
          <a:xfrm>
            <a:off x="106125" y="4779275"/>
            <a:ext cx="17991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i" sz="900">
                <a:solidFill>
                  <a:schemeClr val="dk2"/>
                </a:solidFill>
              </a:rPr>
              <a:t>Sample of Register Oscar</a:t>
            </a:r>
            <a:endParaRPr sz="9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4"/>
          <p:cNvPicPr preferRelativeResize="0"/>
          <p:nvPr/>
        </p:nvPicPr>
        <p:blipFill>
          <a:blip r:embed="rId3">
            <a:alphaModFix/>
          </a:blip>
          <a:stretch>
            <a:fillRect/>
          </a:stretch>
        </p:blipFill>
        <p:spPr>
          <a:xfrm>
            <a:off x="311700" y="528178"/>
            <a:ext cx="8520600" cy="4615322"/>
          </a:xfrm>
          <a:prstGeom prst="rect">
            <a:avLst/>
          </a:prstGeom>
          <a:noFill/>
          <a:ln>
            <a:noFill/>
          </a:ln>
        </p:spPr>
      </p:pic>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i">
                <a:solidFill>
                  <a:srgbClr val="9B57D3"/>
                </a:solidFill>
              </a:rPr>
              <a:t>Intersection of</a:t>
            </a:r>
            <a:r>
              <a:rPr b="1" lang="fi">
                <a:solidFill>
                  <a:srgbClr val="9B57D3"/>
                </a:solidFill>
              </a:rPr>
              <a:t> Registers and Genres</a:t>
            </a:r>
            <a:endParaRPr b="1">
              <a:solidFill>
                <a:srgbClr val="9B57D3"/>
              </a:solidFill>
            </a:endParaRPr>
          </a:p>
        </p:txBody>
      </p:sp>
      <p:pic>
        <p:nvPicPr>
          <p:cNvPr id="144" name="Google Shape;144;p24"/>
          <p:cNvPicPr preferRelativeResize="0"/>
          <p:nvPr/>
        </p:nvPicPr>
        <p:blipFill rotWithShape="1">
          <a:blip r:embed="rId4">
            <a:alphaModFix/>
          </a:blip>
          <a:srcRect b="8340" l="0" r="0" t="-8340"/>
          <a:stretch/>
        </p:blipFill>
        <p:spPr>
          <a:xfrm>
            <a:off x="6203035" y="423538"/>
            <a:ext cx="2629277" cy="615675"/>
          </a:xfrm>
          <a:prstGeom prst="rect">
            <a:avLst/>
          </a:prstGeom>
          <a:noFill/>
          <a:ln>
            <a:noFill/>
          </a:ln>
        </p:spPr>
      </p:pic>
      <p:sp>
        <p:nvSpPr>
          <p:cNvPr id="145" name="Google Shape;145;p24"/>
          <p:cNvSpPr txBox="1"/>
          <p:nvPr/>
        </p:nvSpPr>
        <p:spPr>
          <a:xfrm>
            <a:off x="106125" y="4779275"/>
            <a:ext cx="17991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i" sz="900">
                <a:solidFill>
                  <a:schemeClr val="dk2"/>
                </a:solidFill>
              </a:rPr>
              <a:t>Sample of Register Oscar</a:t>
            </a:r>
            <a:endParaRPr sz="9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5"/>
          <p:cNvPicPr preferRelativeResize="0"/>
          <p:nvPr/>
        </p:nvPicPr>
        <p:blipFill>
          <a:blip r:embed="rId3">
            <a:alphaModFix/>
          </a:blip>
          <a:stretch>
            <a:fillRect/>
          </a:stretch>
        </p:blipFill>
        <p:spPr>
          <a:xfrm>
            <a:off x="311700" y="528178"/>
            <a:ext cx="8520600" cy="4615322"/>
          </a:xfrm>
          <a:prstGeom prst="rect">
            <a:avLst/>
          </a:prstGeom>
          <a:noFill/>
          <a:ln>
            <a:noFill/>
          </a:ln>
        </p:spPr>
      </p:pic>
      <p:sp>
        <p:nvSpPr>
          <p:cNvPr id="151" name="Google Shape;15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i">
                <a:solidFill>
                  <a:srgbClr val="9B57D3"/>
                </a:solidFill>
              </a:rPr>
              <a:t>Intersection of</a:t>
            </a:r>
            <a:r>
              <a:rPr b="1" lang="fi">
                <a:solidFill>
                  <a:srgbClr val="9B57D3"/>
                </a:solidFill>
              </a:rPr>
              <a:t> Registers and Genres</a:t>
            </a:r>
            <a:endParaRPr b="1">
              <a:solidFill>
                <a:srgbClr val="9B57D3"/>
              </a:solidFill>
            </a:endParaRPr>
          </a:p>
        </p:txBody>
      </p:sp>
      <p:pic>
        <p:nvPicPr>
          <p:cNvPr id="152" name="Google Shape;152;p25"/>
          <p:cNvPicPr preferRelativeResize="0"/>
          <p:nvPr/>
        </p:nvPicPr>
        <p:blipFill rotWithShape="1">
          <a:blip r:embed="rId4">
            <a:alphaModFix/>
          </a:blip>
          <a:srcRect b="8340" l="0" r="0" t="-8340"/>
          <a:stretch/>
        </p:blipFill>
        <p:spPr>
          <a:xfrm>
            <a:off x="6203035" y="423538"/>
            <a:ext cx="2629277" cy="615675"/>
          </a:xfrm>
          <a:prstGeom prst="rect">
            <a:avLst/>
          </a:prstGeom>
          <a:noFill/>
          <a:ln>
            <a:noFill/>
          </a:ln>
        </p:spPr>
      </p:pic>
      <p:sp>
        <p:nvSpPr>
          <p:cNvPr id="153" name="Google Shape;153;p25"/>
          <p:cNvSpPr txBox="1"/>
          <p:nvPr/>
        </p:nvSpPr>
        <p:spPr>
          <a:xfrm>
            <a:off x="106125" y="4779275"/>
            <a:ext cx="17991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i" sz="900">
                <a:solidFill>
                  <a:schemeClr val="dk2"/>
                </a:solidFill>
              </a:rPr>
              <a:t>Sample of Register Oscar</a:t>
            </a:r>
            <a:endParaRPr sz="9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6"/>
          <p:cNvPicPr preferRelativeResize="0"/>
          <p:nvPr/>
        </p:nvPicPr>
        <p:blipFill>
          <a:blip r:embed="rId3">
            <a:alphaModFix/>
          </a:blip>
          <a:stretch>
            <a:fillRect/>
          </a:stretch>
        </p:blipFill>
        <p:spPr>
          <a:xfrm>
            <a:off x="311700" y="528178"/>
            <a:ext cx="8520600" cy="4615322"/>
          </a:xfrm>
          <a:prstGeom prst="rect">
            <a:avLst/>
          </a:prstGeom>
          <a:noFill/>
          <a:ln>
            <a:noFill/>
          </a:ln>
        </p:spPr>
      </p:pic>
      <p:sp>
        <p:nvSpPr>
          <p:cNvPr id="159" name="Google Shape;15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i">
                <a:solidFill>
                  <a:srgbClr val="9B57D3"/>
                </a:solidFill>
              </a:rPr>
              <a:t>Intersection of</a:t>
            </a:r>
            <a:r>
              <a:rPr b="1" lang="fi">
                <a:solidFill>
                  <a:srgbClr val="9B57D3"/>
                </a:solidFill>
              </a:rPr>
              <a:t> Registers and Genres</a:t>
            </a:r>
            <a:endParaRPr b="1">
              <a:solidFill>
                <a:srgbClr val="9B57D3"/>
              </a:solidFill>
            </a:endParaRPr>
          </a:p>
        </p:txBody>
      </p:sp>
      <p:pic>
        <p:nvPicPr>
          <p:cNvPr id="160" name="Google Shape;160;p26"/>
          <p:cNvPicPr preferRelativeResize="0"/>
          <p:nvPr/>
        </p:nvPicPr>
        <p:blipFill rotWithShape="1">
          <a:blip r:embed="rId4">
            <a:alphaModFix/>
          </a:blip>
          <a:srcRect b="8340" l="0" r="0" t="-8340"/>
          <a:stretch/>
        </p:blipFill>
        <p:spPr>
          <a:xfrm>
            <a:off x="6203035" y="423538"/>
            <a:ext cx="2629277" cy="615675"/>
          </a:xfrm>
          <a:prstGeom prst="rect">
            <a:avLst/>
          </a:prstGeom>
          <a:noFill/>
          <a:ln>
            <a:noFill/>
          </a:ln>
        </p:spPr>
      </p:pic>
      <p:sp>
        <p:nvSpPr>
          <p:cNvPr id="161" name="Google Shape;161;p26"/>
          <p:cNvSpPr txBox="1"/>
          <p:nvPr/>
        </p:nvSpPr>
        <p:spPr>
          <a:xfrm>
            <a:off x="106125" y="4779275"/>
            <a:ext cx="17991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i" sz="900">
                <a:solidFill>
                  <a:schemeClr val="dk2"/>
                </a:solidFill>
              </a:rPr>
              <a:t>Sample of Register Oscar</a:t>
            </a:r>
            <a:endParaRPr sz="9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7"/>
          <p:cNvPicPr preferRelativeResize="0"/>
          <p:nvPr/>
        </p:nvPicPr>
        <p:blipFill>
          <a:blip r:embed="rId3">
            <a:alphaModFix/>
          </a:blip>
          <a:stretch>
            <a:fillRect/>
          </a:stretch>
        </p:blipFill>
        <p:spPr>
          <a:xfrm>
            <a:off x="311700" y="528178"/>
            <a:ext cx="8520600" cy="4615322"/>
          </a:xfrm>
          <a:prstGeom prst="rect">
            <a:avLst/>
          </a:prstGeom>
          <a:noFill/>
          <a:ln>
            <a:noFill/>
          </a:ln>
        </p:spPr>
      </p:pic>
      <p:sp>
        <p:nvSpPr>
          <p:cNvPr id="167" name="Google Shape;16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i">
                <a:solidFill>
                  <a:srgbClr val="9B57D3"/>
                </a:solidFill>
              </a:rPr>
              <a:t>Intersection of</a:t>
            </a:r>
            <a:r>
              <a:rPr b="1" lang="fi">
                <a:solidFill>
                  <a:srgbClr val="9B57D3"/>
                </a:solidFill>
              </a:rPr>
              <a:t> Registers and Genres</a:t>
            </a:r>
            <a:endParaRPr b="1">
              <a:solidFill>
                <a:srgbClr val="9B57D3"/>
              </a:solidFill>
            </a:endParaRPr>
          </a:p>
        </p:txBody>
      </p:sp>
      <p:pic>
        <p:nvPicPr>
          <p:cNvPr id="168" name="Google Shape;168;p27"/>
          <p:cNvPicPr preferRelativeResize="0"/>
          <p:nvPr/>
        </p:nvPicPr>
        <p:blipFill rotWithShape="1">
          <a:blip r:embed="rId4">
            <a:alphaModFix/>
          </a:blip>
          <a:srcRect b="8340" l="0" r="0" t="-8340"/>
          <a:stretch/>
        </p:blipFill>
        <p:spPr>
          <a:xfrm>
            <a:off x="6203035" y="423538"/>
            <a:ext cx="2629277" cy="615675"/>
          </a:xfrm>
          <a:prstGeom prst="rect">
            <a:avLst/>
          </a:prstGeom>
          <a:noFill/>
          <a:ln>
            <a:noFill/>
          </a:ln>
        </p:spPr>
      </p:pic>
      <p:sp>
        <p:nvSpPr>
          <p:cNvPr id="169" name="Google Shape;169;p27"/>
          <p:cNvSpPr txBox="1"/>
          <p:nvPr/>
        </p:nvSpPr>
        <p:spPr>
          <a:xfrm>
            <a:off x="106125" y="4779275"/>
            <a:ext cx="17991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i" sz="900">
                <a:solidFill>
                  <a:schemeClr val="dk2"/>
                </a:solidFill>
              </a:rPr>
              <a:t>Sample of Register Oscar</a:t>
            </a:r>
            <a:endParaRPr sz="9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8"/>
          <p:cNvPicPr preferRelativeResize="0"/>
          <p:nvPr/>
        </p:nvPicPr>
        <p:blipFill>
          <a:blip r:embed="rId3">
            <a:alphaModFix/>
          </a:blip>
          <a:stretch>
            <a:fillRect/>
          </a:stretch>
        </p:blipFill>
        <p:spPr>
          <a:xfrm>
            <a:off x="311702" y="528150"/>
            <a:ext cx="8520600" cy="4615340"/>
          </a:xfrm>
          <a:prstGeom prst="rect">
            <a:avLst/>
          </a:prstGeom>
          <a:noFill/>
          <a:ln>
            <a:noFill/>
          </a:ln>
        </p:spPr>
      </p:pic>
      <p:sp>
        <p:nvSpPr>
          <p:cNvPr id="175" name="Google Shape;17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i">
                <a:solidFill>
                  <a:srgbClr val="9B57D3"/>
                </a:solidFill>
              </a:rPr>
              <a:t>Intersection of</a:t>
            </a:r>
            <a:r>
              <a:rPr b="1" lang="fi">
                <a:solidFill>
                  <a:srgbClr val="9B57D3"/>
                </a:solidFill>
              </a:rPr>
              <a:t> Registers and Genres</a:t>
            </a:r>
            <a:endParaRPr b="1">
              <a:solidFill>
                <a:srgbClr val="9B57D3"/>
              </a:solidFill>
            </a:endParaRPr>
          </a:p>
        </p:txBody>
      </p:sp>
      <p:pic>
        <p:nvPicPr>
          <p:cNvPr id="176" name="Google Shape;176;p28"/>
          <p:cNvPicPr preferRelativeResize="0"/>
          <p:nvPr/>
        </p:nvPicPr>
        <p:blipFill rotWithShape="1">
          <a:blip r:embed="rId4">
            <a:alphaModFix/>
          </a:blip>
          <a:srcRect b="8340" l="0" r="0" t="-8340"/>
          <a:stretch/>
        </p:blipFill>
        <p:spPr>
          <a:xfrm>
            <a:off x="6203035" y="423538"/>
            <a:ext cx="2629277" cy="615675"/>
          </a:xfrm>
          <a:prstGeom prst="rect">
            <a:avLst/>
          </a:prstGeom>
          <a:noFill/>
          <a:ln>
            <a:noFill/>
          </a:ln>
        </p:spPr>
      </p:pic>
      <p:sp>
        <p:nvSpPr>
          <p:cNvPr id="177" name="Google Shape;177;p28"/>
          <p:cNvSpPr txBox="1"/>
          <p:nvPr/>
        </p:nvSpPr>
        <p:spPr>
          <a:xfrm>
            <a:off x="106125" y="4779275"/>
            <a:ext cx="17991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i" sz="900">
                <a:solidFill>
                  <a:schemeClr val="dk2"/>
                </a:solidFill>
              </a:rPr>
              <a:t>Sample of Register Oscar</a:t>
            </a:r>
            <a:endParaRPr sz="9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9"/>
          <p:cNvPicPr preferRelativeResize="0"/>
          <p:nvPr/>
        </p:nvPicPr>
        <p:blipFill>
          <a:blip r:embed="rId3">
            <a:alphaModFix/>
          </a:blip>
          <a:stretch>
            <a:fillRect/>
          </a:stretch>
        </p:blipFill>
        <p:spPr>
          <a:xfrm>
            <a:off x="311700" y="528178"/>
            <a:ext cx="8520600" cy="4615322"/>
          </a:xfrm>
          <a:prstGeom prst="rect">
            <a:avLst/>
          </a:prstGeom>
          <a:noFill/>
          <a:ln>
            <a:noFill/>
          </a:ln>
        </p:spPr>
      </p:pic>
      <p:sp>
        <p:nvSpPr>
          <p:cNvPr id="183" name="Google Shape;18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i">
                <a:solidFill>
                  <a:srgbClr val="9B57D3"/>
                </a:solidFill>
              </a:rPr>
              <a:t>Intersection of</a:t>
            </a:r>
            <a:r>
              <a:rPr b="1" lang="fi">
                <a:solidFill>
                  <a:srgbClr val="9B57D3"/>
                </a:solidFill>
              </a:rPr>
              <a:t> Registers and Genres</a:t>
            </a:r>
            <a:endParaRPr b="1">
              <a:solidFill>
                <a:srgbClr val="9B57D3"/>
              </a:solidFill>
            </a:endParaRPr>
          </a:p>
        </p:txBody>
      </p:sp>
      <p:pic>
        <p:nvPicPr>
          <p:cNvPr id="184" name="Google Shape;184;p29"/>
          <p:cNvPicPr preferRelativeResize="0"/>
          <p:nvPr/>
        </p:nvPicPr>
        <p:blipFill rotWithShape="1">
          <a:blip r:embed="rId4">
            <a:alphaModFix/>
          </a:blip>
          <a:srcRect b="8340" l="0" r="0" t="-8340"/>
          <a:stretch/>
        </p:blipFill>
        <p:spPr>
          <a:xfrm>
            <a:off x="6203035" y="423538"/>
            <a:ext cx="2629277" cy="615675"/>
          </a:xfrm>
          <a:prstGeom prst="rect">
            <a:avLst/>
          </a:prstGeom>
          <a:noFill/>
          <a:ln>
            <a:noFill/>
          </a:ln>
        </p:spPr>
      </p:pic>
      <p:sp>
        <p:nvSpPr>
          <p:cNvPr id="185" name="Google Shape;185;p29"/>
          <p:cNvSpPr txBox="1"/>
          <p:nvPr/>
        </p:nvSpPr>
        <p:spPr>
          <a:xfrm>
            <a:off x="106125" y="4779275"/>
            <a:ext cx="17991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i" sz="900">
                <a:solidFill>
                  <a:schemeClr val="dk2"/>
                </a:solidFill>
              </a:rPr>
              <a:t>Sample of Register Oscar</a:t>
            </a:r>
            <a:endParaRPr sz="9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30"/>
          <p:cNvPicPr preferRelativeResize="0"/>
          <p:nvPr/>
        </p:nvPicPr>
        <p:blipFill>
          <a:blip r:embed="rId3">
            <a:alphaModFix/>
          </a:blip>
          <a:stretch>
            <a:fillRect/>
          </a:stretch>
        </p:blipFill>
        <p:spPr>
          <a:xfrm>
            <a:off x="311700" y="528178"/>
            <a:ext cx="8520600" cy="4615322"/>
          </a:xfrm>
          <a:prstGeom prst="rect">
            <a:avLst/>
          </a:prstGeom>
          <a:noFill/>
          <a:ln>
            <a:noFill/>
          </a:ln>
        </p:spPr>
      </p:pic>
      <p:sp>
        <p:nvSpPr>
          <p:cNvPr id="191" name="Google Shape;19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i">
                <a:solidFill>
                  <a:srgbClr val="9B57D3"/>
                </a:solidFill>
              </a:rPr>
              <a:t>Intersection of</a:t>
            </a:r>
            <a:r>
              <a:rPr b="1" lang="fi">
                <a:solidFill>
                  <a:srgbClr val="9B57D3"/>
                </a:solidFill>
              </a:rPr>
              <a:t> Registers and Genres</a:t>
            </a:r>
            <a:endParaRPr b="1">
              <a:solidFill>
                <a:srgbClr val="9B57D3"/>
              </a:solidFill>
            </a:endParaRPr>
          </a:p>
        </p:txBody>
      </p:sp>
      <p:pic>
        <p:nvPicPr>
          <p:cNvPr id="192" name="Google Shape;192;p30"/>
          <p:cNvPicPr preferRelativeResize="0"/>
          <p:nvPr/>
        </p:nvPicPr>
        <p:blipFill rotWithShape="1">
          <a:blip r:embed="rId4">
            <a:alphaModFix/>
          </a:blip>
          <a:srcRect b="8340" l="0" r="0" t="-8340"/>
          <a:stretch/>
        </p:blipFill>
        <p:spPr>
          <a:xfrm>
            <a:off x="6203035" y="423538"/>
            <a:ext cx="2629277" cy="615675"/>
          </a:xfrm>
          <a:prstGeom prst="rect">
            <a:avLst/>
          </a:prstGeom>
          <a:noFill/>
          <a:ln>
            <a:noFill/>
          </a:ln>
        </p:spPr>
      </p:pic>
      <p:sp>
        <p:nvSpPr>
          <p:cNvPr id="193" name="Google Shape;193;p30"/>
          <p:cNvSpPr txBox="1"/>
          <p:nvPr/>
        </p:nvSpPr>
        <p:spPr>
          <a:xfrm>
            <a:off x="106125" y="4779275"/>
            <a:ext cx="17991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i" sz="900">
                <a:solidFill>
                  <a:schemeClr val="dk2"/>
                </a:solidFill>
              </a:rPr>
              <a:t>Sample of Register Oscar</a:t>
            </a:r>
            <a:endParaRPr sz="9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1"/>
          <p:cNvPicPr preferRelativeResize="0"/>
          <p:nvPr/>
        </p:nvPicPr>
        <p:blipFill>
          <a:blip r:embed="rId3">
            <a:alphaModFix/>
          </a:blip>
          <a:stretch>
            <a:fillRect/>
          </a:stretch>
        </p:blipFill>
        <p:spPr>
          <a:xfrm>
            <a:off x="311700" y="528178"/>
            <a:ext cx="8520600" cy="4615322"/>
          </a:xfrm>
          <a:prstGeom prst="rect">
            <a:avLst/>
          </a:prstGeom>
          <a:noFill/>
          <a:ln>
            <a:noFill/>
          </a:ln>
        </p:spPr>
      </p:pic>
      <p:sp>
        <p:nvSpPr>
          <p:cNvPr id="199" name="Google Shape;19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i">
                <a:solidFill>
                  <a:srgbClr val="9B57D3"/>
                </a:solidFill>
              </a:rPr>
              <a:t>Intersection of</a:t>
            </a:r>
            <a:r>
              <a:rPr b="1" lang="fi">
                <a:solidFill>
                  <a:srgbClr val="9B57D3"/>
                </a:solidFill>
              </a:rPr>
              <a:t> Registers and Genres</a:t>
            </a:r>
            <a:endParaRPr b="1">
              <a:solidFill>
                <a:srgbClr val="9B57D3"/>
              </a:solidFill>
            </a:endParaRPr>
          </a:p>
        </p:txBody>
      </p:sp>
      <p:pic>
        <p:nvPicPr>
          <p:cNvPr id="200" name="Google Shape;200;p31"/>
          <p:cNvPicPr preferRelativeResize="0"/>
          <p:nvPr/>
        </p:nvPicPr>
        <p:blipFill rotWithShape="1">
          <a:blip r:embed="rId4">
            <a:alphaModFix/>
          </a:blip>
          <a:srcRect b="8340" l="0" r="0" t="-8340"/>
          <a:stretch/>
        </p:blipFill>
        <p:spPr>
          <a:xfrm>
            <a:off x="6203035" y="423538"/>
            <a:ext cx="2629277" cy="615675"/>
          </a:xfrm>
          <a:prstGeom prst="rect">
            <a:avLst/>
          </a:prstGeom>
          <a:noFill/>
          <a:ln>
            <a:noFill/>
          </a:ln>
        </p:spPr>
      </p:pic>
      <p:sp>
        <p:nvSpPr>
          <p:cNvPr id="201" name="Google Shape;201;p31"/>
          <p:cNvSpPr txBox="1"/>
          <p:nvPr/>
        </p:nvSpPr>
        <p:spPr>
          <a:xfrm>
            <a:off x="106125" y="4779275"/>
            <a:ext cx="17991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i" sz="900">
                <a:solidFill>
                  <a:schemeClr val="dk2"/>
                </a:solidFill>
              </a:rPr>
              <a:t>Sample of Register Oscar</a:t>
            </a:r>
            <a:endParaRPr sz="9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i">
                <a:solidFill>
                  <a:srgbClr val="9B57D3"/>
                </a:solidFill>
              </a:rPr>
              <a:t>Introduction</a:t>
            </a:r>
            <a:endParaRPr b="1">
              <a:solidFill>
                <a:srgbClr val="9B57D3"/>
              </a:solidFill>
            </a:endParaRPr>
          </a:p>
        </p:txBody>
      </p:sp>
      <p:sp>
        <p:nvSpPr>
          <p:cNvPr id="63" name="Google Shape;63;p14"/>
          <p:cNvSpPr txBox="1"/>
          <p:nvPr>
            <p:ph idx="1" type="body"/>
          </p:nvPr>
        </p:nvSpPr>
        <p:spPr>
          <a:xfrm>
            <a:off x="311700" y="1152475"/>
            <a:ext cx="8520600" cy="368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i"/>
              <a:t>Web-scale corpora present significant opportunities for diverse fields of research. However, lack of metadata often limits their use in humanities and social sciences.</a:t>
            </a:r>
            <a:endParaRPr/>
          </a:p>
          <a:p>
            <a:pPr indent="0" lvl="0" marL="0" rtl="0" algn="l">
              <a:spcBef>
                <a:spcPts val="1200"/>
              </a:spcBef>
              <a:spcAft>
                <a:spcPts val="0"/>
              </a:spcAft>
              <a:buNone/>
            </a:pPr>
            <a:r>
              <a:rPr lang="fi"/>
              <a:t>Advances in text classification, specifically with </a:t>
            </a:r>
            <a:r>
              <a:rPr i="1" lang="fi"/>
              <a:t>registers</a:t>
            </a:r>
            <a:r>
              <a:rPr lang="fi"/>
              <a:t>, allow us to extend the metadata of documents. Register categories remain broad, so we investigate the benefits of using </a:t>
            </a:r>
            <a:r>
              <a:rPr i="1" lang="fi"/>
              <a:t>genre</a:t>
            </a:r>
            <a:r>
              <a:rPr lang="fi"/>
              <a:t> labelling scheme alongside register classification.</a:t>
            </a:r>
            <a:endParaRPr/>
          </a:p>
          <a:p>
            <a:pPr indent="0" lvl="0" marL="457200" rtl="0" algn="l">
              <a:spcBef>
                <a:spcPts val="1200"/>
              </a:spcBef>
              <a:spcAft>
                <a:spcPts val="0"/>
              </a:spcAft>
              <a:buNone/>
            </a:pPr>
            <a:r>
              <a:rPr b="1" lang="fi">
                <a:solidFill>
                  <a:srgbClr val="9B57D3"/>
                </a:solidFill>
              </a:rPr>
              <a:t>RQ1: </a:t>
            </a:r>
            <a:r>
              <a:rPr lang="fi"/>
              <a:t>What kind of intersection do register and genre labels have?</a:t>
            </a:r>
            <a:endParaRPr/>
          </a:p>
          <a:p>
            <a:pPr indent="0" lvl="0" marL="457200" rtl="0" algn="l">
              <a:spcBef>
                <a:spcPts val="1200"/>
              </a:spcBef>
              <a:spcAft>
                <a:spcPts val="0"/>
              </a:spcAft>
              <a:buNone/>
            </a:pPr>
            <a:r>
              <a:rPr b="1" lang="fi">
                <a:solidFill>
                  <a:srgbClr val="9B57D3"/>
                </a:solidFill>
              </a:rPr>
              <a:t>RQ2: </a:t>
            </a:r>
            <a:r>
              <a:rPr lang="fi"/>
              <a:t>How could the intersection be of use for other research?</a:t>
            </a:r>
            <a:endParaRPr/>
          </a:p>
          <a:p>
            <a:pPr indent="0" lvl="0" marL="0" rtl="0" algn="l">
              <a:spcBef>
                <a:spcPts val="1200"/>
              </a:spcBef>
              <a:spcAft>
                <a:spcPts val="1200"/>
              </a:spcAft>
              <a:buNone/>
            </a:pPr>
            <a:r>
              <a:rPr lang="fi"/>
              <a:t>First experiments in English due to data availability.</a:t>
            </a:r>
            <a:endParaRPr/>
          </a:p>
        </p:txBody>
      </p:sp>
      <p:pic>
        <p:nvPicPr>
          <p:cNvPr id="64" name="Google Shape;64;p14"/>
          <p:cNvPicPr preferRelativeResize="0"/>
          <p:nvPr/>
        </p:nvPicPr>
        <p:blipFill rotWithShape="1">
          <a:blip r:embed="rId3">
            <a:alphaModFix/>
          </a:blip>
          <a:srcRect b="8340" l="0" r="0" t="-8340"/>
          <a:stretch/>
        </p:blipFill>
        <p:spPr>
          <a:xfrm>
            <a:off x="6203035" y="423538"/>
            <a:ext cx="2629277" cy="615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p:nvPr/>
        </p:nvSpPr>
        <p:spPr>
          <a:xfrm>
            <a:off x="6182425" y="604300"/>
            <a:ext cx="1800300" cy="1764600"/>
          </a:xfrm>
          <a:prstGeom prst="ellipse">
            <a:avLst/>
          </a:prstGeom>
          <a:solidFill>
            <a:srgbClr val="B4A7D6"/>
          </a:solidFill>
          <a:ln cap="flat" cmpd="sng" w="9525">
            <a:solidFill>
              <a:srgbClr val="B4A7D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i" sz="2200"/>
              <a:t>Opinion, Advice </a:t>
            </a:r>
            <a:endParaRPr sz="2200"/>
          </a:p>
        </p:txBody>
      </p:sp>
      <p:sp>
        <p:nvSpPr>
          <p:cNvPr id="207" name="Google Shape;207;p32"/>
          <p:cNvSpPr txBox="1"/>
          <p:nvPr>
            <p:ph idx="1" type="body"/>
          </p:nvPr>
        </p:nvSpPr>
        <p:spPr>
          <a:xfrm>
            <a:off x="311700" y="1152475"/>
            <a:ext cx="5686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i"/>
              <a:t>Toddlers and nutrients do not constantly mix. Even though you started your little one out consuming a very high variety of healthy sound meals, sooner or later a young child will boycott all of your choices. It is their strategy to management. The easiest way to maintain diet can be your toddlers diet regime options is usually to hide well balanced meals in the food items that they can ingest, such as creating muffins, biscuits, and pancakes with invisible fresh fruit and veggies in them.</a:t>
            </a:r>
            <a:endParaRPr/>
          </a:p>
        </p:txBody>
      </p:sp>
      <p:sp>
        <p:nvSpPr>
          <p:cNvPr id="208" name="Google Shape;20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i">
                <a:solidFill>
                  <a:srgbClr val="9B57D3"/>
                </a:solidFill>
              </a:rPr>
              <a:t>Examples</a:t>
            </a:r>
            <a:endParaRPr>
              <a:solidFill>
                <a:srgbClr val="9B57D3"/>
              </a:solidFill>
            </a:endParaRPr>
          </a:p>
        </p:txBody>
      </p:sp>
      <p:sp>
        <p:nvSpPr>
          <p:cNvPr id="209" name="Google Shape;209;p32"/>
          <p:cNvSpPr/>
          <p:nvPr/>
        </p:nvSpPr>
        <p:spPr>
          <a:xfrm>
            <a:off x="6889725" y="2740275"/>
            <a:ext cx="1637700" cy="1580100"/>
          </a:xfrm>
          <a:prstGeom prst="ellipse">
            <a:avLst/>
          </a:pr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i" sz="1500"/>
              <a:t>Cookbooks Food</a:t>
            </a:r>
            <a:r>
              <a:rPr lang="fi" sz="1500"/>
              <a:t> &amp; Wine</a:t>
            </a:r>
            <a:endParaRPr sz="1500"/>
          </a:p>
        </p:txBody>
      </p:sp>
      <p:sp>
        <p:nvSpPr>
          <p:cNvPr id="210" name="Google Shape;210;p32"/>
          <p:cNvSpPr txBox="1"/>
          <p:nvPr/>
        </p:nvSpPr>
        <p:spPr>
          <a:xfrm>
            <a:off x="48425" y="4836725"/>
            <a:ext cx="2612100" cy="2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i" sz="1100">
                <a:solidFill>
                  <a:schemeClr val="dk2"/>
                </a:solidFill>
              </a:rPr>
              <a:t>(truncated and new lines omitted)</a:t>
            </a:r>
            <a:endParaRPr sz="11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p:nvPr/>
        </p:nvSpPr>
        <p:spPr>
          <a:xfrm>
            <a:off x="6182425" y="604300"/>
            <a:ext cx="1800300" cy="1764600"/>
          </a:xfrm>
          <a:prstGeom prst="ellipse">
            <a:avLst/>
          </a:prstGeom>
          <a:solidFill>
            <a:srgbClr val="B4A7D6"/>
          </a:solidFill>
          <a:ln cap="flat" cmpd="sng" w="9525">
            <a:solidFill>
              <a:srgbClr val="B4A7D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i" sz="1700"/>
              <a:t>Informat. description</a:t>
            </a:r>
            <a:endParaRPr sz="1700"/>
          </a:p>
        </p:txBody>
      </p:sp>
      <p:sp>
        <p:nvSpPr>
          <p:cNvPr id="216" name="Google Shape;216;p33"/>
          <p:cNvSpPr txBox="1"/>
          <p:nvPr>
            <p:ph idx="1" type="body"/>
          </p:nvPr>
        </p:nvSpPr>
        <p:spPr>
          <a:xfrm>
            <a:off x="311700" y="1152475"/>
            <a:ext cx="5686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i"/>
              <a:t>There is a reason our hearing is a cherished sense, and many people fear the loss of it. Hearing loss can happen naturally over time, occur due to illness, or even due to an accident or injury. If you’ve suffered from hearing loss due to a medical accident, work-related accident, or even just a regular injury, you may be faced with unexpected challenges and expenses. So can you file a lawsuit for your hearing loss? The answer is—it depends. </a:t>
            </a:r>
            <a:endParaRPr/>
          </a:p>
        </p:txBody>
      </p:sp>
      <p:sp>
        <p:nvSpPr>
          <p:cNvPr id="217" name="Google Shape;21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i">
                <a:solidFill>
                  <a:srgbClr val="9B57D3"/>
                </a:solidFill>
              </a:rPr>
              <a:t>Examples</a:t>
            </a:r>
            <a:endParaRPr>
              <a:solidFill>
                <a:srgbClr val="9B57D3"/>
              </a:solidFill>
            </a:endParaRPr>
          </a:p>
        </p:txBody>
      </p:sp>
      <p:sp>
        <p:nvSpPr>
          <p:cNvPr id="218" name="Google Shape;218;p33"/>
          <p:cNvSpPr/>
          <p:nvPr/>
        </p:nvSpPr>
        <p:spPr>
          <a:xfrm>
            <a:off x="6889725" y="2740275"/>
            <a:ext cx="1637700" cy="1580100"/>
          </a:xfrm>
          <a:prstGeom prst="ellipse">
            <a:avLst/>
          </a:pr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i" sz="1800"/>
              <a:t>Medicine &amp; Health Sciences</a:t>
            </a:r>
            <a:endParaRPr sz="1800"/>
          </a:p>
        </p:txBody>
      </p:sp>
      <p:sp>
        <p:nvSpPr>
          <p:cNvPr id="219" name="Google Shape;219;p33"/>
          <p:cNvSpPr txBox="1"/>
          <p:nvPr/>
        </p:nvSpPr>
        <p:spPr>
          <a:xfrm>
            <a:off x="48425" y="4836725"/>
            <a:ext cx="2612100" cy="2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i" sz="1100">
                <a:solidFill>
                  <a:schemeClr val="dk2"/>
                </a:solidFill>
              </a:rPr>
              <a:t>(truncated and new lines omitted)</a:t>
            </a:r>
            <a:endParaRPr sz="11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p:nvPr/>
        </p:nvSpPr>
        <p:spPr>
          <a:xfrm>
            <a:off x="6182425" y="604300"/>
            <a:ext cx="1800300" cy="1764600"/>
          </a:xfrm>
          <a:prstGeom prst="ellipse">
            <a:avLst/>
          </a:prstGeom>
          <a:solidFill>
            <a:srgbClr val="B4A7D6"/>
          </a:solidFill>
          <a:ln cap="flat" cmpd="sng" w="9525">
            <a:solidFill>
              <a:srgbClr val="B4A7D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i" sz="1700"/>
              <a:t>Interactive Discussion</a:t>
            </a:r>
            <a:endParaRPr sz="1700"/>
          </a:p>
        </p:txBody>
      </p:sp>
      <p:sp>
        <p:nvSpPr>
          <p:cNvPr id="225" name="Google Shape;225;p34"/>
          <p:cNvSpPr txBox="1"/>
          <p:nvPr>
            <p:ph idx="1" type="body"/>
          </p:nvPr>
        </p:nvSpPr>
        <p:spPr>
          <a:xfrm>
            <a:off x="311700" y="1152475"/>
            <a:ext cx="5686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i"/>
              <a:t>It would still be against Federal Law. And this is one law the feds prosecute as Poker Stars and that other bunch of thieves, Full Tilt Poker found out. I can't believe that any big name is going risk openning up a site in NJ. There are a lot of states where online poker is not against state law(almost all, in fact), but none of them have it.Yeah, we'll see how this plays out in six months plus. </a:t>
            </a:r>
            <a:endParaRPr/>
          </a:p>
        </p:txBody>
      </p:sp>
      <p:sp>
        <p:nvSpPr>
          <p:cNvPr id="226" name="Google Shape;22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i">
                <a:solidFill>
                  <a:srgbClr val="9B57D3"/>
                </a:solidFill>
              </a:rPr>
              <a:t>Examples</a:t>
            </a:r>
            <a:endParaRPr>
              <a:solidFill>
                <a:srgbClr val="9B57D3"/>
              </a:solidFill>
            </a:endParaRPr>
          </a:p>
        </p:txBody>
      </p:sp>
      <p:sp>
        <p:nvSpPr>
          <p:cNvPr id="227" name="Google Shape;227;p34"/>
          <p:cNvSpPr/>
          <p:nvPr/>
        </p:nvSpPr>
        <p:spPr>
          <a:xfrm>
            <a:off x="6889725" y="2740275"/>
            <a:ext cx="1637700" cy="1580100"/>
          </a:xfrm>
          <a:prstGeom prst="ellipse">
            <a:avLst/>
          </a:pr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i" sz="1800"/>
              <a:t>Politics &amp; Social Sciences</a:t>
            </a:r>
            <a:endParaRPr sz="1800"/>
          </a:p>
        </p:txBody>
      </p:sp>
      <p:sp>
        <p:nvSpPr>
          <p:cNvPr id="228" name="Google Shape;228;p34"/>
          <p:cNvSpPr txBox="1"/>
          <p:nvPr/>
        </p:nvSpPr>
        <p:spPr>
          <a:xfrm>
            <a:off x="48425" y="4836725"/>
            <a:ext cx="2612100" cy="2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i" sz="1100">
                <a:solidFill>
                  <a:schemeClr val="dk2"/>
                </a:solidFill>
              </a:rPr>
              <a:t>(truncated and new lines omitted)</a:t>
            </a:r>
            <a:endParaRPr sz="11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i">
                <a:solidFill>
                  <a:srgbClr val="9B57D3"/>
                </a:solidFill>
              </a:rPr>
              <a:t>Future work</a:t>
            </a:r>
            <a:endParaRPr>
              <a:solidFill>
                <a:srgbClr val="9B57D3"/>
              </a:solidFill>
            </a:endParaRPr>
          </a:p>
        </p:txBody>
      </p:sp>
      <p:sp>
        <p:nvSpPr>
          <p:cNvPr id="234" name="Google Shape;23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i"/>
              <a:t>Topic modelling and keyword analysis of the </a:t>
            </a:r>
            <a:r>
              <a:rPr lang="fi"/>
              <a:t>combined</a:t>
            </a:r>
            <a:r>
              <a:rPr lang="fi"/>
              <a:t> classes</a:t>
            </a:r>
            <a:endParaRPr/>
          </a:p>
          <a:p>
            <a:pPr indent="-342900" lvl="0" marL="457200" rtl="0" algn="l">
              <a:spcBef>
                <a:spcPts val="0"/>
              </a:spcBef>
              <a:spcAft>
                <a:spcPts val="0"/>
              </a:spcAft>
              <a:buSzPts val="1800"/>
              <a:buChar char="-"/>
            </a:pPr>
            <a:r>
              <a:rPr lang="fi"/>
              <a:t>Improving performance</a:t>
            </a:r>
            <a:endParaRPr/>
          </a:p>
          <a:p>
            <a:pPr indent="-317500" lvl="1" marL="1371600" rtl="0" algn="l">
              <a:spcBef>
                <a:spcPts val="0"/>
              </a:spcBef>
              <a:spcAft>
                <a:spcPts val="0"/>
              </a:spcAft>
              <a:buSzPts val="1400"/>
              <a:buChar char="-"/>
            </a:pPr>
            <a:r>
              <a:rPr lang="fi"/>
              <a:t>classes chosen for genre classifier training; Literature &amp; Fiction encompasses too much</a:t>
            </a:r>
            <a:endParaRPr/>
          </a:p>
          <a:p>
            <a:pPr indent="-317500" lvl="1" marL="1371600" rtl="0" algn="l">
              <a:spcBef>
                <a:spcPts val="0"/>
              </a:spcBef>
              <a:spcAft>
                <a:spcPts val="0"/>
              </a:spcAft>
              <a:buSzPts val="1400"/>
              <a:buChar char="-"/>
            </a:pPr>
            <a:r>
              <a:rPr lang="fi"/>
              <a:t>model </a:t>
            </a:r>
            <a:r>
              <a:rPr lang="fi"/>
              <a:t>architecture</a:t>
            </a:r>
            <a:r>
              <a:rPr lang="fi"/>
              <a:t> experiments</a:t>
            </a:r>
            <a:endParaRPr/>
          </a:p>
        </p:txBody>
      </p:sp>
      <p:pic>
        <p:nvPicPr>
          <p:cNvPr id="235" name="Google Shape;235;p35"/>
          <p:cNvPicPr preferRelativeResize="0"/>
          <p:nvPr/>
        </p:nvPicPr>
        <p:blipFill rotWithShape="1">
          <a:blip r:embed="rId3">
            <a:alphaModFix/>
          </a:blip>
          <a:srcRect b="8340" l="0" r="0" t="-8340"/>
          <a:stretch/>
        </p:blipFill>
        <p:spPr>
          <a:xfrm>
            <a:off x="6203035" y="423538"/>
            <a:ext cx="2629277" cy="615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i">
                <a:solidFill>
                  <a:srgbClr val="9B57D3"/>
                </a:solidFill>
              </a:rPr>
              <a:t>References</a:t>
            </a:r>
            <a:endParaRPr>
              <a:solidFill>
                <a:srgbClr val="9B57D3"/>
              </a:solidFill>
            </a:endParaRPr>
          </a:p>
        </p:txBody>
      </p:sp>
      <p:sp>
        <p:nvSpPr>
          <p:cNvPr id="241" name="Google Shape;241;p36"/>
          <p:cNvSpPr txBox="1"/>
          <p:nvPr>
            <p:ph idx="1" type="body"/>
          </p:nvPr>
        </p:nvSpPr>
        <p:spPr>
          <a:xfrm>
            <a:off x="311700" y="1164025"/>
            <a:ext cx="8520600" cy="42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i" sz="650">
                <a:solidFill>
                  <a:srgbClr val="222222"/>
                </a:solidFill>
                <a:highlight>
                  <a:srgbClr val="FFFFFF"/>
                </a:highlight>
              </a:rPr>
              <a:t>Biber, Douglas, and Conrad, Susan. 2019. “Register, Genre, and Style”. 2nd ed. of Cambridge Textbooks in Linguistics. Cambridge: Cambridge University Press. </a:t>
            </a:r>
            <a:r>
              <a:rPr lang="fi" sz="650">
                <a:solidFill>
                  <a:schemeClr val="dk1"/>
                </a:solidFill>
                <a:highlight>
                  <a:srgbClr val="FFFFFF"/>
                </a:highlight>
                <a:latin typeface="Roboto"/>
                <a:ea typeface="Roboto"/>
                <a:cs typeface="Roboto"/>
                <a:sym typeface="Roboto"/>
              </a:rPr>
              <a:t> </a:t>
            </a:r>
            <a:r>
              <a:rPr lang="fi" sz="650" u="sng">
                <a:solidFill>
                  <a:srgbClr val="1155CC"/>
                </a:solidFill>
                <a:highlight>
                  <a:srgbClr val="FFFFFF"/>
                </a:highlight>
                <a:latin typeface="Roboto"/>
                <a:ea typeface="Roboto"/>
                <a:cs typeface="Roboto"/>
                <a:sym typeface="Roboto"/>
                <a:hlinkClick r:id="rId3">
                  <a:extLst>
                    <a:ext uri="{A12FA001-AC4F-418D-AE19-62706E023703}">
                      <ahyp:hlinkClr val="tx"/>
                    </a:ext>
                  </a:extLst>
                </a:hlinkClick>
              </a:rPr>
              <a:t>https://doi.org/10.1017/9781108686136</a:t>
            </a:r>
            <a:r>
              <a:rPr lang="fi" sz="650">
                <a:solidFill>
                  <a:schemeClr val="dk1"/>
                </a:solidFill>
                <a:highlight>
                  <a:srgbClr val="FFFFFF"/>
                </a:highlight>
                <a:latin typeface="Roboto"/>
                <a:ea typeface="Roboto"/>
                <a:cs typeface="Roboto"/>
                <a:sym typeface="Roboto"/>
              </a:rPr>
              <a:t> </a:t>
            </a:r>
            <a:br>
              <a:rPr lang="fi" sz="650">
                <a:solidFill>
                  <a:srgbClr val="222222"/>
                </a:solidFill>
                <a:highlight>
                  <a:srgbClr val="FFFFFF"/>
                </a:highlight>
              </a:rPr>
            </a:br>
            <a:br>
              <a:rPr lang="fi" sz="650">
                <a:solidFill>
                  <a:srgbClr val="222222"/>
                </a:solidFill>
                <a:highlight>
                  <a:srgbClr val="FFFFFF"/>
                </a:highlight>
              </a:rPr>
            </a:br>
            <a:r>
              <a:rPr lang="fi" sz="650">
                <a:solidFill>
                  <a:schemeClr val="dk1"/>
                </a:solidFill>
                <a:highlight>
                  <a:srgbClr val="FFFFFF"/>
                </a:highlight>
                <a:latin typeface="Roboto"/>
                <a:ea typeface="Roboto"/>
                <a:cs typeface="Roboto"/>
                <a:sym typeface="Roboto"/>
              </a:rPr>
              <a:t>Biber, Douglas, and Egbert, Jesse. 2018. “Register variation online”. Register Studies. 2. 166-171. 10.1075/rs.19018.smi.</a:t>
            </a:r>
            <a:br>
              <a:rPr lang="fi" sz="650">
                <a:solidFill>
                  <a:schemeClr val="dk1"/>
                </a:solidFill>
                <a:highlight>
                  <a:srgbClr val="FFFFFF"/>
                </a:highlight>
                <a:latin typeface="Roboto"/>
                <a:ea typeface="Roboto"/>
                <a:cs typeface="Roboto"/>
                <a:sym typeface="Roboto"/>
              </a:rPr>
            </a:br>
            <a:br>
              <a:rPr lang="fi" sz="650">
                <a:solidFill>
                  <a:schemeClr val="dk1"/>
                </a:solidFill>
                <a:highlight>
                  <a:srgbClr val="FFFFFF"/>
                </a:highlight>
                <a:latin typeface="Roboto"/>
                <a:ea typeface="Roboto"/>
                <a:cs typeface="Roboto"/>
                <a:sym typeface="Roboto"/>
              </a:rPr>
            </a:br>
            <a:r>
              <a:rPr lang="fi" sz="650">
                <a:solidFill>
                  <a:schemeClr val="dk1"/>
                </a:solidFill>
                <a:highlight>
                  <a:srgbClr val="FFFFFF"/>
                </a:highlight>
                <a:latin typeface="Roboto"/>
                <a:ea typeface="Roboto"/>
                <a:cs typeface="Roboto"/>
                <a:sym typeface="Roboto"/>
              </a:rPr>
              <a:t>Alexis Conneau, Kartikay Khandelwal, Naman Goyal, Vishrav Chaudhary, Guillaume Wenzek, Francisco Guzmán, Edouard Grave, Myle Ott, Luke Zettlemoyer, and Veselin Stoyanov. 2020. “</a:t>
            </a:r>
            <a:r>
              <a:rPr lang="fi" sz="650">
                <a:solidFill>
                  <a:schemeClr val="dk1"/>
                </a:solidFill>
                <a:highlight>
                  <a:srgbClr val="FFFFFF"/>
                </a:highlight>
                <a:uFill>
                  <a:noFill/>
                </a:uFill>
                <a:latin typeface="Roboto"/>
                <a:ea typeface="Roboto"/>
                <a:cs typeface="Roboto"/>
                <a:sym typeface="Roboto"/>
                <a:hlinkClick r:id="rId4">
                  <a:extLst>
                    <a:ext uri="{A12FA001-AC4F-418D-AE19-62706E023703}">
                      <ahyp:hlinkClr val="tx"/>
                    </a:ext>
                  </a:extLst>
                </a:hlinkClick>
              </a:rPr>
              <a:t>Unsupervised Cross-lingual Representation Learning at Scale</a:t>
            </a:r>
            <a:r>
              <a:rPr lang="fi" sz="650">
                <a:solidFill>
                  <a:schemeClr val="dk1"/>
                </a:solidFill>
                <a:highlight>
                  <a:srgbClr val="FFFFFF"/>
                </a:highlight>
                <a:latin typeface="Roboto"/>
                <a:ea typeface="Roboto"/>
                <a:cs typeface="Roboto"/>
                <a:sym typeface="Roboto"/>
              </a:rPr>
              <a:t>”. In </a:t>
            </a:r>
            <a:r>
              <a:rPr i="1" lang="fi" sz="650">
                <a:solidFill>
                  <a:schemeClr val="dk1"/>
                </a:solidFill>
                <a:highlight>
                  <a:srgbClr val="FFFFFF"/>
                </a:highlight>
                <a:latin typeface="Roboto"/>
                <a:ea typeface="Roboto"/>
                <a:cs typeface="Roboto"/>
                <a:sym typeface="Roboto"/>
              </a:rPr>
              <a:t>Proceedings of the 58th Annual Meeting of the Association for Computational Linguistics</a:t>
            </a:r>
            <a:r>
              <a:rPr lang="fi" sz="650">
                <a:solidFill>
                  <a:schemeClr val="dk1"/>
                </a:solidFill>
                <a:highlight>
                  <a:srgbClr val="FFFFFF"/>
                </a:highlight>
                <a:latin typeface="Roboto"/>
                <a:ea typeface="Roboto"/>
                <a:cs typeface="Roboto"/>
                <a:sym typeface="Roboto"/>
              </a:rPr>
              <a:t>, pages 8440–8451, Online. Association for Computational Linguistics.</a:t>
            </a:r>
            <a:endParaRPr sz="65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650">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rPr lang="fi" sz="650">
                <a:solidFill>
                  <a:schemeClr val="dk1"/>
                </a:solidFill>
                <a:highlight>
                  <a:schemeClr val="lt1"/>
                </a:highlight>
                <a:latin typeface="Roboto"/>
                <a:ea typeface="Roboto"/>
                <a:cs typeface="Roboto"/>
                <a:sym typeface="Roboto"/>
              </a:rPr>
              <a:t>Goyal, Anshaj, and Prakash, V. Prem. 2022. “Statistical and Deep Learning Approaches for Literary Genre Classification”. In Advances in Data and Information Sciences, 297–305. Lecture Notes in Networks and Systems. Singapore: Springer Singapore. </a:t>
            </a:r>
            <a:r>
              <a:rPr lang="fi" sz="650" u="sng">
                <a:solidFill>
                  <a:srgbClr val="1155CC"/>
                </a:solidFill>
                <a:highlight>
                  <a:schemeClr val="lt1"/>
                </a:highlight>
                <a:latin typeface="Roboto"/>
                <a:ea typeface="Roboto"/>
                <a:cs typeface="Roboto"/>
                <a:sym typeface="Roboto"/>
                <a:hlinkClick r:id="rId5">
                  <a:extLst>
                    <a:ext uri="{A12FA001-AC4F-418D-AE19-62706E023703}">
                      <ahyp:hlinkClr val="tx"/>
                    </a:ext>
                  </a:extLst>
                </a:hlinkClick>
              </a:rPr>
              <a:t>https://doi.org/10.1007/978-981-16-5689-7_26</a:t>
            </a:r>
            <a:r>
              <a:rPr lang="fi" sz="650">
                <a:solidFill>
                  <a:schemeClr val="dk1"/>
                </a:solidFill>
                <a:highlight>
                  <a:schemeClr val="lt1"/>
                </a:highlight>
                <a:latin typeface="Roboto"/>
                <a:ea typeface="Roboto"/>
                <a:cs typeface="Roboto"/>
                <a:sym typeface="Roboto"/>
              </a:rPr>
              <a:t> </a:t>
            </a:r>
            <a:endParaRPr sz="65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65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fi" sz="650">
                <a:solidFill>
                  <a:schemeClr val="dk1"/>
                </a:solidFill>
                <a:highlight>
                  <a:schemeClr val="lt1"/>
                </a:highlight>
                <a:latin typeface="Roboto"/>
                <a:ea typeface="Roboto"/>
                <a:cs typeface="Roboto"/>
                <a:sym typeface="Roboto"/>
              </a:rPr>
              <a:t>Kuzman, Taja, Rupnik, Peter, and Ljubešić, Nikol. 2023. “</a:t>
            </a:r>
            <a:r>
              <a:rPr lang="fi" sz="650">
                <a:solidFill>
                  <a:schemeClr val="dk1"/>
                </a:solidFill>
                <a:highlight>
                  <a:schemeClr val="lt1"/>
                </a:highlight>
                <a:uFill>
                  <a:noFill/>
                </a:uFill>
                <a:latin typeface="Roboto"/>
                <a:ea typeface="Roboto"/>
                <a:cs typeface="Roboto"/>
                <a:sym typeface="Roboto"/>
                <a:hlinkClick r:id="rId6">
                  <a:extLst>
                    <a:ext uri="{A12FA001-AC4F-418D-AE19-62706E023703}">
                      <ahyp:hlinkClr val="tx"/>
                    </a:ext>
                  </a:extLst>
                </a:hlinkClick>
              </a:rPr>
              <a:t>Get to Know Your Parallel Data: Performing English Variety and Genre Classification over MaCoCu Corpora</a:t>
            </a:r>
            <a:r>
              <a:rPr lang="fi" sz="650">
                <a:solidFill>
                  <a:schemeClr val="dk1"/>
                </a:solidFill>
                <a:highlight>
                  <a:schemeClr val="lt1"/>
                </a:highlight>
                <a:latin typeface="Roboto"/>
                <a:ea typeface="Roboto"/>
                <a:cs typeface="Roboto"/>
                <a:sym typeface="Roboto"/>
              </a:rPr>
              <a:t>”. In </a:t>
            </a:r>
            <a:r>
              <a:rPr i="1" lang="fi" sz="650">
                <a:solidFill>
                  <a:schemeClr val="dk1"/>
                </a:solidFill>
                <a:highlight>
                  <a:schemeClr val="lt1"/>
                </a:highlight>
                <a:latin typeface="Roboto"/>
                <a:ea typeface="Roboto"/>
                <a:cs typeface="Roboto"/>
                <a:sym typeface="Roboto"/>
              </a:rPr>
              <a:t>Tenth Workshop on NLP for Similar Languages, Varieties and Dialects (VarDial 2023)</a:t>
            </a:r>
            <a:r>
              <a:rPr lang="fi" sz="650">
                <a:solidFill>
                  <a:schemeClr val="dk1"/>
                </a:solidFill>
                <a:highlight>
                  <a:schemeClr val="lt1"/>
                </a:highlight>
                <a:latin typeface="Roboto"/>
                <a:ea typeface="Roboto"/>
                <a:cs typeface="Roboto"/>
                <a:sym typeface="Roboto"/>
              </a:rPr>
              <a:t>, pages 91–103, Dubrovnik, Croatia. Association for Computational Linguistics</a:t>
            </a:r>
            <a:br>
              <a:rPr lang="fi" sz="650">
                <a:solidFill>
                  <a:srgbClr val="222222"/>
                </a:solidFill>
                <a:highlight>
                  <a:srgbClr val="FFFFFF"/>
                </a:highlight>
              </a:rPr>
            </a:br>
            <a:br>
              <a:rPr lang="fi" sz="650">
                <a:solidFill>
                  <a:srgbClr val="222222"/>
                </a:solidFill>
                <a:highlight>
                  <a:srgbClr val="FFFFFF"/>
                </a:highlight>
              </a:rPr>
            </a:br>
            <a:r>
              <a:rPr lang="fi" sz="650">
                <a:solidFill>
                  <a:schemeClr val="dk1"/>
                </a:solidFill>
                <a:highlight>
                  <a:srgbClr val="FFFFFF"/>
                </a:highlight>
                <a:latin typeface="Roboto"/>
                <a:ea typeface="Roboto"/>
                <a:cs typeface="Roboto"/>
                <a:sym typeface="Roboto"/>
              </a:rPr>
              <a:t>Laippala, Veronika, Rönnqvist, Samuel, Oinonen, Miika, Kyröläinen, Aki-Juhani, Salmela, Anna, Biber, Douglas, Egbert, Jesse, Pyysalo, Sampo. 2023. “Register identification from the unrestricted open Web using the Corpus of Online Registers of English”. Lang Resources &amp; Evaluation, 57, 1045–1079.</a:t>
            </a:r>
            <a:br>
              <a:rPr lang="fi" sz="650">
                <a:solidFill>
                  <a:schemeClr val="dk1"/>
                </a:solidFill>
                <a:highlight>
                  <a:srgbClr val="FFFFFF"/>
                </a:highlight>
                <a:latin typeface="Roboto"/>
                <a:ea typeface="Roboto"/>
                <a:cs typeface="Roboto"/>
                <a:sym typeface="Roboto"/>
              </a:rPr>
            </a:br>
            <a:br>
              <a:rPr lang="fi" sz="650">
                <a:solidFill>
                  <a:schemeClr val="dk1"/>
                </a:solidFill>
                <a:highlight>
                  <a:srgbClr val="FFFFFF"/>
                </a:highlight>
                <a:latin typeface="Roboto"/>
                <a:ea typeface="Roboto"/>
                <a:cs typeface="Roboto"/>
                <a:sym typeface="Roboto"/>
              </a:rPr>
            </a:br>
            <a:r>
              <a:rPr lang="fi" sz="650">
                <a:solidFill>
                  <a:schemeClr val="dk1"/>
                </a:solidFill>
                <a:highlight>
                  <a:srgbClr val="FFFFFF"/>
                </a:highlight>
                <a:latin typeface="Roboto"/>
                <a:ea typeface="Roboto"/>
                <a:cs typeface="Roboto"/>
                <a:sym typeface="Roboto"/>
              </a:rPr>
              <a:t>Veronika Laippala, Anna Salmela, Samuel Rönnqvist, Alham Fikri Aji, Li-Hsin Chang, Asma Dhifallah, Larissa Goulart, Henna Kortelainen, Marc Pàmies, Deise Prina Dutra, Valtteri Skantsi, Lintang Sutawika, and Sampo Pyysalo. 2022. “</a:t>
            </a:r>
            <a:r>
              <a:rPr lang="fi" sz="650">
                <a:solidFill>
                  <a:schemeClr val="dk1"/>
                </a:solidFill>
                <a:highlight>
                  <a:srgbClr val="FFFFFF"/>
                </a:highlight>
                <a:uFill>
                  <a:noFill/>
                </a:uFill>
                <a:latin typeface="Roboto"/>
                <a:ea typeface="Roboto"/>
                <a:cs typeface="Roboto"/>
                <a:sym typeface="Roboto"/>
                <a:hlinkClick r:id="rId7">
                  <a:extLst>
                    <a:ext uri="{A12FA001-AC4F-418D-AE19-62706E023703}">
                      <ahyp:hlinkClr val="tx"/>
                    </a:ext>
                  </a:extLst>
                </a:hlinkClick>
              </a:rPr>
              <a:t>Towards better structured and less noisy Web data: Oscar with Register annotations</a:t>
            </a:r>
            <a:r>
              <a:rPr lang="fi" sz="650">
                <a:solidFill>
                  <a:schemeClr val="dk1"/>
                </a:solidFill>
                <a:highlight>
                  <a:srgbClr val="FFFFFF"/>
                </a:highlight>
                <a:latin typeface="Roboto"/>
                <a:ea typeface="Roboto"/>
                <a:cs typeface="Roboto"/>
                <a:sym typeface="Roboto"/>
              </a:rPr>
              <a:t>”. In </a:t>
            </a:r>
            <a:r>
              <a:rPr i="1" lang="fi" sz="650">
                <a:solidFill>
                  <a:schemeClr val="dk1"/>
                </a:solidFill>
                <a:highlight>
                  <a:srgbClr val="FFFFFF"/>
                </a:highlight>
                <a:latin typeface="Roboto"/>
                <a:ea typeface="Roboto"/>
                <a:cs typeface="Roboto"/>
                <a:sym typeface="Roboto"/>
              </a:rPr>
              <a:t>Proceedings of the Eighth Workshop on Noisy User-generated Text (W-NUT 2022)</a:t>
            </a:r>
            <a:r>
              <a:rPr lang="fi" sz="650">
                <a:solidFill>
                  <a:schemeClr val="dk1"/>
                </a:solidFill>
                <a:highlight>
                  <a:srgbClr val="FFFFFF"/>
                </a:highlight>
                <a:latin typeface="Roboto"/>
                <a:ea typeface="Roboto"/>
                <a:cs typeface="Roboto"/>
                <a:sym typeface="Roboto"/>
              </a:rPr>
              <a:t>, pages 215–221, Gyeongju, Republic of Korea. Association for Computational Linguistics.</a:t>
            </a:r>
            <a:br>
              <a:rPr lang="fi" sz="650">
                <a:solidFill>
                  <a:schemeClr val="dk1"/>
                </a:solidFill>
                <a:highlight>
                  <a:srgbClr val="FFFFFF"/>
                </a:highlight>
                <a:latin typeface="Roboto"/>
                <a:ea typeface="Roboto"/>
                <a:cs typeface="Roboto"/>
                <a:sym typeface="Roboto"/>
              </a:rPr>
            </a:br>
            <a:endParaRPr sz="6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fi" sz="650">
                <a:solidFill>
                  <a:schemeClr val="dk1"/>
                </a:solidFill>
                <a:highlight>
                  <a:srgbClr val="FFFFFF"/>
                </a:highlight>
                <a:latin typeface="Roboto"/>
                <a:ea typeface="Roboto"/>
                <a:cs typeface="Roboto"/>
                <a:sym typeface="Roboto"/>
              </a:rPr>
              <a:t>T. -Y. Lin, P. Goyal, R. Girshick, K. He and P. Dollár, "Focal Loss for Dense Object Detection," in IEEE Transactions on Pattern Analysis and Machine Intelligence, vol. 42, no. 2, pp. 318-327, 1 Feb. 2020, doi: 10.1109/TPAMI.2018.2858826. keywords: {Detectors;Training;Object detection;Entropy;Proposals;Convolutional neural networks;Feature extraction;Computer vision;object detection;machine learning;convolutional neural networks},</a:t>
            </a:r>
            <a:endParaRPr sz="6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65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fi" sz="650">
                <a:solidFill>
                  <a:schemeClr val="dk1"/>
                </a:solidFill>
              </a:rPr>
              <a:t>Liina Repo, Valtteri Skantsi, Samuel Rönnqvist, Saara Hellström, Miika Oinonen, Anna Salmela, Douglas Biber, Jesse Egbert, Sampo Pyysalo, and Veronika Laippala. 2021.</a:t>
            </a:r>
            <a:r>
              <a:rPr lang="fi" sz="650">
                <a:solidFill>
                  <a:schemeClr val="dk1"/>
                </a:solidFill>
                <a:uFill>
                  <a:noFill/>
                </a:uFill>
                <a:hlinkClick r:id="rId8">
                  <a:extLst>
                    <a:ext uri="{A12FA001-AC4F-418D-AE19-62706E023703}">
                      <ahyp:hlinkClr val="tx"/>
                    </a:ext>
                  </a:extLst>
                </a:hlinkClick>
              </a:rPr>
              <a:t> </a:t>
            </a:r>
            <a:r>
              <a:rPr lang="fi" sz="650" u="sng">
                <a:solidFill>
                  <a:schemeClr val="accent5"/>
                </a:solidFill>
                <a:hlinkClick r:id="rId9">
                  <a:extLst>
                    <a:ext uri="{A12FA001-AC4F-418D-AE19-62706E023703}">
                      <ahyp:hlinkClr val="tx"/>
                    </a:ext>
                  </a:extLst>
                </a:hlinkClick>
              </a:rPr>
              <a:t>Beyond the English Web: Zero-Shot Cross-Lingual and Lightweight Monolingual Classification of Registers</a:t>
            </a:r>
            <a:r>
              <a:rPr lang="fi" sz="650">
                <a:solidFill>
                  <a:schemeClr val="dk1"/>
                </a:solidFill>
              </a:rPr>
              <a:t>. In </a:t>
            </a:r>
            <a:r>
              <a:rPr i="1" lang="fi" sz="650">
                <a:solidFill>
                  <a:schemeClr val="dk1"/>
                </a:solidFill>
              </a:rPr>
              <a:t>Proceedings of the 16th Conference of the European Chapter of the Association for Computational Linguistics: Student Research Workshop</a:t>
            </a:r>
            <a:r>
              <a:rPr lang="fi" sz="650">
                <a:solidFill>
                  <a:schemeClr val="dk1"/>
                </a:solidFill>
              </a:rPr>
              <a:t>, pages 183–191, Online. Association for Computational Linguistics.</a:t>
            </a:r>
            <a:endParaRPr sz="6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br>
              <a:rPr lang="fi" sz="650">
                <a:solidFill>
                  <a:schemeClr val="dk1"/>
                </a:solidFill>
                <a:highlight>
                  <a:srgbClr val="FFFFFF"/>
                </a:highlight>
                <a:latin typeface="Roboto"/>
                <a:ea typeface="Roboto"/>
                <a:cs typeface="Roboto"/>
                <a:sym typeface="Roboto"/>
              </a:rPr>
            </a:br>
            <a:r>
              <a:rPr lang="fi" sz="650">
                <a:solidFill>
                  <a:schemeClr val="dk1"/>
                </a:solidFill>
                <a:highlight>
                  <a:srgbClr val="FFFFFF"/>
                </a:highlight>
              </a:rPr>
              <a:t>Pedro Javier Ortiz Suarez, Benoit Sagot, and Laurent Romary. 2019. “Asynchronous pipelines for processing huge corpora on medium to low resource infrastructures”. Proceedings of the Workshop on Challenges in the Management of Large Corpora (CMLC-7) 2019. Cardiff, 22nd July 2019 (pp. 9 – 16). Leibniz-Institut für Deutsche Sprache.</a:t>
            </a:r>
            <a:br>
              <a:rPr lang="fi" sz="650">
                <a:solidFill>
                  <a:srgbClr val="222222"/>
                </a:solidFill>
                <a:highlight>
                  <a:srgbClr val="FFFFFF"/>
                </a:highlight>
              </a:rPr>
            </a:br>
            <a:br>
              <a:rPr lang="fi" sz="650">
                <a:solidFill>
                  <a:schemeClr val="dk1"/>
                </a:solidFill>
                <a:highlight>
                  <a:srgbClr val="FFFFFF"/>
                </a:highlight>
              </a:rPr>
            </a:br>
            <a:r>
              <a:rPr lang="fi" sz="650">
                <a:solidFill>
                  <a:schemeClr val="dk1"/>
                </a:solidFill>
                <a:highlight>
                  <a:srgbClr val="FFFFFF"/>
                </a:highlight>
              </a:rPr>
              <a:t>Zhang, Jinbin, Yann Ciarán Ryan, Iiro Rastas, Filip Ginter, Mikko Tolonen and Rohit Babbar. 2022. “Detecting Sequential Genre Change in Eighteenth-Century Texts”. In F. Karsdorp, A. Lassche, &amp; K. Nielbo (Eds.), </a:t>
            </a:r>
            <a:r>
              <a:rPr i="1" lang="fi" sz="650">
                <a:solidFill>
                  <a:schemeClr val="dk1"/>
                </a:solidFill>
                <a:highlight>
                  <a:srgbClr val="FFFFFF"/>
                </a:highlight>
              </a:rPr>
              <a:t>Proceedings of the Computational Humanities Research Conference 2022 </a:t>
            </a:r>
            <a:r>
              <a:rPr lang="fi" sz="650">
                <a:solidFill>
                  <a:schemeClr val="dk1"/>
                </a:solidFill>
                <a:highlight>
                  <a:srgbClr val="FFFFFF"/>
                </a:highlight>
              </a:rPr>
              <a:t>(pp. 243-255). (CEUR Workshop Proceedings; Vol. 3290). CEUR-WS.org.</a:t>
            </a:r>
            <a:endParaRPr sz="650">
              <a:solidFill>
                <a:schemeClr val="dk1"/>
              </a:solidFill>
              <a:highlight>
                <a:srgbClr val="FFFFFF"/>
              </a:highlight>
            </a:endParaRPr>
          </a:p>
          <a:p>
            <a:pPr indent="0" lvl="0" marL="0" rtl="0" algn="l">
              <a:spcBef>
                <a:spcPts val="0"/>
              </a:spcBef>
              <a:spcAft>
                <a:spcPts val="0"/>
              </a:spcAft>
              <a:buNone/>
            </a:pPr>
            <a:br>
              <a:rPr lang="fi" sz="650">
                <a:solidFill>
                  <a:schemeClr val="dk1"/>
                </a:solidFill>
                <a:highlight>
                  <a:schemeClr val="lt1"/>
                </a:highlight>
                <a:latin typeface="Roboto"/>
                <a:ea typeface="Roboto"/>
                <a:cs typeface="Roboto"/>
                <a:sym typeface="Roboto"/>
              </a:rPr>
            </a:br>
            <a:endParaRPr sz="650">
              <a:solidFill>
                <a:schemeClr val="dk1"/>
              </a:solidFill>
              <a:highlight>
                <a:srgbClr val="FFFFFF"/>
              </a:highlight>
            </a:endParaRPr>
          </a:p>
          <a:p>
            <a:pPr indent="0" lvl="0" marL="0" rtl="0" algn="l">
              <a:spcBef>
                <a:spcPts val="0"/>
              </a:spcBef>
              <a:spcAft>
                <a:spcPts val="0"/>
              </a:spcAft>
              <a:buNone/>
            </a:pPr>
            <a:r>
              <a:t/>
            </a:r>
            <a:endParaRPr sz="650">
              <a:solidFill>
                <a:schemeClr val="dk1"/>
              </a:solidFill>
              <a:highlight>
                <a:srgbClr val="FFFFFF"/>
              </a:highlight>
            </a:endParaRPr>
          </a:p>
        </p:txBody>
      </p:sp>
      <p:pic>
        <p:nvPicPr>
          <p:cNvPr id="242" name="Google Shape;242;p36"/>
          <p:cNvPicPr preferRelativeResize="0"/>
          <p:nvPr/>
        </p:nvPicPr>
        <p:blipFill rotWithShape="1">
          <a:blip r:embed="rId10">
            <a:alphaModFix/>
          </a:blip>
          <a:srcRect b="8340" l="0" r="0" t="-8340"/>
          <a:stretch/>
        </p:blipFill>
        <p:spPr>
          <a:xfrm>
            <a:off x="6203035" y="423538"/>
            <a:ext cx="2629277" cy="615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46" name="Shape 246"/>
        <p:cNvGrpSpPr/>
        <p:nvPr/>
      </p:nvGrpSpPr>
      <p:grpSpPr>
        <a:xfrm>
          <a:off x="0" y="0"/>
          <a:ext cx="0" cy="0"/>
          <a:chOff x="0" y="0"/>
          <a:chExt cx="0" cy="0"/>
        </a:xfrm>
      </p:grpSpPr>
      <p:sp>
        <p:nvSpPr>
          <p:cNvPr id="247" name="Google Shape;247;p37"/>
          <p:cNvSpPr txBox="1"/>
          <p:nvPr>
            <p:ph type="title"/>
          </p:nvPr>
        </p:nvSpPr>
        <p:spPr>
          <a:xfrm>
            <a:off x="311700" y="333970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fi" sz="1620">
                <a:solidFill>
                  <a:srgbClr val="B7B7B7"/>
                </a:solidFill>
              </a:rPr>
              <a:t>School of Languages and Translation Studies, 2024</a:t>
            </a:r>
            <a:endParaRPr sz="1620">
              <a:solidFill>
                <a:srgbClr val="B7B7B7"/>
              </a:solidFill>
            </a:endParaRPr>
          </a:p>
        </p:txBody>
      </p:sp>
      <p:pic>
        <p:nvPicPr>
          <p:cNvPr id="248" name="Google Shape;248;p37"/>
          <p:cNvPicPr preferRelativeResize="0"/>
          <p:nvPr/>
        </p:nvPicPr>
        <p:blipFill>
          <a:blip r:embed="rId3">
            <a:alphaModFix/>
          </a:blip>
          <a:stretch>
            <a:fillRect/>
          </a:stretch>
        </p:blipFill>
        <p:spPr>
          <a:xfrm>
            <a:off x="2234425" y="1706200"/>
            <a:ext cx="4675150" cy="1731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i"/>
              <a:t>Genre</a:t>
            </a:r>
            <a:endParaRPr/>
          </a:p>
        </p:txBody>
      </p:sp>
      <p:sp>
        <p:nvSpPr>
          <p:cNvPr id="254" name="Google Shape;254;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lang="fi">
                <a:latin typeface="Courier New"/>
                <a:ea typeface="Courier New"/>
                <a:cs typeface="Courier New"/>
                <a:sym typeface="Courier New"/>
              </a:rPr>
              <a:t>{"test_loss": 0.2669629454612732, "test_f1": 0.6944444444444444, "test_f1_th02": 0.6846846846846847, "test_f1_th03": 0.6955767562879445, "test_f1_th04": 0.6944444444444444, "test_f1_th05": 0.687099725526075, "test_f1_th06": 0.6742209631728044, "test_accuracy": 0.6689834926151172, "test_runtime": 27.6341, "test_samples_per_second": 41.651, "test_steps_per_second": 5.211}</a:t>
            </a:r>
            <a:endParaRPr>
              <a:latin typeface="Courier New"/>
              <a:ea typeface="Courier New"/>
              <a:cs typeface="Courier New"/>
              <a:sym typeface="Courier New"/>
            </a:endParaRPr>
          </a:p>
          <a:p>
            <a:pPr indent="0" lvl="0" marL="0" rtl="0" algn="l">
              <a:spcBef>
                <a:spcPts val="1200"/>
              </a:spcBef>
              <a:spcAft>
                <a:spcPts val="0"/>
              </a:spcAft>
              <a:buNone/>
            </a:pPr>
            <a:r>
              <a:rPr lang="fi">
                <a:latin typeface="Courier New"/>
                <a:ea typeface="Courier New"/>
                <a:cs typeface="Courier New"/>
                <a:sym typeface="Courier New"/>
              </a:rPr>
              <a:t>Best th=0.3</a:t>
            </a:r>
            <a:endParaRPr>
              <a:latin typeface="Courier New"/>
              <a:ea typeface="Courier New"/>
              <a:cs typeface="Courier New"/>
              <a:sym typeface="Courier New"/>
            </a:endParaRPr>
          </a:p>
          <a:p>
            <a:pPr indent="0" lvl="0" marL="0" rtl="0" algn="l">
              <a:spcBef>
                <a:spcPts val="1200"/>
              </a:spcBef>
              <a:spcAft>
                <a:spcPts val="0"/>
              </a:spcAft>
              <a:buNone/>
            </a:pPr>
            <a:r>
              <a:rPr lang="fi">
                <a:latin typeface="Courier New"/>
                <a:ea typeface="Courier New"/>
                <a:cs typeface="Courier New"/>
                <a:sym typeface="Courier New"/>
              </a:rPr>
              <a:t>                              </a:t>
            </a:r>
            <a:r>
              <a:rPr lang="fi">
                <a:latin typeface="Courier New"/>
                <a:ea typeface="Courier New"/>
                <a:cs typeface="Courier New"/>
                <a:sym typeface="Courier New"/>
              </a:rPr>
              <a:t>precision    recall  f1-score   suppor</a:t>
            </a:r>
            <a:r>
              <a:rPr lang="fi">
                <a:latin typeface="Courier New"/>
                <a:ea typeface="Courier New"/>
                <a:cs typeface="Courier New"/>
                <a:sym typeface="Courier New"/>
              </a:rPr>
              <a:t>t</a:t>
            </a:r>
            <a:endParaRPr>
              <a:latin typeface="Courier New"/>
              <a:ea typeface="Courier New"/>
              <a:cs typeface="Courier New"/>
              <a:sym typeface="Courier New"/>
            </a:endParaRPr>
          </a:p>
          <a:p>
            <a:pPr indent="0" lvl="0" marL="0" rtl="0" algn="l">
              <a:spcBef>
                <a:spcPts val="1200"/>
              </a:spcBef>
              <a:spcAft>
                <a:spcPts val="0"/>
              </a:spcAft>
              <a:buClr>
                <a:schemeClr val="dk1"/>
              </a:buClr>
              <a:buSzPct val="61111"/>
              <a:buFont typeface="Arial"/>
              <a:buNone/>
            </a:pPr>
            <a:r>
              <a:rPr lang="fi">
                <a:latin typeface="Courier New"/>
                <a:ea typeface="Courier New"/>
                <a:cs typeface="Courier New"/>
                <a:sym typeface="Courier New"/>
              </a:rPr>
              <a:t>      </a:t>
            </a:r>
            <a:r>
              <a:rPr lang="fi">
                <a:latin typeface="Courier New"/>
                <a:ea typeface="Courier New"/>
                <a:cs typeface="Courier New"/>
                <a:sym typeface="Courier New"/>
              </a:rPr>
              <a:t>Cookbooks, Food &amp; Wine       0.69      0.51      0.59        35</a:t>
            </a:r>
            <a:br>
              <a:rPr lang="fi">
                <a:latin typeface="Courier New"/>
                <a:ea typeface="Courier New"/>
                <a:cs typeface="Courier New"/>
                <a:sym typeface="Courier New"/>
              </a:rPr>
            </a:br>
            <a:r>
              <a:rPr lang="fi">
                <a:latin typeface="Courier New"/>
                <a:ea typeface="Courier New"/>
                <a:cs typeface="Courier New"/>
                <a:sym typeface="Courier New"/>
              </a:rPr>
              <a:t>Engineering &amp; Transportation       0.60      0.72      0.65       172</a:t>
            </a:r>
            <a:br>
              <a:rPr lang="fi">
                <a:latin typeface="Courier New"/>
                <a:ea typeface="Courier New"/>
                <a:cs typeface="Courier New"/>
                <a:sym typeface="Courier New"/>
              </a:rPr>
            </a:br>
            <a:r>
              <a:rPr lang="fi">
                <a:latin typeface="Courier New"/>
                <a:ea typeface="Courier New"/>
                <a:cs typeface="Courier New"/>
                <a:sym typeface="Courier New"/>
              </a:rPr>
              <a:t>        Literature &amp; Fiction       0.73      0.92      0.81       535</a:t>
            </a:r>
            <a:br>
              <a:rPr lang="fi">
                <a:latin typeface="Courier New"/>
                <a:ea typeface="Courier New"/>
                <a:cs typeface="Courier New"/>
                <a:sym typeface="Courier New"/>
              </a:rPr>
            </a:br>
            <a:r>
              <a:rPr lang="fi">
                <a:latin typeface="Courier New"/>
                <a:ea typeface="Courier New"/>
                <a:cs typeface="Courier New"/>
                <a:sym typeface="Courier New"/>
              </a:rPr>
              <a:t>  Medicine &amp; Health Sciences       0.77      0.50      0.61        72</a:t>
            </a:r>
            <a:br>
              <a:rPr lang="fi">
                <a:latin typeface="Courier New"/>
                <a:ea typeface="Courier New"/>
                <a:cs typeface="Courier New"/>
                <a:sym typeface="Courier New"/>
              </a:rPr>
            </a:br>
            <a:r>
              <a:rPr lang="fi">
                <a:latin typeface="Courier New"/>
                <a:ea typeface="Courier New"/>
                <a:cs typeface="Courier New"/>
                <a:sym typeface="Courier New"/>
              </a:rPr>
              <a:t>  Politics &amp; Social Sciences       0.66      0.44      0.53       194</a:t>
            </a:r>
            <a:br>
              <a:rPr lang="fi">
                <a:latin typeface="Courier New"/>
                <a:ea typeface="Courier New"/>
                <a:cs typeface="Courier New"/>
                <a:sym typeface="Courier New"/>
              </a:rPr>
            </a:br>
            <a:r>
              <a:rPr lang="fi">
                <a:latin typeface="Courier New"/>
                <a:ea typeface="Courier New"/>
                <a:cs typeface="Courier New"/>
                <a:sym typeface="Courier New"/>
              </a:rPr>
              <a:t>              Science &amp; Math       0.71      0.33      0.45       144</a:t>
            </a:r>
            <a:endParaRPr>
              <a:latin typeface="Courier New"/>
              <a:ea typeface="Courier New"/>
              <a:cs typeface="Courier New"/>
              <a:sym typeface="Courier New"/>
            </a:endParaRPr>
          </a:p>
          <a:p>
            <a:pPr indent="0" lvl="0" marL="0" rtl="0" algn="l">
              <a:spcBef>
                <a:spcPts val="1200"/>
              </a:spcBef>
              <a:spcAft>
                <a:spcPts val="0"/>
              </a:spcAft>
              <a:buClr>
                <a:schemeClr val="dk1"/>
              </a:buClr>
              <a:buSzPct val="61111"/>
              <a:buFont typeface="Arial"/>
              <a:buNone/>
            </a:pPr>
            <a:r>
              <a:rPr lang="fi">
                <a:latin typeface="Courier New"/>
                <a:ea typeface="Courier New"/>
                <a:cs typeface="Courier New"/>
                <a:sym typeface="Courier New"/>
              </a:rPr>
              <a:t>                   micro avg       0.69      0.70      </a:t>
            </a:r>
            <a:r>
              <a:rPr b="1" lang="fi">
                <a:latin typeface="Courier New"/>
                <a:ea typeface="Courier New"/>
                <a:cs typeface="Courier New"/>
                <a:sym typeface="Courier New"/>
              </a:rPr>
              <a:t>0.70</a:t>
            </a:r>
            <a:r>
              <a:rPr lang="fi">
                <a:latin typeface="Courier New"/>
                <a:ea typeface="Courier New"/>
                <a:cs typeface="Courier New"/>
                <a:sym typeface="Courier New"/>
              </a:rPr>
              <a:t>      1152</a:t>
            </a:r>
            <a:br>
              <a:rPr lang="fi">
                <a:latin typeface="Courier New"/>
                <a:ea typeface="Courier New"/>
                <a:cs typeface="Courier New"/>
                <a:sym typeface="Courier New"/>
              </a:rPr>
            </a:br>
            <a:r>
              <a:rPr lang="fi">
                <a:latin typeface="Courier New"/>
                <a:ea typeface="Courier New"/>
                <a:cs typeface="Courier New"/>
                <a:sym typeface="Courier New"/>
              </a:rPr>
              <a:t>                   macro avg       0.69      0.57      </a:t>
            </a:r>
            <a:r>
              <a:rPr b="1" lang="fi">
                <a:latin typeface="Courier New"/>
                <a:ea typeface="Courier New"/>
                <a:cs typeface="Courier New"/>
                <a:sym typeface="Courier New"/>
              </a:rPr>
              <a:t>0.61</a:t>
            </a:r>
            <a:r>
              <a:rPr lang="fi">
                <a:latin typeface="Courier New"/>
                <a:ea typeface="Courier New"/>
                <a:cs typeface="Courier New"/>
                <a:sym typeface="Courier New"/>
              </a:rPr>
              <a:t>      1152</a:t>
            </a:r>
            <a:br>
              <a:rPr lang="fi">
                <a:latin typeface="Courier New"/>
                <a:ea typeface="Courier New"/>
                <a:cs typeface="Courier New"/>
                <a:sym typeface="Courier New"/>
              </a:rPr>
            </a:br>
            <a:r>
              <a:rPr lang="fi">
                <a:latin typeface="Courier New"/>
                <a:ea typeface="Courier New"/>
                <a:cs typeface="Courier New"/>
                <a:sym typeface="Courier New"/>
              </a:rPr>
              <a:t>                weighted avg       0.69      0.70      0.68      1152</a:t>
            </a:r>
            <a:br>
              <a:rPr lang="fi">
                <a:latin typeface="Courier New"/>
                <a:ea typeface="Courier New"/>
                <a:cs typeface="Courier New"/>
                <a:sym typeface="Courier New"/>
              </a:rPr>
            </a:br>
            <a:r>
              <a:rPr lang="fi">
                <a:latin typeface="Courier New"/>
                <a:ea typeface="Courier New"/>
                <a:cs typeface="Courier New"/>
                <a:sym typeface="Courier New"/>
              </a:rPr>
              <a:t>                 samples avg       0.68      0.70      0.69      1152</a:t>
            </a:r>
            <a:endParaRPr>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8" name="Shape 258"/>
        <p:cNvGrpSpPr/>
        <p:nvPr/>
      </p:nvGrpSpPr>
      <p:grpSpPr>
        <a:xfrm>
          <a:off x="0" y="0"/>
          <a:ext cx="0" cy="0"/>
          <a:chOff x="0" y="0"/>
          <a:chExt cx="0" cy="0"/>
        </a:xfrm>
      </p:grpSpPr>
      <p:sp>
        <p:nvSpPr>
          <p:cNvPr id="259" name="Google Shape;259;p39"/>
          <p:cNvSpPr txBox="1"/>
          <p:nvPr>
            <p:ph idx="1" type="body"/>
          </p:nvPr>
        </p:nvSpPr>
        <p:spPr>
          <a:xfrm>
            <a:off x="311700" y="223725"/>
            <a:ext cx="8520600" cy="47859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1200"/>
              </a:spcAft>
              <a:buNone/>
            </a:pPr>
            <a:r>
              <a:rPr lang="fi"/>
              <a:t>map_full_names = {</a:t>
            </a:r>
            <a:br>
              <a:rPr lang="fi"/>
            </a:br>
            <a:r>
              <a:rPr lang="fi"/>
              <a:t>    "MT": "Machine translated (MT)",</a:t>
            </a:r>
            <a:br>
              <a:rPr lang="fi"/>
            </a:br>
            <a:r>
              <a:rPr lang="fi"/>
              <a:t>    "LY": "Lyrical (LY)",</a:t>
            </a:r>
            <a:br>
              <a:rPr lang="fi"/>
            </a:br>
            <a:r>
              <a:rPr lang="fi"/>
              <a:t>    "SP": "Spoken (SP)",</a:t>
            </a:r>
            <a:br>
              <a:rPr lang="fi"/>
            </a:br>
            <a:r>
              <a:rPr lang="fi"/>
              <a:t>    "it": "Interview (it)",</a:t>
            </a:r>
            <a:br>
              <a:rPr lang="fi"/>
            </a:br>
            <a:r>
              <a:rPr lang="fi"/>
              <a:t>    "os": "Other SP",</a:t>
            </a:r>
            <a:br>
              <a:rPr lang="fi"/>
            </a:br>
            <a:r>
              <a:rPr lang="fi"/>
              <a:t>    "ID": "Interactive discussion (ID)",</a:t>
            </a:r>
            <a:br>
              <a:rPr lang="fi"/>
            </a:br>
            <a:r>
              <a:rPr lang="fi"/>
              <a:t>    "NA": "Narrative (NA)",</a:t>
            </a:r>
            <a:br>
              <a:rPr lang="fi"/>
            </a:br>
            <a:r>
              <a:rPr lang="fi"/>
              <a:t>    "ne": "News report (ne)",</a:t>
            </a:r>
            <a:br>
              <a:rPr lang="fi"/>
            </a:br>
            <a:r>
              <a:rPr lang="fi"/>
              <a:t>    "sr": "Sports report (sr)",</a:t>
            </a:r>
            <a:br>
              <a:rPr lang="fi"/>
            </a:br>
            <a:r>
              <a:rPr lang="fi"/>
              <a:t>    "nb": "Narrative blog (nb)",</a:t>
            </a:r>
            <a:br>
              <a:rPr lang="fi"/>
            </a:br>
            <a:r>
              <a:rPr lang="fi"/>
              <a:t>    "on": "Other NA",</a:t>
            </a:r>
            <a:br>
              <a:rPr lang="fi"/>
            </a:br>
            <a:r>
              <a:rPr lang="fi"/>
              <a:t>    "HI": "How-to or instructions (HI)",</a:t>
            </a:r>
            <a:br>
              <a:rPr lang="fi"/>
            </a:br>
            <a:r>
              <a:rPr lang="fi"/>
              <a:t>    "re": "Recipe (re)",</a:t>
            </a:r>
            <a:br>
              <a:rPr lang="fi"/>
            </a:br>
            <a:r>
              <a:rPr lang="fi"/>
              <a:t>    "oh": "Other HI",</a:t>
            </a:r>
            <a:br>
              <a:rPr lang="fi"/>
            </a:br>
            <a:r>
              <a:rPr lang="fi"/>
              <a:t>    "IN": "Informational description (IN)",</a:t>
            </a:r>
            <a:br>
              <a:rPr lang="fi"/>
            </a:br>
            <a:r>
              <a:rPr lang="fi"/>
              <a:t>    "en": "Encyclopedia article (en)",</a:t>
            </a:r>
            <a:br>
              <a:rPr lang="fi"/>
            </a:br>
            <a:r>
              <a:rPr lang="fi"/>
              <a:t>    "ra": "Research article (ra)",</a:t>
            </a:r>
            <a:br>
              <a:rPr lang="fi"/>
            </a:br>
            <a:r>
              <a:rPr lang="fi"/>
              <a:t>    "dtp": "Description: thing / person (dtp)",</a:t>
            </a:r>
            <a:br>
              <a:rPr lang="fi"/>
            </a:br>
            <a:r>
              <a:rPr lang="fi"/>
              <a:t>    "fi": "FAQ (fi)",</a:t>
            </a:r>
            <a:br>
              <a:rPr lang="fi"/>
            </a:br>
            <a:r>
              <a:rPr lang="fi"/>
              <a:t>    "lt": "Legal (lt)",</a:t>
            </a:r>
            <a:br>
              <a:rPr lang="fi"/>
            </a:br>
            <a:r>
              <a:rPr lang="fi"/>
              <a:t>    "oi": "Other IN",</a:t>
            </a:r>
            <a:br>
              <a:rPr lang="fi"/>
            </a:br>
            <a:r>
              <a:rPr lang="fi"/>
              <a:t>    "OP": "Opinion (OP)",</a:t>
            </a:r>
            <a:br>
              <a:rPr lang="fi"/>
            </a:br>
            <a:r>
              <a:rPr lang="fi"/>
              <a:t>    "rv": "Review (rv)",</a:t>
            </a:r>
            <a:br>
              <a:rPr lang="fi"/>
            </a:br>
            <a:r>
              <a:rPr lang="fi"/>
              <a:t>    "ob": "Opinion blog (ob)",</a:t>
            </a:r>
            <a:br>
              <a:rPr lang="fi"/>
            </a:br>
            <a:r>
              <a:rPr lang="fi"/>
              <a:t>    "rs": "Religious blog / sermon (rs)",</a:t>
            </a:r>
            <a:br>
              <a:rPr lang="fi"/>
            </a:br>
            <a:r>
              <a:rPr lang="fi"/>
              <a:t>    "av": "Advice (av)",</a:t>
            </a:r>
            <a:br>
              <a:rPr lang="fi"/>
            </a:br>
            <a:r>
              <a:rPr lang="fi"/>
              <a:t>    "oo": "Other OP",</a:t>
            </a:r>
            <a:br>
              <a:rPr lang="fi"/>
            </a:br>
            <a:r>
              <a:rPr lang="fi"/>
              <a:t>    "IP": "Informational persuasion (IP)",</a:t>
            </a:r>
            <a:br>
              <a:rPr lang="fi"/>
            </a:br>
            <a:r>
              <a:rPr lang="fi"/>
              <a:t>    "ds": "Description: intent to sell (ds)",</a:t>
            </a:r>
            <a:br>
              <a:rPr lang="fi"/>
            </a:br>
            <a:r>
              <a:rPr lang="fi"/>
              <a:t>    "ed": "News &amp; opinion blog / editorial (ed)",</a:t>
            </a:r>
            <a:br>
              <a:rPr lang="fi"/>
            </a:br>
            <a:r>
              <a:rPr lang="fi"/>
              <a:t>    "oe": "Other IP",</a:t>
            </a:r>
            <a:br>
              <a:rPr lang="fi"/>
            </a:br>
            <a:r>
              <a:rPr lang="fi"/>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3" name="Shape 263"/>
        <p:cNvGrpSpPr/>
        <p:nvPr/>
      </p:nvGrpSpPr>
      <p:grpSpPr>
        <a:xfrm>
          <a:off x="0" y="0"/>
          <a:ext cx="0" cy="0"/>
          <a:chOff x="0" y="0"/>
          <a:chExt cx="0" cy="0"/>
        </a:xfrm>
      </p:grpSpPr>
      <p:sp>
        <p:nvSpPr>
          <p:cNvPr id="264" name="Google Shape;264;p40"/>
          <p:cNvSpPr txBox="1"/>
          <p:nvPr/>
        </p:nvSpPr>
        <p:spPr>
          <a:xfrm>
            <a:off x="421700" y="1103900"/>
            <a:ext cx="7620000" cy="1658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22222"/>
              </a:buClr>
              <a:buSzPts val="1800"/>
              <a:buChar char="-"/>
            </a:pPr>
            <a:r>
              <a:rPr lang="fi" sz="1800">
                <a:solidFill>
                  <a:srgbClr val="222222"/>
                </a:solidFill>
                <a:highlight>
                  <a:srgbClr val="FFFFFF"/>
                </a:highlight>
              </a:rPr>
              <a:t>S</a:t>
            </a:r>
            <a:r>
              <a:rPr lang="fi" sz="1800">
                <a:solidFill>
                  <a:srgbClr val="222222"/>
                </a:solidFill>
                <a:highlight>
                  <a:srgbClr val="FFFFFF"/>
                </a:highlight>
              </a:rPr>
              <a:t>ituationally defined text varieties </a:t>
            </a:r>
            <a:r>
              <a:rPr lang="fi" sz="1800">
                <a:solidFill>
                  <a:srgbClr val="222222"/>
                </a:solidFill>
                <a:highlight>
                  <a:srgbClr val="FFFFFF"/>
                </a:highlight>
              </a:rPr>
              <a:t>(Biber and Conrad, 2019)</a:t>
            </a:r>
            <a:endParaRPr sz="1800">
              <a:solidFill>
                <a:srgbClr val="222222"/>
              </a:solidFill>
              <a:highlight>
                <a:srgbClr val="FFFFFF"/>
              </a:highlight>
            </a:endParaRPr>
          </a:p>
          <a:p>
            <a:pPr indent="-342900" lvl="1" marL="914400" rtl="0" algn="l">
              <a:lnSpc>
                <a:spcPct val="115000"/>
              </a:lnSpc>
              <a:spcBef>
                <a:spcPts val="0"/>
              </a:spcBef>
              <a:spcAft>
                <a:spcPts val="0"/>
              </a:spcAft>
              <a:buClr>
                <a:srgbClr val="222222"/>
              </a:buClr>
              <a:buSzPts val="1800"/>
              <a:buChar char="-"/>
            </a:pPr>
            <a:r>
              <a:rPr lang="fi" sz="1800">
                <a:solidFill>
                  <a:srgbClr val="222222"/>
                </a:solidFill>
                <a:highlight>
                  <a:srgbClr val="FFFFFF"/>
                </a:highlight>
              </a:rPr>
              <a:t>focus on linguistic features that are functionally adapted to the communicative purpose at hand</a:t>
            </a:r>
            <a:endParaRPr sz="1800">
              <a:solidFill>
                <a:srgbClr val="222222"/>
              </a:solidFill>
              <a:highlight>
                <a:srgbClr val="FFFFFF"/>
              </a:highlight>
            </a:endParaRPr>
          </a:p>
          <a:p>
            <a:pPr indent="-342900" lvl="0" marL="457200" rtl="0" algn="l">
              <a:lnSpc>
                <a:spcPct val="115000"/>
              </a:lnSpc>
              <a:spcBef>
                <a:spcPts val="0"/>
              </a:spcBef>
              <a:spcAft>
                <a:spcPts val="0"/>
              </a:spcAft>
              <a:buClr>
                <a:srgbClr val="222222"/>
              </a:buClr>
              <a:buSzPts val="1800"/>
              <a:buChar char="-"/>
            </a:pPr>
            <a:r>
              <a:rPr lang="fi" sz="1800">
                <a:solidFill>
                  <a:srgbClr val="222222"/>
                </a:solidFill>
                <a:highlight>
                  <a:srgbClr val="FFFFFF"/>
                </a:highlight>
              </a:rPr>
              <a:t>Interactive Discussion, Narrative, Opinion etc.</a:t>
            </a:r>
            <a:endParaRPr sz="1800">
              <a:solidFill>
                <a:srgbClr val="222222"/>
              </a:solidFill>
              <a:highlight>
                <a:srgbClr val="FFFFFF"/>
              </a:highlight>
            </a:endParaRPr>
          </a:p>
        </p:txBody>
      </p:sp>
      <p:pic>
        <p:nvPicPr>
          <p:cNvPr id="265" name="Google Shape;265;p40"/>
          <p:cNvPicPr preferRelativeResize="0"/>
          <p:nvPr/>
        </p:nvPicPr>
        <p:blipFill rotWithShape="1">
          <a:blip r:embed="rId4">
            <a:alphaModFix/>
          </a:blip>
          <a:srcRect b="8340" l="0" r="0" t="-8340"/>
          <a:stretch/>
        </p:blipFill>
        <p:spPr>
          <a:xfrm>
            <a:off x="6203035" y="423538"/>
            <a:ext cx="2629277" cy="615675"/>
          </a:xfrm>
          <a:prstGeom prst="rect">
            <a:avLst/>
          </a:prstGeom>
          <a:noFill/>
          <a:ln>
            <a:noFill/>
          </a:ln>
        </p:spPr>
      </p:pic>
      <p:sp>
        <p:nvSpPr>
          <p:cNvPr id="266" name="Google Shape;26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i">
                <a:solidFill>
                  <a:srgbClr val="9B57D3"/>
                </a:solidFill>
              </a:rPr>
              <a:t>Register</a:t>
            </a:r>
            <a:r>
              <a:rPr b="1" lang="fi">
                <a:solidFill>
                  <a:srgbClr val="9B57D3"/>
                </a:solidFill>
              </a:rPr>
              <a:t>…</a:t>
            </a:r>
            <a:endParaRPr b="1">
              <a:solidFill>
                <a:srgbClr val="9B57D3"/>
              </a:solidFill>
            </a:endParaRPr>
          </a:p>
        </p:txBody>
      </p:sp>
      <p:sp>
        <p:nvSpPr>
          <p:cNvPr id="267" name="Google Shape;267;p40"/>
          <p:cNvSpPr txBox="1"/>
          <p:nvPr>
            <p:ph type="title"/>
          </p:nvPr>
        </p:nvSpPr>
        <p:spPr>
          <a:xfrm>
            <a:off x="311700" y="2602200"/>
            <a:ext cx="6627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i">
                <a:solidFill>
                  <a:srgbClr val="9B57D3"/>
                </a:solidFill>
              </a:rPr>
              <a:t>…and </a:t>
            </a:r>
            <a:r>
              <a:rPr b="1" lang="fi">
                <a:solidFill>
                  <a:srgbClr val="9B57D3"/>
                </a:solidFill>
              </a:rPr>
              <a:t>Genre</a:t>
            </a:r>
            <a:endParaRPr b="1">
              <a:solidFill>
                <a:srgbClr val="9B57D3"/>
              </a:solidFill>
            </a:endParaRPr>
          </a:p>
        </p:txBody>
      </p:sp>
      <p:sp>
        <p:nvSpPr>
          <p:cNvPr id="268" name="Google Shape;268;p40"/>
          <p:cNvSpPr txBox="1"/>
          <p:nvPr/>
        </p:nvSpPr>
        <p:spPr>
          <a:xfrm>
            <a:off x="421700" y="3174900"/>
            <a:ext cx="7620000" cy="1658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22222"/>
              </a:buClr>
              <a:buSzPts val="1800"/>
              <a:buChar char="-"/>
            </a:pPr>
            <a:r>
              <a:rPr lang="fi" sz="1800">
                <a:solidFill>
                  <a:srgbClr val="222222"/>
                </a:solidFill>
                <a:highlight>
                  <a:srgbClr val="FFFFFF"/>
                </a:highlight>
              </a:rPr>
              <a:t>categories to which works of literature can be classified</a:t>
            </a:r>
            <a:r>
              <a:rPr lang="fi" sz="1800">
                <a:solidFill>
                  <a:srgbClr val="222222"/>
                </a:solidFill>
                <a:highlight>
                  <a:srgbClr val="FFFFFF"/>
                </a:highlight>
              </a:rPr>
              <a:t> (Goyal and Prakash 2022)</a:t>
            </a:r>
            <a:endParaRPr sz="1800">
              <a:solidFill>
                <a:srgbClr val="222222"/>
              </a:solidFill>
              <a:highlight>
                <a:srgbClr val="FFFFFF"/>
              </a:highlight>
            </a:endParaRPr>
          </a:p>
          <a:p>
            <a:pPr indent="-342900" lvl="1" marL="914400" rtl="0" algn="l">
              <a:lnSpc>
                <a:spcPct val="115000"/>
              </a:lnSpc>
              <a:spcBef>
                <a:spcPts val="0"/>
              </a:spcBef>
              <a:spcAft>
                <a:spcPts val="0"/>
              </a:spcAft>
              <a:buClr>
                <a:srgbClr val="222222"/>
              </a:buClr>
              <a:buSzPts val="1800"/>
              <a:buChar char="-"/>
            </a:pPr>
            <a:r>
              <a:rPr lang="fi" sz="1800">
                <a:solidFill>
                  <a:srgbClr val="222222"/>
                </a:solidFill>
                <a:highlight>
                  <a:srgbClr val="FFFFFF"/>
                </a:highlight>
              </a:rPr>
              <a:t>focus on similarities between the style of writing, surrounding temporal and geographical context, and narrative techniques</a:t>
            </a:r>
            <a:endParaRPr sz="1800">
              <a:solidFill>
                <a:srgbClr val="222222"/>
              </a:solidFill>
              <a:highlight>
                <a:srgbClr val="FFFFFF"/>
              </a:highlight>
            </a:endParaRPr>
          </a:p>
          <a:p>
            <a:pPr indent="-342900" lvl="0" marL="457200" rtl="0" algn="l">
              <a:lnSpc>
                <a:spcPct val="115000"/>
              </a:lnSpc>
              <a:spcBef>
                <a:spcPts val="0"/>
              </a:spcBef>
              <a:spcAft>
                <a:spcPts val="0"/>
              </a:spcAft>
              <a:buClr>
                <a:srgbClr val="222222"/>
              </a:buClr>
              <a:buSzPts val="1800"/>
              <a:buChar char="-"/>
            </a:pPr>
            <a:r>
              <a:rPr lang="fi" sz="1800">
                <a:solidFill>
                  <a:srgbClr val="222222"/>
                </a:solidFill>
                <a:highlight>
                  <a:srgbClr val="FFFFFF"/>
                </a:highlight>
              </a:rPr>
              <a:t>Science Fiction; Cookbooks, Food &amp; Wine; etc.</a:t>
            </a:r>
            <a:endParaRPr sz="1800">
              <a:solidFill>
                <a:srgbClr val="222222"/>
              </a:solidFill>
              <a:highlight>
                <a:srgbClr val="FFFFFF"/>
              </a:highlight>
            </a:endParaRPr>
          </a:p>
          <a:p>
            <a:pPr indent="0" lvl="0" marL="457200" rtl="0" algn="l">
              <a:lnSpc>
                <a:spcPct val="115000"/>
              </a:lnSpc>
              <a:spcBef>
                <a:spcPts val="0"/>
              </a:spcBef>
              <a:spcAft>
                <a:spcPts val="0"/>
              </a:spcAft>
              <a:buNone/>
            </a:pPr>
            <a:r>
              <a:t/>
            </a:r>
            <a:endParaRPr sz="1800">
              <a:solidFill>
                <a:srgbClr val="222222"/>
              </a:solidFill>
              <a:highlight>
                <a:srgbClr val="FFFFFF"/>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2" name="Shape 272"/>
        <p:cNvGrpSpPr/>
        <p:nvPr/>
      </p:nvGrpSpPr>
      <p:grpSpPr>
        <a:xfrm>
          <a:off x="0" y="0"/>
          <a:ext cx="0" cy="0"/>
          <a:chOff x="0" y="0"/>
          <a:chExt cx="0" cy="0"/>
        </a:xfrm>
      </p:grpSpPr>
      <p:sp>
        <p:nvSpPr>
          <p:cNvPr id="273" name="Google Shape;27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i">
                <a:solidFill>
                  <a:srgbClr val="9B57D3"/>
                </a:solidFill>
              </a:rPr>
              <a:t>Intersection of</a:t>
            </a:r>
            <a:r>
              <a:rPr b="1" lang="fi">
                <a:solidFill>
                  <a:srgbClr val="9B57D3"/>
                </a:solidFill>
              </a:rPr>
              <a:t> Registers and Genres</a:t>
            </a:r>
            <a:endParaRPr b="1">
              <a:solidFill>
                <a:srgbClr val="9B57D3"/>
              </a:solidFill>
            </a:endParaRPr>
          </a:p>
        </p:txBody>
      </p:sp>
      <p:sp>
        <p:nvSpPr>
          <p:cNvPr id="274" name="Google Shape;274;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5" name="Google Shape;275;p41"/>
          <p:cNvPicPr preferRelativeResize="0"/>
          <p:nvPr/>
        </p:nvPicPr>
        <p:blipFill rotWithShape="1">
          <a:blip r:embed="rId3">
            <a:alphaModFix/>
          </a:blip>
          <a:srcRect b="8340" l="0" r="0" t="-8340"/>
          <a:stretch/>
        </p:blipFill>
        <p:spPr>
          <a:xfrm>
            <a:off x="6203035" y="423538"/>
            <a:ext cx="2629277" cy="615675"/>
          </a:xfrm>
          <a:prstGeom prst="rect">
            <a:avLst/>
          </a:prstGeom>
          <a:noFill/>
          <a:ln>
            <a:noFill/>
          </a:ln>
        </p:spPr>
      </p:pic>
      <p:pic>
        <p:nvPicPr>
          <p:cNvPr id="276" name="Google Shape;276;p41"/>
          <p:cNvPicPr preferRelativeResize="0"/>
          <p:nvPr/>
        </p:nvPicPr>
        <p:blipFill rotWithShape="1">
          <a:blip r:embed="rId4">
            <a:alphaModFix/>
          </a:blip>
          <a:srcRect b="6561" l="0" r="0" t="9214"/>
          <a:stretch/>
        </p:blipFill>
        <p:spPr>
          <a:xfrm>
            <a:off x="258388" y="1094800"/>
            <a:ext cx="8627226" cy="3935675"/>
          </a:xfrm>
          <a:prstGeom prst="rect">
            <a:avLst/>
          </a:prstGeom>
          <a:noFill/>
          <a:ln>
            <a:noFill/>
          </a:ln>
        </p:spPr>
      </p:pic>
      <p:sp>
        <p:nvSpPr>
          <p:cNvPr id="277" name="Google Shape;277;p41"/>
          <p:cNvSpPr txBox="1"/>
          <p:nvPr/>
        </p:nvSpPr>
        <p:spPr>
          <a:xfrm>
            <a:off x="117650" y="4871325"/>
            <a:ext cx="17991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i" sz="900">
                <a:solidFill>
                  <a:schemeClr val="dk2"/>
                </a:solidFill>
              </a:rPr>
              <a:t>Sample of Register Oscar</a:t>
            </a:r>
            <a:endParaRPr sz="9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421700" y="1103900"/>
            <a:ext cx="7872600" cy="49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i" sz="1800">
                <a:solidFill>
                  <a:srgbClr val="222222"/>
                </a:solidFill>
                <a:highlight>
                  <a:srgbClr val="FFFFFF"/>
                </a:highlight>
              </a:rPr>
              <a:t>We define both register and genre based on the corpora used in this study</a:t>
            </a:r>
            <a:endParaRPr sz="1800">
              <a:solidFill>
                <a:srgbClr val="222222"/>
              </a:solidFill>
              <a:highlight>
                <a:srgbClr val="FFFFFF"/>
              </a:highlight>
            </a:endParaRPr>
          </a:p>
          <a:p>
            <a:pPr indent="0" lvl="0" marL="0" rtl="0" algn="l">
              <a:lnSpc>
                <a:spcPct val="115000"/>
              </a:lnSpc>
              <a:spcBef>
                <a:spcPts val="0"/>
              </a:spcBef>
              <a:spcAft>
                <a:spcPts val="0"/>
              </a:spcAft>
              <a:buNone/>
            </a:pPr>
            <a:r>
              <a:t/>
            </a:r>
            <a:endParaRPr sz="1800">
              <a:solidFill>
                <a:srgbClr val="222222"/>
              </a:solidFill>
              <a:highlight>
                <a:srgbClr val="FFFFFF"/>
              </a:highlight>
            </a:endParaRPr>
          </a:p>
        </p:txBody>
      </p:sp>
      <p:pic>
        <p:nvPicPr>
          <p:cNvPr id="70" name="Google Shape;70;p15"/>
          <p:cNvPicPr preferRelativeResize="0"/>
          <p:nvPr/>
        </p:nvPicPr>
        <p:blipFill rotWithShape="1">
          <a:blip r:embed="rId3">
            <a:alphaModFix/>
          </a:blip>
          <a:srcRect b="8340" l="0" r="0" t="-8340"/>
          <a:stretch/>
        </p:blipFill>
        <p:spPr>
          <a:xfrm>
            <a:off x="6203035" y="423538"/>
            <a:ext cx="2629277" cy="615675"/>
          </a:xfrm>
          <a:prstGeom prst="rect">
            <a:avLst/>
          </a:prstGeom>
          <a:noFill/>
          <a:ln>
            <a:noFill/>
          </a:ln>
        </p:spPr>
      </p:pic>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i">
                <a:solidFill>
                  <a:srgbClr val="9B57D3"/>
                </a:solidFill>
              </a:rPr>
              <a:t>Definitions for this presentation</a:t>
            </a:r>
            <a:endParaRPr b="1">
              <a:solidFill>
                <a:srgbClr val="9B57D3"/>
              </a:solidFill>
            </a:endParaRPr>
          </a:p>
        </p:txBody>
      </p:sp>
      <p:sp>
        <p:nvSpPr>
          <p:cNvPr id="72" name="Google Shape;72;p15"/>
          <p:cNvSpPr txBox="1"/>
          <p:nvPr/>
        </p:nvSpPr>
        <p:spPr>
          <a:xfrm>
            <a:off x="421700" y="1596200"/>
            <a:ext cx="4082400" cy="307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fi" sz="1700">
                <a:solidFill>
                  <a:srgbClr val="222222"/>
                </a:solidFill>
                <a:highlight>
                  <a:schemeClr val="lt1"/>
                </a:highlight>
              </a:rPr>
              <a:t>Register</a:t>
            </a:r>
            <a:endParaRPr b="1" sz="1700">
              <a:solidFill>
                <a:srgbClr val="222222"/>
              </a:solidFill>
              <a:highlight>
                <a:schemeClr val="lt1"/>
              </a:highlight>
            </a:endParaRPr>
          </a:p>
          <a:p>
            <a:pPr indent="-336550" lvl="0" marL="457200" rtl="0" algn="l">
              <a:lnSpc>
                <a:spcPct val="115000"/>
              </a:lnSpc>
              <a:spcBef>
                <a:spcPts val="0"/>
              </a:spcBef>
              <a:spcAft>
                <a:spcPts val="0"/>
              </a:spcAft>
              <a:buClr>
                <a:srgbClr val="222222"/>
              </a:buClr>
              <a:buSzPts val="1700"/>
              <a:buChar char="-"/>
            </a:pPr>
            <a:r>
              <a:rPr lang="fi" sz="1700">
                <a:solidFill>
                  <a:srgbClr val="222222"/>
                </a:solidFill>
                <a:highlight>
                  <a:schemeClr val="lt1"/>
                </a:highlight>
              </a:rPr>
              <a:t>S</a:t>
            </a:r>
            <a:r>
              <a:rPr lang="fi" sz="1700">
                <a:solidFill>
                  <a:srgbClr val="222222"/>
                </a:solidFill>
                <a:highlight>
                  <a:schemeClr val="lt1"/>
                </a:highlight>
              </a:rPr>
              <a:t>ituationally defined text varieties </a:t>
            </a:r>
            <a:r>
              <a:rPr lang="fi" sz="1700">
                <a:solidFill>
                  <a:srgbClr val="222222"/>
                </a:solidFill>
                <a:highlight>
                  <a:schemeClr val="lt1"/>
                </a:highlight>
              </a:rPr>
              <a:t>(Biber and Conrad, 2019; Biber and Egbert, 2018)</a:t>
            </a:r>
            <a:endParaRPr sz="1700">
              <a:solidFill>
                <a:srgbClr val="222222"/>
              </a:solidFill>
              <a:highlight>
                <a:schemeClr val="lt1"/>
              </a:highlight>
            </a:endParaRPr>
          </a:p>
          <a:p>
            <a:pPr indent="-336550" lvl="0" marL="457200" rtl="0" algn="l">
              <a:lnSpc>
                <a:spcPct val="115000"/>
              </a:lnSpc>
              <a:spcBef>
                <a:spcPts val="0"/>
              </a:spcBef>
              <a:spcAft>
                <a:spcPts val="0"/>
              </a:spcAft>
              <a:buClr>
                <a:srgbClr val="222222"/>
              </a:buClr>
              <a:buSzPts val="1700"/>
              <a:buChar char="-"/>
            </a:pPr>
            <a:r>
              <a:rPr lang="fi" sz="1700">
                <a:solidFill>
                  <a:srgbClr val="222222"/>
                </a:solidFill>
                <a:highlight>
                  <a:schemeClr val="lt1"/>
                </a:highlight>
              </a:rPr>
              <a:t>focus on linguistic features that are functionally adapted to the communicative purpose at hand</a:t>
            </a:r>
            <a:endParaRPr sz="1700">
              <a:solidFill>
                <a:srgbClr val="222222"/>
              </a:solidFill>
              <a:highlight>
                <a:schemeClr val="lt1"/>
              </a:highlight>
            </a:endParaRPr>
          </a:p>
          <a:p>
            <a:pPr indent="-336550" lvl="0" marL="457200" rtl="0" algn="l">
              <a:lnSpc>
                <a:spcPct val="115000"/>
              </a:lnSpc>
              <a:spcBef>
                <a:spcPts val="0"/>
              </a:spcBef>
              <a:spcAft>
                <a:spcPts val="0"/>
              </a:spcAft>
              <a:buClr>
                <a:srgbClr val="222222"/>
              </a:buClr>
              <a:buSzPts val="1700"/>
              <a:buChar char="-"/>
            </a:pPr>
            <a:r>
              <a:rPr lang="fi" sz="1700">
                <a:solidFill>
                  <a:srgbClr val="222222"/>
                </a:solidFill>
                <a:highlight>
                  <a:schemeClr val="lt1"/>
                </a:highlight>
              </a:rPr>
              <a:t>Interactive Discussion, Narrative, Opinion etc.</a:t>
            </a:r>
            <a:endParaRPr sz="1700">
              <a:solidFill>
                <a:srgbClr val="222222"/>
              </a:solidFill>
              <a:highlight>
                <a:schemeClr val="lt1"/>
              </a:highlight>
            </a:endParaRPr>
          </a:p>
          <a:p>
            <a:pPr indent="-336550" lvl="0" marL="457200" rtl="0" algn="l">
              <a:lnSpc>
                <a:spcPct val="115000"/>
              </a:lnSpc>
              <a:spcBef>
                <a:spcPts val="0"/>
              </a:spcBef>
              <a:spcAft>
                <a:spcPts val="0"/>
              </a:spcAft>
              <a:buClr>
                <a:srgbClr val="222222"/>
              </a:buClr>
              <a:buSzPts val="1700"/>
              <a:buChar char="-"/>
            </a:pPr>
            <a:r>
              <a:rPr lang="fi" sz="1700">
                <a:solidFill>
                  <a:srgbClr val="222222"/>
                </a:solidFill>
                <a:highlight>
                  <a:schemeClr val="lt1"/>
                </a:highlight>
              </a:rPr>
              <a:t>E.g. Laippala et al. 2022, Kuzman et al. 2023*</a:t>
            </a:r>
            <a:endParaRPr sz="1700">
              <a:solidFill>
                <a:srgbClr val="222222"/>
              </a:solidFill>
              <a:highlight>
                <a:schemeClr val="lt1"/>
              </a:highlight>
            </a:endParaRPr>
          </a:p>
          <a:p>
            <a:pPr indent="0" lvl="0" marL="0" rtl="0" algn="l">
              <a:spcBef>
                <a:spcPts val="0"/>
              </a:spcBef>
              <a:spcAft>
                <a:spcPts val="0"/>
              </a:spcAft>
              <a:buNone/>
            </a:pPr>
            <a:r>
              <a:t/>
            </a:r>
            <a:endParaRPr sz="1700">
              <a:solidFill>
                <a:schemeClr val="dk2"/>
              </a:solidFill>
            </a:endParaRPr>
          </a:p>
        </p:txBody>
      </p:sp>
      <p:graphicFrame>
        <p:nvGraphicFramePr>
          <p:cNvPr id="73" name="Google Shape;73;p15"/>
          <p:cNvGraphicFramePr/>
          <p:nvPr/>
        </p:nvGraphicFramePr>
        <p:xfrm>
          <a:off x="4504100" y="1660875"/>
          <a:ext cx="3000000" cy="3000000"/>
        </p:xfrm>
        <a:graphic>
          <a:graphicData uri="http://schemas.openxmlformats.org/drawingml/2006/table">
            <a:tbl>
              <a:tblPr>
                <a:noFill/>
                <a:tableStyleId>{61E0279B-5D9F-41C9-8DD9-38FBE7771374}</a:tableStyleId>
              </a:tblPr>
              <a:tblGrid>
                <a:gridCol w="2191375"/>
                <a:gridCol w="2191375"/>
              </a:tblGrid>
              <a:tr h="100000">
                <a:tc>
                  <a:txBody>
                    <a:bodyPr/>
                    <a:lstStyle/>
                    <a:p>
                      <a:pPr indent="0" lvl="0" marL="0" rtl="0" algn="l">
                        <a:spcBef>
                          <a:spcPts val="0"/>
                        </a:spcBef>
                        <a:spcAft>
                          <a:spcPts val="0"/>
                        </a:spcAft>
                        <a:buNone/>
                      </a:pPr>
                      <a:r>
                        <a:rPr b="1" lang="fi" sz="1000"/>
                        <a:t>Main register</a:t>
                      </a:r>
                      <a:endParaRPr b="1" sz="1000"/>
                    </a:p>
                  </a:txBody>
                  <a:tcPr marT="72000" marB="72000" marR="54000" marL="54000" anchor="ctr">
                    <a:solidFill>
                      <a:schemeClr val="lt2"/>
                    </a:solidFill>
                  </a:tcPr>
                </a:tc>
                <a:tc>
                  <a:txBody>
                    <a:bodyPr/>
                    <a:lstStyle/>
                    <a:p>
                      <a:pPr indent="0" lvl="0" marL="0" rtl="0" algn="l">
                        <a:spcBef>
                          <a:spcPts val="0"/>
                        </a:spcBef>
                        <a:spcAft>
                          <a:spcPts val="0"/>
                        </a:spcAft>
                        <a:buNone/>
                      </a:pPr>
                      <a:r>
                        <a:rPr b="1" lang="fi" sz="1000"/>
                        <a:t>Sub register</a:t>
                      </a:r>
                      <a:endParaRPr b="1" sz="1000"/>
                    </a:p>
                  </a:txBody>
                  <a:tcPr marT="0" marB="0" marR="54000" marL="54000" anchor="ctr">
                    <a:solidFill>
                      <a:schemeClr val="lt2"/>
                    </a:solidFill>
                  </a:tcPr>
                </a:tc>
              </a:tr>
              <a:tr h="277175">
                <a:tc>
                  <a:txBody>
                    <a:bodyPr/>
                    <a:lstStyle/>
                    <a:p>
                      <a:pPr indent="0" lvl="0" marL="0" rtl="0" algn="l">
                        <a:spcBef>
                          <a:spcPts val="0"/>
                        </a:spcBef>
                        <a:spcAft>
                          <a:spcPts val="0"/>
                        </a:spcAft>
                        <a:buNone/>
                      </a:pPr>
                      <a:r>
                        <a:rPr lang="fi" sz="800"/>
                        <a:t>How-to or Instruction (HI)</a:t>
                      </a:r>
                      <a:endParaRPr sz="800"/>
                    </a:p>
                  </a:txBody>
                  <a:tcPr marT="0" marB="0" marR="54000" marL="54000" anchor="ctr"/>
                </a:tc>
                <a:tc>
                  <a:txBody>
                    <a:bodyPr/>
                    <a:lstStyle/>
                    <a:p>
                      <a:pPr indent="0" lvl="0" marL="0" rtl="0" algn="l">
                        <a:spcBef>
                          <a:spcPts val="0"/>
                        </a:spcBef>
                        <a:spcAft>
                          <a:spcPts val="0"/>
                        </a:spcAft>
                        <a:buNone/>
                      </a:pPr>
                      <a:r>
                        <a:rPr lang="fi" sz="800"/>
                        <a:t>Recipe, Other HI</a:t>
                      </a:r>
                      <a:endParaRPr sz="800"/>
                    </a:p>
                  </a:txBody>
                  <a:tcPr marT="0" marB="0" marR="54000" marL="54000" anchor="ctr"/>
                </a:tc>
              </a:tr>
              <a:tr h="277175">
                <a:tc>
                  <a:txBody>
                    <a:bodyPr/>
                    <a:lstStyle/>
                    <a:p>
                      <a:pPr indent="0" lvl="0" marL="0" rtl="0" algn="l">
                        <a:spcBef>
                          <a:spcPts val="0"/>
                        </a:spcBef>
                        <a:spcAft>
                          <a:spcPts val="0"/>
                        </a:spcAft>
                        <a:buNone/>
                      </a:pPr>
                      <a:r>
                        <a:rPr lang="fi" sz="800"/>
                        <a:t>Interactive discussion (ID)</a:t>
                      </a:r>
                      <a:endParaRPr sz="800"/>
                    </a:p>
                  </a:txBody>
                  <a:tcPr marT="0" marB="0" marR="54000" marL="54000" anchor="ctr"/>
                </a:tc>
                <a:tc>
                  <a:txBody>
                    <a:bodyPr/>
                    <a:lstStyle/>
                    <a:p>
                      <a:pPr indent="0" lvl="0" marL="0" rtl="0" algn="l">
                        <a:spcBef>
                          <a:spcPts val="0"/>
                        </a:spcBef>
                        <a:spcAft>
                          <a:spcPts val="0"/>
                        </a:spcAft>
                        <a:buNone/>
                      </a:pPr>
                      <a:r>
                        <a:rPr lang="fi" sz="800"/>
                        <a:t>-</a:t>
                      </a:r>
                      <a:endParaRPr sz="800"/>
                    </a:p>
                  </a:txBody>
                  <a:tcPr marT="0" marB="0" marR="54000" marL="54000" anchor="ctr"/>
                </a:tc>
              </a:tr>
              <a:tr h="498950">
                <a:tc>
                  <a:txBody>
                    <a:bodyPr/>
                    <a:lstStyle/>
                    <a:p>
                      <a:pPr indent="0" lvl="0" marL="0" rtl="0" algn="l">
                        <a:spcBef>
                          <a:spcPts val="0"/>
                        </a:spcBef>
                        <a:spcAft>
                          <a:spcPts val="0"/>
                        </a:spcAft>
                        <a:buNone/>
                      </a:pPr>
                      <a:r>
                        <a:rPr lang="fi" sz="800"/>
                        <a:t>Informational description (IN)</a:t>
                      </a:r>
                      <a:endParaRPr sz="800"/>
                    </a:p>
                  </a:txBody>
                  <a:tcPr marT="0" marB="0" marR="54000" marL="54000" anchor="ctr"/>
                </a:tc>
                <a:tc>
                  <a:txBody>
                    <a:bodyPr/>
                    <a:lstStyle/>
                    <a:p>
                      <a:pPr indent="0" lvl="0" marL="0" rtl="0" algn="l">
                        <a:spcBef>
                          <a:spcPts val="0"/>
                        </a:spcBef>
                        <a:spcAft>
                          <a:spcPts val="0"/>
                        </a:spcAft>
                        <a:buNone/>
                      </a:pPr>
                      <a:r>
                        <a:rPr lang="fi" sz="800"/>
                        <a:t>Encyclopedia article, Research article, Description of a thing/person, FAQ, Legal,Other IN</a:t>
                      </a:r>
                      <a:endParaRPr sz="800"/>
                    </a:p>
                  </a:txBody>
                  <a:tcPr marT="0" marB="0" marR="54000" marL="54000" anchor="ctr"/>
                </a:tc>
              </a:tr>
              <a:tr h="397775">
                <a:tc>
                  <a:txBody>
                    <a:bodyPr/>
                    <a:lstStyle/>
                    <a:p>
                      <a:pPr indent="0" lvl="0" marL="0" rtl="0" algn="l">
                        <a:spcBef>
                          <a:spcPts val="0"/>
                        </a:spcBef>
                        <a:spcAft>
                          <a:spcPts val="0"/>
                        </a:spcAft>
                        <a:buNone/>
                      </a:pPr>
                      <a:r>
                        <a:rPr lang="fi" sz="800"/>
                        <a:t>Informational persuasion (IP)</a:t>
                      </a:r>
                      <a:endParaRPr sz="800"/>
                    </a:p>
                  </a:txBody>
                  <a:tcPr marT="0" marB="0" marR="54000" marL="54000" anchor="ctr"/>
                </a:tc>
                <a:tc>
                  <a:txBody>
                    <a:bodyPr/>
                    <a:lstStyle/>
                    <a:p>
                      <a:pPr indent="0" lvl="0" marL="0" rtl="0" algn="l">
                        <a:spcBef>
                          <a:spcPts val="0"/>
                        </a:spcBef>
                        <a:spcAft>
                          <a:spcPts val="0"/>
                        </a:spcAft>
                        <a:buNone/>
                      </a:pPr>
                      <a:r>
                        <a:rPr lang="fi" sz="800"/>
                        <a:t>Description with intent to sell, News &amp; opinion blog / editorial, Other IP</a:t>
                      </a:r>
                      <a:endParaRPr sz="800"/>
                    </a:p>
                  </a:txBody>
                  <a:tcPr marT="0" marB="0" marR="54000" marL="54000" anchor="ctr"/>
                </a:tc>
              </a:tr>
              <a:tr h="277175">
                <a:tc>
                  <a:txBody>
                    <a:bodyPr/>
                    <a:lstStyle/>
                    <a:p>
                      <a:pPr indent="0" lvl="0" marL="0" rtl="0" algn="l">
                        <a:spcBef>
                          <a:spcPts val="0"/>
                        </a:spcBef>
                        <a:spcAft>
                          <a:spcPts val="0"/>
                        </a:spcAft>
                        <a:buNone/>
                      </a:pPr>
                      <a:r>
                        <a:rPr lang="fi" sz="800"/>
                        <a:t>Lyrical (LY)</a:t>
                      </a:r>
                      <a:endParaRPr sz="800"/>
                    </a:p>
                  </a:txBody>
                  <a:tcPr marT="0" marB="0" marR="54000" marL="54000" anchor="ctr"/>
                </a:tc>
                <a:tc>
                  <a:txBody>
                    <a:bodyPr/>
                    <a:lstStyle/>
                    <a:p>
                      <a:pPr indent="0" lvl="0" marL="0" rtl="0" algn="l">
                        <a:spcBef>
                          <a:spcPts val="0"/>
                        </a:spcBef>
                        <a:spcAft>
                          <a:spcPts val="0"/>
                        </a:spcAft>
                        <a:buNone/>
                      </a:pPr>
                      <a:r>
                        <a:rPr lang="fi" sz="800"/>
                        <a:t>-</a:t>
                      </a:r>
                      <a:endParaRPr sz="800"/>
                    </a:p>
                  </a:txBody>
                  <a:tcPr marT="0" marB="0" marR="54000" marL="54000" anchor="ctr"/>
                </a:tc>
              </a:tr>
              <a:tr h="388075">
                <a:tc>
                  <a:txBody>
                    <a:bodyPr/>
                    <a:lstStyle/>
                    <a:p>
                      <a:pPr indent="0" lvl="0" marL="0" rtl="0" algn="l">
                        <a:spcBef>
                          <a:spcPts val="0"/>
                        </a:spcBef>
                        <a:spcAft>
                          <a:spcPts val="0"/>
                        </a:spcAft>
                        <a:buNone/>
                      </a:pPr>
                      <a:r>
                        <a:rPr lang="fi" sz="800"/>
                        <a:t>Narrative (NA)</a:t>
                      </a:r>
                      <a:endParaRPr sz="800"/>
                    </a:p>
                  </a:txBody>
                  <a:tcPr marT="0" marB="0" marR="54000" marL="54000" anchor="ctr"/>
                </a:tc>
                <a:tc>
                  <a:txBody>
                    <a:bodyPr/>
                    <a:lstStyle/>
                    <a:p>
                      <a:pPr indent="0" lvl="0" marL="0" rtl="0" algn="l">
                        <a:spcBef>
                          <a:spcPts val="0"/>
                        </a:spcBef>
                        <a:spcAft>
                          <a:spcPts val="0"/>
                        </a:spcAft>
                        <a:buNone/>
                      </a:pPr>
                      <a:r>
                        <a:rPr lang="fi" sz="800"/>
                        <a:t>News report, Sports report, Narrative blog, Other NA</a:t>
                      </a:r>
                      <a:endParaRPr sz="800"/>
                    </a:p>
                  </a:txBody>
                  <a:tcPr marT="0" marB="0" marR="54000" marL="54000" anchor="ctr"/>
                </a:tc>
              </a:tr>
              <a:tr h="387150">
                <a:tc>
                  <a:txBody>
                    <a:bodyPr/>
                    <a:lstStyle/>
                    <a:p>
                      <a:pPr indent="0" lvl="0" marL="0" rtl="0" algn="l">
                        <a:spcBef>
                          <a:spcPts val="0"/>
                        </a:spcBef>
                        <a:spcAft>
                          <a:spcPts val="0"/>
                        </a:spcAft>
                        <a:buNone/>
                      </a:pPr>
                      <a:r>
                        <a:rPr lang="fi" sz="800"/>
                        <a:t>Opinion (OP)</a:t>
                      </a:r>
                      <a:endParaRPr sz="800"/>
                    </a:p>
                  </a:txBody>
                  <a:tcPr marT="0" marB="0" marR="54000" marL="54000" anchor="ctr"/>
                </a:tc>
                <a:tc>
                  <a:txBody>
                    <a:bodyPr/>
                    <a:lstStyle/>
                    <a:p>
                      <a:pPr indent="0" lvl="0" marL="0" rtl="0" algn="l">
                        <a:spcBef>
                          <a:spcPts val="0"/>
                        </a:spcBef>
                        <a:spcAft>
                          <a:spcPts val="0"/>
                        </a:spcAft>
                        <a:buNone/>
                      </a:pPr>
                      <a:r>
                        <a:rPr lang="fi" sz="800"/>
                        <a:t>Review, Opinion blog, Religious blog/sermon, Advice, Other OP</a:t>
                      </a:r>
                      <a:endParaRPr sz="800"/>
                    </a:p>
                    <a:p>
                      <a:pPr indent="0" lvl="0" marL="0" rtl="0" algn="l">
                        <a:spcBef>
                          <a:spcPts val="0"/>
                        </a:spcBef>
                        <a:spcAft>
                          <a:spcPts val="0"/>
                        </a:spcAft>
                        <a:buNone/>
                      </a:pPr>
                      <a:r>
                        <a:t/>
                      </a:r>
                      <a:endParaRPr sz="800"/>
                    </a:p>
                  </a:txBody>
                  <a:tcPr marT="0" marB="0" marR="54000" marL="54000" anchor="ctr"/>
                </a:tc>
              </a:tr>
              <a:tr h="288300">
                <a:tc>
                  <a:txBody>
                    <a:bodyPr/>
                    <a:lstStyle/>
                    <a:p>
                      <a:pPr indent="0" lvl="0" marL="0" rtl="0" algn="l">
                        <a:spcBef>
                          <a:spcPts val="0"/>
                        </a:spcBef>
                        <a:spcAft>
                          <a:spcPts val="0"/>
                        </a:spcAft>
                        <a:buNone/>
                      </a:pPr>
                      <a:r>
                        <a:rPr lang="fi" sz="800"/>
                        <a:t>Spoken (SP)</a:t>
                      </a:r>
                      <a:endParaRPr sz="800"/>
                    </a:p>
                  </a:txBody>
                  <a:tcPr marT="0" marB="0" marR="54000" marL="54000" anchor="ctr"/>
                </a:tc>
                <a:tc>
                  <a:txBody>
                    <a:bodyPr/>
                    <a:lstStyle/>
                    <a:p>
                      <a:pPr indent="0" lvl="0" marL="0" rtl="0" algn="l">
                        <a:spcBef>
                          <a:spcPts val="0"/>
                        </a:spcBef>
                        <a:spcAft>
                          <a:spcPts val="0"/>
                        </a:spcAft>
                        <a:buNone/>
                      </a:pPr>
                      <a:r>
                        <a:rPr lang="fi" sz="800"/>
                        <a:t>Interview, Other SP</a:t>
                      </a:r>
                      <a:endParaRPr sz="800"/>
                    </a:p>
                    <a:p>
                      <a:pPr indent="0" lvl="0" marL="0" rtl="0" algn="l">
                        <a:spcBef>
                          <a:spcPts val="0"/>
                        </a:spcBef>
                        <a:spcAft>
                          <a:spcPts val="0"/>
                        </a:spcAft>
                        <a:buNone/>
                      </a:pPr>
                      <a:r>
                        <a:t/>
                      </a:r>
                      <a:endParaRPr sz="800"/>
                    </a:p>
                  </a:txBody>
                  <a:tcPr marT="0" marB="0" marR="54000" marL="54000" anchor="ctr"/>
                </a:tc>
              </a:tr>
            </a:tbl>
          </a:graphicData>
        </a:graphic>
      </p:graphicFrame>
      <p:sp>
        <p:nvSpPr>
          <p:cNvPr id="74" name="Google Shape;74;p15"/>
          <p:cNvSpPr txBox="1"/>
          <p:nvPr/>
        </p:nvSpPr>
        <p:spPr>
          <a:xfrm>
            <a:off x="6809000" y="4818050"/>
            <a:ext cx="1709700" cy="160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fi" sz="900">
                <a:solidFill>
                  <a:schemeClr val="dk2"/>
                </a:solidFill>
              </a:rPr>
              <a:t>*different terminology used</a:t>
            </a:r>
            <a:endParaRPr sz="90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1" name="Shape 281"/>
        <p:cNvGrpSpPr/>
        <p:nvPr/>
      </p:nvGrpSpPr>
      <p:grpSpPr>
        <a:xfrm>
          <a:off x="0" y="0"/>
          <a:ext cx="0" cy="0"/>
          <a:chOff x="0" y="0"/>
          <a:chExt cx="0" cy="0"/>
        </a:xfrm>
      </p:grpSpPr>
      <p:sp>
        <p:nvSpPr>
          <p:cNvPr id="282" name="Google Shape;28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i">
                <a:solidFill>
                  <a:srgbClr val="9B57D3"/>
                </a:solidFill>
              </a:rPr>
              <a:t>Intersection of Registers and Genres</a:t>
            </a:r>
            <a:endParaRPr b="1">
              <a:solidFill>
                <a:srgbClr val="9B57D3"/>
              </a:solidFill>
            </a:endParaRPr>
          </a:p>
        </p:txBody>
      </p:sp>
      <p:sp>
        <p:nvSpPr>
          <p:cNvPr id="283" name="Google Shape;283;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4" name="Google Shape;284;p42"/>
          <p:cNvPicPr preferRelativeResize="0"/>
          <p:nvPr/>
        </p:nvPicPr>
        <p:blipFill rotWithShape="1">
          <a:blip r:embed="rId3">
            <a:alphaModFix/>
          </a:blip>
          <a:srcRect b="0" l="0" r="0" t="8983"/>
          <a:stretch/>
        </p:blipFill>
        <p:spPr>
          <a:xfrm>
            <a:off x="0" y="1017725"/>
            <a:ext cx="9144000" cy="4161176"/>
          </a:xfrm>
          <a:prstGeom prst="rect">
            <a:avLst/>
          </a:prstGeom>
          <a:noFill/>
          <a:ln>
            <a:noFill/>
          </a:ln>
        </p:spPr>
      </p:pic>
      <p:pic>
        <p:nvPicPr>
          <p:cNvPr id="285" name="Google Shape;285;p42"/>
          <p:cNvPicPr preferRelativeResize="0"/>
          <p:nvPr/>
        </p:nvPicPr>
        <p:blipFill rotWithShape="1">
          <a:blip r:embed="rId4">
            <a:alphaModFix/>
          </a:blip>
          <a:srcRect b="8340" l="0" r="0" t="-8340"/>
          <a:stretch/>
        </p:blipFill>
        <p:spPr>
          <a:xfrm>
            <a:off x="6203035" y="423538"/>
            <a:ext cx="2629277" cy="615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9" name="Shape 289"/>
        <p:cNvGrpSpPr/>
        <p:nvPr/>
      </p:nvGrpSpPr>
      <p:grpSpPr>
        <a:xfrm>
          <a:off x="0" y="0"/>
          <a:ext cx="0" cy="0"/>
          <a:chOff x="0" y="0"/>
          <a:chExt cx="0" cy="0"/>
        </a:xfrm>
      </p:grpSpPr>
      <p:sp>
        <p:nvSpPr>
          <p:cNvPr id="290" name="Google Shape;29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i">
                <a:solidFill>
                  <a:srgbClr val="9B57D3"/>
                </a:solidFill>
              </a:rPr>
              <a:t>Intersection of Registers and Genres</a:t>
            </a:r>
            <a:endParaRPr b="1">
              <a:solidFill>
                <a:srgbClr val="9B57D3"/>
              </a:solidFill>
            </a:endParaRPr>
          </a:p>
        </p:txBody>
      </p:sp>
      <p:sp>
        <p:nvSpPr>
          <p:cNvPr id="291" name="Google Shape;291;p43"/>
          <p:cNvSpPr txBox="1"/>
          <p:nvPr>
            <p:ph idx="1" type="body"/>
          </p:nvPr>
        </p:nvSpPr>
        <p:spPr>
          <a:xfrm>
            <a:off x="311700" y="1152475"/>
            <a:ext cx="3607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i"/>
              <a:t>Most common combinations</a:t>
            </a:r>
            <a:endParaRPr sz="1600"/>
          </a:p>
          <a:p>
            <a:pPr indent="-330200" lvl="0" marL="457200" rtl="0" algn="l">
              <a:spcBef>
                <a:spcPts val="1200"/>
              </a:spcBef>
              <a:spcAft>
                <a:spcPts val="0"/>
              </a:spcAft>
              <a:buSzPts val="1600"/>
              <a:buAutoNum type="arabicPeriod"/>
            </a:pPr>
            <a:r>
              <a:rPr lang="fi" sz="1600"/>
              <a:t>IN + Literature &amp; Fiction</a:t>
            </a:r>
            <a:endParaRPr sz="1600"/>
          </a:p>
          <a:p>
            <a:pPr indent="-330200" lvl="0" marL="457200" rtl="0" algn="l">
              <a:spcBef>
                <a:spcPts val="0"/>
              </a:spcBef>
              <a:spcAft>
                <a:spcPts val="0"/>
              </a:spcAft>
              <a:buSzPts val="1600"/>
              <a:buAutoNum type="arabicPeriod"/>
            </a:pPr>
            <a:r>
              <a:rPr lang="fi" sz="1600"/>
              <a:t>IN + Politics &amp; Social Sciences</a:t>
            </a:r>
            <a:endParaRPr sz="1600"/>
          </a:p>
          <a:p>
            <a:pPr indent="-330200" lvl="0" marL="457200" rtl="0" algn="l">
              <a:spcBef>
                <a:spcPts val="0"/>
              </a:spcBef>
              <a:spcAft>
                <a:spcPts val="0"/>
              </a:spcAft>
              <a:buSzPts val="1600"/>
              <a:buAutoNum type="arabicPeriod"/>
            </a:pPr>
            <a:r>
              <a:rPr lang="fi" sz="1600"/>
              <a:t>NA + Literature &amp; Fiction</a:t>
            </a:r>
            <a:endParaRPr sz="1600"/>
          </a:p>
          <a:p>
            <a:pPr indent="-330200" lvl="0" marL="457200" rtl="0" algn="l">
              <a:spcBef>
                <a:spcPts val="0"/>
              </a:spcBef>
              <a:spcAft>
                <a:spcPts val="0"/>
              </a:spcAft>
              <a:buSzPts val="1600"/>
              <a:buAutoNum type="arabicPeriod"/>
            </a:pPr>
            <a:r>
              <a:rPr lang="fi" sz="1600"/>
              <a:t>IN + Engineering &amp; Transportation</a:t>
            </a:r>
            <a:endParaRPr sz="1600"/>
          </a:p>
          <a:p>
            <a:pPr indent="0" lvl="0" marL="0" rtl="0" algn="l">
              <a:spcBef>
                <a:spcPts val="1200"/>
              </a:spcBef>
              <a:spcAft>
                <a:spcPts val="1200"/>
              </a:spcAft>
              <a:buNone/>
            </a:pPr>
            <a:r>
              <a:t/>
            </a:r>
            <a:endParaRPr sz="1600"/>
          </a:p>
        </p:txBody>
      </p:sp>
      <p:pic>
        <p:nvPicPr>
          <p:cNvPr id="292" name="Google Shape;292;p43"/>
          <p:cNvPicPr preferRelativeResize="0"/>
          <p:nvPr/>
        </p:nvPicPr>
        <p:blipFill rotWithShape="1">
          <a:blip r:embed="rId3">
            <a:alphaModFix/>
          </a:blip>
          <a:srcRect b="8340" l="0" r="0" t="-8340"/>
          <a:stretch/>
        </p:blipFill>
        <p:spPr>
          <a:xfrm>
            <a:off x="6203035" y="423538"/>
            <a:ext cx="2629277" cy="615675"/>
          </a:xfrm>
          <a:prstGeom prst="rect">
            <a:avLst/>
          </a:prstGeom>
          <a:noFill/>
          <a:ln>
            <a:noFill/>
          </a:ln>
        </p:spPr>
      </p:pic>
      <p:pic>
        <p:nvPicPr>
          <p:cNvPr id="293" name="Google Shape;293;p43"/>
          <p:cNvPicPr preferRelativeResize="0"/>
          <p:nvPr/>
        </p:nvPicPr>
        <p:blipFill>
          <a:blip r:embed="rId4">
            <a:alphaModFix/>
          </a:blip>
          <a:stretch>
            <a:fillRect/>
          </a:stretch>
        </p:blipFill>
        <p:spPr>
          <a:xfrm>
            <a:off x="4071300" y="1191613"/>
            <a:ext cx="4920301" cy="36902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7" name="Shape 297"/>
        <p:cNvGrpSpPr/>
        <p:nvPr/>
      </p:nvGrpSpPr>
      <p:grpSpPr>
        <a:xfrm>
          <a:off x="0" y="0"/>
          <a:ext cx="0" cy="0"/>
          <a:chOff x="0" y="0"/>
          <a:chExt cx="0" cy="0"/>
        </a:xfrm>
      </p:grpSpPr>
      <p:sp>
        <p:nvSpPr>
          <p:cNvPr id="298" name="Google Shape;29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9" name="Google Shape;299;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0" name="Google Shape;300;p44"/>
          <p:cNvPicPr preferRelativeResize="0"/>
          <p:nvPr/>
        </p:nvPicPr>
        <p:blipFill>
          <a:blip r:embed="rId3">
            <a:alphaModFix/>
          </a:blip>
          <a:stretch>
            <a:fillRect/>
          </a:stretch>
        </p:blipFill>
        <p:spPr>
          <a:xfrm>
            <a:off x="615462" y="65225"/>
            <a:ext cx="7913078" cy="514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4" name="Shape 304"/>
        <p:cNvGrpSpPr/>
        <p:nvPr/>
      </p:nvGrpSpPr>
      <p:grpSpPr>
        <a:xfrm>
          <a:off x="0" y="0"/>
          <a:ext cx="0" cy="0"/>
          <a:chOff x="0" y="0"/>
          <a:chExt cx="0" cy="0"/>
        </a:xfrm>
      </p:grpSpPr>
      <p:sp>
        <p:nvSpPr>
          <p:cNvPr id="305" name="Google Shape;30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i">
                <a:solidFill>
                  <a:srgbClr val="9B57D3"/>
                </a:solidFill>
              </a:rPr>
              <a:t>Examples (CORE)</a:t>
            </a:r>
            <a:endParaRPr>
              <a:solidFill>
                <a:srgbClr val="9B57D3"/>
              </a:solidFill>
            </a:endParaRPr>
          </a:p>
        </p:txBody>
      </p:sp>
      <p:sp>
        <p:nvSpPr>
          <p:cNvPr id="306" name="Google Shape;306;p45"/>
          <p:cNvSpPr txBox="1"/>
          <p:nvPr>
            <p:ph idx="1" type="body"/>
          </p:nvPr>
        </p:nvSpPr>
        <p:spPr>
          <a:xfrm>
            <a:off x="311700" y="1152475"/>
            <a:ext cx="5686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i"/>
              <a:t>Join if you have a car, truck, bike, atv, anything with wheels or if you live in the Thunder Bay area. Our automotive community participates in cruises, meets, racing events (AutoX, Drag), 4x4ing, as well as online discussion. Click the register link. It's quick, easy and free! You will then be able to post and gain access to many additional features. To start viewing messages, select the forum that you want to visit from the selection below. </a:t>
            </a:r>
            <a:endParaRPr/>
          </a:p>
        </p:txBody>
      </p:sp>
      <p:sp>
        <p:nvSpPr>
          <p:cNvPr id="307" name="Google Shape;307;p45"/>
          <p:cNvSpPr/>
          <p:nvPr/>
        </p:nvSpPr>
        <p:spPr>
          <a:xfrm>
            <a:off x="6889725" y="2740275"/>
            <a:ext cx="1637700" cy="1580100"/>
          </a:xfrm>
          <a:prstGeom prst="ellipse">
            <a:avLst/>
          </a:pr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i" sz="1800"/>
              <a:t>Engineer. &amp; Transport</a:t>
            </a:r>
            <a:endParaRPr sz="1800"/>
          </a:p>
        </p:txBody>
      </p:sp>
      <p:sp>
        <p:nvSpPr>
          <p:cNvPr id="308" name="Google Shape;308;p45"/>
          <p:cNvSpPr/>
          <p:nvPr/>
        </p:nvSpPr>
        <p:spPr>
          <a:xfrm>
            <a:off x="6182425" y="604300"/>
            <a:ext cx="1800300" cy="1764600"/>
          </a:xfrm>
          <a:prstGeom prst="ellipse">
            <a:avLst/>
          </a:prstGeom>
          <a:solidFill>
            <a:srgbClr val="B4A7D6"/>
          </a:solidFill>
          <a:ln cap="flat" cmpd="sng" w="9525">
            <a:solidFill>
              <a:srgbClr val="B4A7D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i" sz="1700"/>
              <a:t>Interactive Discussion</a:t>
            </a:r>
            <a:endParaRPr sz="1700"/>
          </a:p>
        </p:txBody>
      </p:sp>
      <p:sp>
        <p:nvSpPr>
          <p:cNvPr id="309" name="Google Shape;309;p45"/>
          <p:cNvSpPr txBox="1"/>
          <p:nvPr/>
        </p:nvSpPr>
        <p:spPr>
          <a:xfrm>
            <a:off x="48425" y="4836725"/>
            <a:ext cx="1800300" cy="2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i" sz="1100">
                <a:solidFill>
                  <a:schemeClr val="dk2"/>
                </a:solidFill>
              </a:rPr>
              <a:t>(new lines omitted)</a:t>
            </a:r>
            <a:endParaRPr sz="1100">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3" name="Shape 313"/>
        <p:cNvGrpSpPr/>
        <p:nvPr/>
      </p:nvGrpSpPr>
      <p:grpSpPr>
        <a:xfrm>
          <a:off x="0" y="0"/>
          <a:ext cx="0" cy="0"/>
          <a:chOff x="0" y="0"/>
          <a:chExt cx="0" cy="0"/>
        </a:xfrm>
      </p:grpSpPr>
      <p:sp>
        <p:nvSpPr>
          <p:cNvPr id="314" name="Google Shape;314;p46"/>
          <p:cNvSpPr txBox="1"/>
          <p:nvPr>
            <p:ph idx="1" type="body"/>
          </p:nvPr>
        </p:nvSpPr>
        <p:spPr>
          <a:xfrm>
            <a:off x="311700" y="1152475"/>
            <a:ext cx="5686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i"/>
              <a:t>Australian inflation plummets as the fiscal vandals undermine the economy The Australian Bureau of Statistics released the Consumer Price Index, Australia data for the March 2012 quarter today and the inflation rate has plummetted in the face of a slowing economy. The trend over the second half of 2011 was for inflation to ease. But the plunge in the first three months of 2012 that today's data reveals is pointing to a very sick economy. </a:t>
            </a:r>
            <a:endParaRPr/>
          </a:p>
        </p:txBody>
      </p:sp>
      <p:sp>
        <p:nvSpPr>
          <p:cNvPr id="315" name="Google Shape;31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i">
                <a:solidFill>
                  <a:srgbClr val="9B57D3"/>
                </a:solidFill>
              </a:rPr>
              <a:t>Examples (CORE)</a:t>
            </a:r>
            <a:endParaRPr>
              <a:solidFill>
                <a:srgbClr val="9B57D3"/>
              </a:solidFill>
            </a:endParaRPr>
          </a:p>
        </p:txBody>
      </p:sp>
      <p:sp>
        <p:nvSpPr>
          <p:cNvPr id="316" name="Google Shape;316;p46"/>
          <p:cNvSpPr/>
          <p:nvPr/>
        </p:nvSpPr>
        <p:spPr>
          <a:xfrm>
            <a:off x="6889725" y="2740275"/>
            <a:ext cx="1637700" cy="1580100"/>
          </a:xfrm>
          <a:prstGeom prst="ellipse">
            <a:avLst/>
          </a:pr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i" sz="1800"/>
              <a:t>Politics &amp; Social Sciences</a:t>
            </a:r>
            <a:endParaRPr sz="1800"/>
          </a:p>
        </p:txBody>
      </p:sp>
      <p:sp>
        <p:nvSpPr>
          <p:cNvPr id="317" name="Google Shape;317;p46"/>
          <p:cNvSpPr/>
          <p:nvPr/>
        </p:nvSpPr>
        <p:spPr>
          <a:xfrm>
            <a:off x="6182425" y="604300"/>
            <a:ext cx="1800300" cy="1764600"/>
          </a:xfrm>
          <a:prstGeom prst="ellipse">
            <a:avLst/>
          </a:prstGeom>
          <a:solidFill>
            <a:srgbClr val="B4A7D6"/>
          </a:solidFill>
          <a:ln cap="flat" cmpd="sng" w="9525">
            <a:solidFill>
              <a:srgbClr val="B4A7D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i"/>
              <a:t>Informational</a:t>
            </a:r>
            <a:endParaRPr/>
          </a:p>
          <a:p>
            <a:pPr indent="0" lvl="0" marL="0" rtl="0" algn="ctr">
              <a:spcBef>
                <a:spcPts val="0"/>
              </a:spcBef>
              <a:spcAft>
                <a:spcPts val="0"/>
              </a:spcAft>
              <a:buNone/>
            </a:pPr>
            <a:r>
              <a:rPr lang="fi"/>
              <a:t>Narrative</a:t>
            </a:r>
            <a:endParaRPr/>
          </a:p>
          <a:p>
            <a:pPr indent="0" lvl="0" marL="0" rtl="0" algn="ctr">
              <a:spcBef>
                <a:spcPts val="0"/>
              </a:spcBef>
              <a:spcAft>
                <a:spcPts val="0"/>
              </a:spcAft>
              <a:buNone/>
            </a:pPr>
            <a:r>
              <a:rPr lang="fi"/>
              <a:t>News report</a:t>
            </a:r>
            <a:endParaRPr/>
          </a:p>
        </p:txBody>
      </p:sp>
      <p:sp>
        <p:nvSpPr>
          <p:cNvPr id="318" name="Google Shape;318;p46"/>
          <p:cNvSpPr txBox="1"/>
          <p:nvPr/>
        </p:nvSpPr>
        <p:spPr>
          <a:xfrm>
            <a:off x="48425" y="4836725"/>
            <a:ext cx="1800300" cy="2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i" sz="1100">
                <a:solidFill>
                  <a:schemeClr val="dk2"/>
                </a:solidFill>
              </a:rPr>
              <a:t>(new lines omitted)</a:t>
            </a:r>
            <a:endParaRPr sz="11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2" name="Shape 322"/>
        <p:cNvGrpSpPr/>
        <p:nvPr/>
      </p:nvGrpSpPr>
      <p:grpSpPr>
        <a:xfrm>
          <a:off x="0" y="0"/>
          <a:ext cx="0" cy="0"/>
          <a:chOff x="0" y="0"/>
          <a:chExt cx="0" cy="0"/>
        </a:xfrm>
      </p:grpSpPr>
      <p:sp>
        <p:nvSpPr>
          <p:cNvPr id="323" name="Google Shape;323;p47"/>
          <p:cNvSpPr/>
          <p:nvPr/>
        </p:nvSpPr>
        <p:spPr>
          <a:xfrm>
            <a:off x="6182425" y="604300"/>
            <a:ext cx="1800300" cy="1764600"/>
          </a:xfrm>
          <a:prstGeom prst="ellipse">
            <a:avLst/>
          </a:prstGeom>
          <a:solidFill>
            <a:srgbClr val="B4A7D6"/>
          </a:solidFill>
          <a:ln cap="flat" cmpd="sng" w="9525">
            <a:solidFill>
              <a:srgbClr val="B4A7D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i"/>
              <a:t>Informational</a:t>
            </a:r>
            <a:endParaRPr/>
          </a:p>
          <a:p>
            <a:pPr indent="0" lvl="0" marL="0" rtl="0" algn="ctr">
              <a:spcBef>
                <a:spcPts val="0"/>
              </a:spcBef>
              <a:spcAft>
                <a:spcPts val="0"/>
              </a:spcAft>
              <a:buNone/>
            </a:pPr>
            <a:r>
              <a:rPr lang="fi"/>
              <a:t>Narrative</a:t>
            </a:r>
            <a:endParaRPr/>
          </a:p>
          <a:p>
            <a:pPr indent="0" lvl="0" marL="0" rtl="0" algn="ctr">
              <a:spcBef>
                <a:spcPts val="0"/>
              </a:spcBef>
              <a:spcAft>
                <a:spcPts val="0"/>
              </a:spcAft>
              <a:buNone/>
            </a:pPr>
            <a:r>
              <a:rPr lang="fi"/>
              <a:t>News report</a:t>
            </a:r>
            <a:endParaRPr/>
          </a:p>
        </p:txBody>
      </p:sp>
      <p:sp>
        <p:nvSpPr>
          <p:cNvPr id="324" name="Google Shape;324;p47"/>
          <p:cNvSpPr txBox="1"/>
          <p:nvPr>
            <p:ph idx="1" type="body"/>
          </p:nvPr>
        </p:nvSpPr>
        <p:spPr>
          <a:xfrm>
            <a:off x="311700" y="1152475"/>
            <a:ext cx="5686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i"/>
              <a:t>A cholesterol warning in the palm of your hand New device won't tell you how high your level is, but it can tell you if you should get it checked by a doctor Annie Wang, of London Drugs in Vancouver, demonstrates the use of a new method for measuring cholesterol on the skin. Photograph by: Stuart Davis, PNG , Vancouver Sun A hand-held device that can tell people whether they should head to their doctors for further cholesterol testing is being launched in Greater Vancouver this week.</a:t>
            </a:r>
            <a:endParaRPr/>
          </a:p>
        </p:txBody>
      </p:sp>
      <p:sp>
        <p:nvSpPr>
          <p:cNvPr id="325" name="Google Shape;325;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i">
                <a:solidFill>
                  <a:srgbClr val="9B57D3"/>
                </a:solidFill>
              </a:rPr>
              <a:t>Examples (CORE)</a:t>
            </a:r>
            <a:endParaRPr>
              <a:solidFill>
                <a:srgbClr val="9B57D3"/>
              </a:solidFill>
            </a:endParaRPr>
          </a:p>
        </p:txBody>
      </p:sp>
      <p:sp>
        <p:nvSpPr>
          <p:cNvPr id="326" name="Google Shape;326;p47"/>
          <p:cNvSpPr/>
          <p:nvPr/>
        </p:nvSpPr>
        <p:spPr>
          <a:xfrm>
            <a:off x="6889725" y="2740275"/>
            <a:ext cx="1637700" cy="1580100"/>
          </a:xfrm>
          <a:prstGeom prst="ellipse">
            <a:avLst/>
          </a:prstGeom>
          <a:solidFill>
            <a:srgbClr val="FFE599"/>
          </a:solidFill>
          <a:ln cap="flat" cmpd="sng" w="952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i" sz="1800"/>
              <a:t>Medicine &amp; Health Sciences</a:t>
            </a:r>
            <a:endParaRPr sz="1800"/>
          </a:p>
        </p:txBody>
      </p:sp>
      <p:sp>
        <p:nvSpPr>
          <p:cNvPr id="327" name="Google Shape;327;p47"/>
          <p:cNvSpPr txBox="1"/>
          <p:nvPr/>
        </p:nvSpPr>
        <p:spPr>
          <a:xfrm>
            <a:off x="48425" y="4836725"/>
            <a:ext cx="1800300" cy="2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i" sz="1100">
                <a:solidFill>
                  <a:schemeClr val="dk2"/>
                </a:solidFill>
              </a:rPr>
              <a:t>(new lines omitted)</a:t>
            </a:r>
            <a:endParaRPr sz="1100">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1" name="Shape 331"/>
        <p:cNvGrpSpPr/>
        <p:nvPr/>
      </p:nvGrpSpPr>
      <p:grpSpPr>
        <a:xfrm>
          <a:off x="0" y="0"/>
          <a:ext cx="0" cy="0"/>
          <a:chOff x="0" y="0"/>
          <a:chExt cx="0" cy="0"/>
        </a:xfrm>
      </p:grpSpPr>
      <p:sp>
        <p:nvSpPr>
          <p:cNvPr id="332" name="Google Shape;332;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i">
                <a:solidFill>
                  <a:srgbClr val="9B57D3"/>
                </a:solidFill>
              </a:rPr>
              <a:t>Intersection of Registers and Genres</a:t>
            </a:r>
            <a:endParaRPr b="1">
              <a:solidFill>
                <a:srgbClr val="9B57D3"/>
              </a:solidFill>
            </a:endParaRPr>
          </a:p>
        </p:txBody>
      </p:sp>
      <p:sp>
        <p:nvSpPr>
          <p:cNvPr id="333" name="Google Shape;333;p48"/>
          <p:cNvSpPr txBox="1"/>
          <p:nvPr>
            <p:ph idx="1" type="body"/>
          </p:nvPr>
        </p:nvSpPr>
        <p:spPr>
          <a:xfrm>
            <a:off x="311700" y="1152475"/>
            <a:ext cx="3607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i"/>
              <a:t>Most common combinations</a:t>
            </a:r>
            <a:endParaRPr sz="1600"/>
          </a:p>
          <a:p>
            <a:pPr indent="-330200" lvl="0" marL="457200" rtl="0" algn="l">
              <a:spcBef>
                <a:spcPts val="1200"/>
              </a:spcBef>
              <a:spcAft>
                <a:spcPts val="0"/>
              </a:spcAft>
              <a:buSzPts val="1600"/>
              <a:buAutoNum type="arabicPeriod"/>
            </a:pPr>
            <a:r>
              <a:rPr lang="fi" sz="1600"/>
              <a:t>Narrative + Politics &amp; Social Sciences</a:t>
            </a:r>
            <a:endParaRPr sz="1600"/>
          </a:p>
          <a:p>
            <a:pPr indent="-330200" lvl="0" marL="457200" rtl="0" algn="l">
              <a:spcBef>
                <a:spcPts val="0"/>
              </a:spcBef>
              <a:spcAft>
                <a:spcPts val="0"/>
              </a:spcAft>
              <a:buSzPts val="1600"/>
              <a:buAutoNum type="arabicPeriod"/>
            </a:pPr>
            <a:r>
              <a:rPr lang="fi" sz="1600"/>
              <a:t>Narrative + Literature &amp; Fiction</a:t>
            </a:r>
            <a:endParaRPr sz="1600"/>
          </a:p>
          <a:p>
            <a:pPr indent="-330200" lvl="0" marL="457200" rtl="0" algn="l">
              <a:spcBef>
                <a:spcPts val="0"/>
              </a:spcBef>
              <a:spcAft>
                <a:spcPts val="0"/>
              </a:spcAft>
              <a:buSzPts val="1600"/>
              <a:buAutoNum type="arabicPeriod"/>
            </a:pPr>
            <a:r>
              <a:rPr lang="fi" sz="1600"/>
              <a:t>Opinion + </a:t>
            </a:r>
            <a:r>
              <a:rPr lang="fi" sz="1600"/>
              <a:t>Politics &amp; Social Sciences</a:t>
            </a:r>
            <a:endParaRPr sz="1600"/>
          </a:p>
          <a:p>
            <a:pPr indent="0" lvl="0" marL="0" rtl="0" algn="l">
              <a:spcBef>
                <a:spcPts val="1200"/>
              </a:spcBef>
              <a:spcAft>
                <a:spcPts val="0"/>
              </a:spcAft>
              <a:buNone/>
            </a:pPr>
            <a:r>
              <a:rPr lang="fi" sz="1600"/>
              <a:t>(CORE)</a:t>
            </a:r>
            <a:endParaRPr sz="1600"/>
          </a:p>
          <a:p>
            <a:pPr indent="0" lvl="0" marL="0" rtl="0" algn="l">
              <a:spcBef>
                <a:spcPts val="1200"/>
              </a:spcBef>
              <a:spcAft>
                <a:spcPts val="1200"/>
              </a:spcAft>
              <a:buNone/>
            </a:pPr>
            <a:r>
              <a:t/>
            </a:r>
            <a:endParaRPr sz="1600"/>
          </a:p>
        </p:txBody>
      </p:sp>
      <p:pic>
        <p:nvPicPr>
          <p:cNvPr id="334" name="Google Shape;334;p48"/>
          <p:cNvPicPr preferRelativeResize="0"/>
          <p:nvPr/>
        </p:nvPicPr>
        <p:blipFill rotWithShape="1">
          <a:blip r:embed="rId3">
            <a:alphaModFix/>
          </a:blip>
          <a:srcRect b="8340" l="0" r="0" t="-8340"/>
          <a:stretch/>
        </p:blipFill>
        <p:spPr>
          <a:xfrm>
            <a:off x="6203035" y="423538"/>
            <a:ext cx="2629277" cy="615675"/>
          </a:xfrm>
          <a:prstGeom prst="rect">
            <a:avLst/>
          </a:prstGeom>
          <a:noFill/>
          <a:ln>
            <a:noFill/>
          </a:ln>
        </p:spPr>
      </p:pic>
      <p:pic>
        <p:nvPicPr>
          <p:cNvPr id="335" name="Google Shape;335;p48"/>
          <p:cNvPicPr preferRelativeResize="0"/>
          <p:nvPr/>
        </p:nvPicPr>
        <p:blipFill>
          <a:blip r:embed="rId4">
            <a:alphaModFix/>
          </a:blip>
          <a:stretch>
            <a:fillRect/>
          </a:stretch>
        </p:blipFill>
        <p:spPr>
          <a:xfrm>
            <a:off x="4071300" y="1191613"/>
            <a:ext cx="4920301" cy="36902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nvSpPr>
        <p:spPr>
          <a:xfrm>
            <a:off x="421700" y="1103900"/>
            <a:ext cx="7872600" cy="49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fi" sz="1800">
                <a:solidFill>
                  <a:srgbClr val="222222"/>
                </a:solidFill>
                <a:highlight>
                  <a:srgbClr val="FFFFFF"/>
                </a:highlight>
              </a:rPr>
              <a:t>We</a:t>
            </a:r>
            <a:r>
              <a:rPr lang="fi" sz="1800">
                <a:solidFill>
                  <a:srgbClr val="222222"/>
                </a:solidFill>
                <a:highlight>
                  <a:srgbClr val="FFFFFF"/>
                </a:highlight>
              </a:rPr>
              <a:t> define both register an</a:t>
            </a:r>
            <a:r>
              <a:rPr lang="fi" sz="1800">
                <a:solidFill>
                  <a:srgbClr val="222222"/>
                </a:solidFill>
                <a:highlight>
                  <a:srgbClr val="FFFFFF"/>
                </a:highlight>
              </a:rPr>
              <a:t>d genre based on the corpora used in this study</a:t>
            </a:r>
            <a:endParaRPr sz="1800">
              <a:solidFill>
                <a:srgbClr val="222222"/>
              </a:solidFill>
              <a:highlight>
                <a:srgbClr val="FFFFFF"/>
              </a:highlight>
            </a:endParaRPr>
          </a:p>
          <a:p>
            <a:pPr indent="0" lvl="0" marL="0" rtl="0" algn="l">
              <a:lnSpc>
                <a:spcPct val="115000"/>
              </a:lnSpc>
              <a:spcBef>
                <a:spcPts val="0"/>
              </a:spcBef>
              <a:spcAft>
                <a:spcPts val="0"/>
              </a:spcAft>
              <a:buNone/>
            </a:pPr>
            <a:r>
              <a:t/>
            </a:r>
            <a:endParaRPr sz="1800">
              <a:solidFill>
                <a:srgbClr val="222222"/>
              </a:solidFill>
              <a:highlight>
                <a:srgbClr val="FFFFFF"/>
              </a:highlight>
            </a:endParaRPr>
          </a:p>
        </p:txBody>
      </p:sp>
      <p:pic>
        <p:nvPicPr>
          <p:cNvPr id="80" name="Google Shape;80;p16"/>
          <p:cNvPicPr preferRelativeResize="0"/>
          <p:nvPr/>
        </p:nvPicPr>
        <p:blipFill rotWithShape="1">
          <a:blip r:embed="rId3">
            <a:alphaModFix/>
          </a:blip>
          <a:srcRect b="8340" l="0" r="0" t="-8340"/>
          <a:stretch/>
        </p:blipFill>
        <p:spPr>
          <a:xfrm>
            <a:off x="6203035" y="423538"/>
            <a:ext cx="2629277" cy="615675"/>
          </a:xfrm>
          <a:prstGeom prst="rect">
            <a:avLst/>
          </a:prstGeom>
          <a:noFill/>
          <a:ln>
            <a:noFill/>
          </a:ln>
        </p:spPr>
      </p:pic>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i">
                <a:solidFill>
                  <a:srgbClr val="9B57D3"/>
                </a:solidFill>
              </a:rPr>
              <a:t>Definitions for this presentation</a:t>
            </a:r>
            <a:endParaRPr b="1">
              <a:solidFill>
                <a:srgbClr val="9B57D3"/>
              </a:solidFill>
            </a:endParaRPr>
          </a:p>
        </p:txBody>
      </p:sp>
      <p:sp>
        <p:nvSpPr>
          <p:cNvPr id="82" name="Google Shape;82;p16"/>
          <p:cNvSpPr txBox="1"/>
          <p:nvPr/>
        </p:nvSpPr>
        <p:spPr>
          <a:xfrm>
            <a:off x="421700" y="1596200"/>
            <a:ext cx="4297500" cy="297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fi" sz="1700">
                <a:solidFill>
                  <a:srgbClr val="222222"/>
                </a:solidFill>
                <a:highlight>
                  <a:srgbClr val="FFFFFF"/>
                </a:highlight>
              </a:rPr>
              <a:t>Genre</a:t>
            </a:r>
            <a:endParaRPr b="1" sz="1700">
              <a:solidFill>
                <a:srgbClr val="222222"/>
              </a:solidFill>
              <a:highlight>
                <a:srgbClr val="FFFFFF"/>
              </a:highlight>
            </a:endParaRPr>
          </a:p>
          <a:p>
            <a:pPr indent="-336550" lvl="0" marL="457200" rtl="0" algn="l">
              <a:lnSpc>
                <a:spcPct val="115000"/>
              </a:lnSpc>
              <a:spcBef>
                <a:spcPts val="0"/>
              </a:spcBef>
              <a:spcAft>
                <a:spcPts val="0"/>
              </a:spcAft>
              <a:buClr>
                <a:srgbClr val="222222"/>
              </a:buClr>
              <a:buSzPts val="1700"/>
              <a:buChar char="-"/>
            </a:pPr>
            <a:r>
              <a:rPr lang="fi" sz="1700">
                <a:solidFill>
                  <a:srgbClr val="222222"/>
                </a:solidFill>
                <a:highlight>
                  <a:srgbClr val="FFFFFF"/>
                </a:highlight>
              </a:rPr>
              <a:t>categories to which works of literature </a:t>
            </a:r>
            <a:r>
              <a:rPr lang="fi" sz="1700">
                <a:solidFill>
                  <a:srgbClr val="222222"/>
                </a:solidFill>
                <a:highlight>
                  <a:srgbClr val="FFFFFF"/>
                </a:highlight>
              </a:rPr>
              <a:t>have been classified, akin to a library or bookshop categorisation system</a:t>
            </a:r>
            <a:endParaRPr sz="1700">
              <a:solidFill>
                <a:srgbClr val="222222"/>
              </a:solidFill>
              <a:highlight>
                <a:srgbClr val="FFFFFF"/>
              </a:highlight>
            </a:endParaRPr>
          </a:p>
          <a:p>
            <a:pPr indent="-336550" lvl="0" marL="457200" rtl="0" algn="l">
              <a:lnSpc>
                <a:spcPct val="115000"/>
              </a:lnSpc>
              <a:spcBef>
                <a:spcPts val="0"/>
              </a:spcBef>
              <a:spcAft>
                <a:spcPts val="0"/>
              </a:spcAft>
              <a:buClr>
                <a:srgbClr val="222222"/>
              </a:buClr>
              <a:buSzPts val="1700"/>
              <a:buChar char="-"/>
            </a:pPr>
            <a:r>
              <a:rPr lang="fi" sz="1700">
                <a:solidFill>
                  <a:srgbClr val="222222"/>
                </a:solidFill>
                <a:highlight>
                  <a:srgbClr val="FFFFFF"/>
                </a:highlight>
              </a:rPr>
              <a:t>focus on content, context and narrative tools</a:t>
            </a:r>
            <a:endParaRPr sz="1700">
              <a:solidFill>
                <a:srgbClr val="222222"/>
              </a:solidFill>
              <a:highlight>
                <a:srgbClr val="FFFFFF"/>
              </a:highlight>
            </a:endParaRPr>
          </a:p>
          <a:p>
            <a:pPr indent="-336550" lvl="0" marL="457200" rtl="0" algn="l">
              <a:lnSpc>
                <a:spcPct val="115000"/>
              </a:lnSpc>
              <a:spcBef>
                <a:spcPts val="0"/>
              </a:spcBef>
              <a:spcAft>
                <a:spcPts val="0"/>
              </a:spcAft>
              <a:buClr>
                <a:srgbClr val="222222"/>
              </a:buClr>
              <a:buSzPts val="1700"/>
              <a:buChar char="-"/>
            </a:pPr>
            <a:r>
              <a:rPr lang="fi" sz="1700">
                <a:solidFill>
                  <a:srgbClr val="222222"/>
                </a:solidFill>
                <a:highlight>
                  <a:srgbClr val="FFFFFF"/>
                </a:highlight>
              </a:rPr>
              <a:t>Science Fiction; Cookbooks, Food &amp; Wine; etc.</a:t>
            </a:r>
            <a:endParaRPr sz="1700">
              <a:solidFill>
                <a:srgbClr val="222222"/>
              </a:solidFill>
              <a:highlight>
                <a:srgbClr val="FFFFFF"/>
              </a:highlight>
            </a:endParaRPr>
          </a:p>
          <a:p>
            <a:pPr indent="-336550" lvl="0" marL="457200" rtl="0" algn="l">
              <a:lnSpc>
                <a:spcPct val="115000"/>
              </a:lnSpc>
              <a:spcBef>
                <a:spcPts val="0"/>
              </a:spcBef>
              <a:spcAft>
                <a:spcPts val="0"/>
              </a:spcAft>
              <a:buClr>
                <a:srgbClr val="222222"/>
              </a:buClr>
              <a:buSzPts val="1700"/>
              <a:buChar char="-"/>
            </a:pPr>
            <a:r>
              <a:rPr lang="fi" sz="1700">
                <a:solidFill>
                  <a:srgbClr val="222222"/>
                </a:solidFill>
                <a:highlight>
                  <a:srgbClr val="FFFFFF"/>
                </a:highlight>
              </a:rPr>
              <a:t>E.g. Goyal and Prakash 2022, Zhang et al. 2022</a:t>
            </a:r>
            <a:endParaRPr sz="1700">
              <a:solidFill>
                <a:srgbClr val="222222"/>
              </a:solidFill>
              <a:highlight>
                <a:srgbClr val="FFFFFF"/>
              </a:highlight>
            </a:endParaRPr>
          </a:p>
          <a:p>
            <a:pPr indent="0" lvl="0" marL="457200" rtl="0" algn="l">
              <a:lnSpc>
                <a:spcPct val="115000"/>
              </a:lnSpc>
              <a:spcBef>
                <a:spcPts val="0"/>
              </a:spcBef>
              <a:spcAft>
                <a:spcPts val="0"/>
              </a:spcAft>
              <a:buNone/>
            </a:pPr>
            <a:r>
              <a:t/>
            </a:r>
            <a:endParaRPr sz="1700">
              <a:solidFill>
                <a:srgbClr val="222222"/>
              </a:solidFill>
              <a:highlight>
                <a:srgbClr val="FFFFFF"/>
              </a:highlight>
            </a:endParaRPr>
          </a:p>
        </p:txBody>
      </p:sp>
      <p:graphicFrame>
        <p:nvGraphicFramePr>
          <p:cNvPr id="83" name="Google Shape;83;p16"/>
          <p:cNvGraphicFramePr/>
          <p:nvPr/>
        </p:nvGraphicFramePr>
        <p:xfrm>
          <a:off x="5257100" y="1660875"/>
          <a:ext cx="3000000" cy="3000000"/>
        </p:xfrm>
        <a:graphic>
          <a:graphicData uri="http://schemas.openxmlformats.org/drawingml/2006/table">
            <a:tbl>
              <a:tblPr>
                <a:noFill/>
                <a:tableStyleId>{61E0279B-5D9F-41C9-8DD9-38FBE7771374}</a:tableStyleId>
              </a:tblPr>
              <a:tblGrid>
                <a:gridCol w="3261475"/>
              </a:tblGrid>
              <a:tr h="309250">
                <a:tc>
                  <a:txBody>
                    <a:bodyPr/>
                    <a:lstStyle/>
                    <a:p>
                      <a:pPr indent="0" lvl="0" marL="0" rtl="0" algn="l">
                        <a:spcBef>
                          <a:spcPts val="0"/>
                        </a:spcBef>
                        <a:spcAft>
                          <a:spcPts val="0"/>
                        </a:spcAft>
                        <a:buNone/>
                      </a:pPr>
                      <a:r>
                        <a:rPr b="1" lang="fi" sz="1100"/>
                        <a:t>Genre*</a:t>
                      </a:r>
                      <a:endParaRPr b="1" sz="1100"/>
                    </a:p>
                  </a:txBody>
                  <a:tcPr marT="0" marB="0" marR="91425" marL="91425" anchor="ctr">
                    <a:solidFill>
                      <a:schemeClr val="lt2"/>
                    </a:solidFill>
                  </a:tcPr>
                </a:tc>
              </a:tr>
              <a:tr h="309250">
                <a:tc>
                  <a:txBody>
                    <a:bodyPr/>
                    <a:lstStyle/>
                    <a:p>
                      <a:pPr indent="0" lvl="0" marL="0" rtl="0" algn="l">
                        <a:spcBef>
                          <a:spcPts val="0"/>
                        </a:spcBef>
                        <a:spcAft>
                          <a:spcPts val="0"/>
                        </a:spcAft>
                        <a:buNone/>
                      </a:pPr>
                      <a:r>
                        <a:rPr lang="fi" sz="900"/>
                        <a:t>Literature &amp; Fiction</a:t>
                      </a:r>
                      <a:endParaRPr sz="900"/>
                    </a:p>
                  </a:txBody>
                  <a:tcPr marT="0" marB="0" marR="91425" marL="91425" anchor="ctr"/>
                </a:tc>
              </a:tr>
              <a:tr h="309250">
                <a:tc>
                  <a:txBody>
                    <a:bodyPr/>
                    <a:lstStyle/>
                    <a:p>
                      <a:pPr indent="0" lvl="0" marL="0" rtl="0" algn="l">
                        <a:spcBef>
                          <a:spcPts val="0"/>
                        </a:spcBef>
                        <a:spcAft>
                          <a:spcPts val="0"/>
                        </a:spcAft>
                        <a:buNone/>
                      </a:pPr>
                      <a:r>
                        <a:rPr lang="fi" sz="900"/>
                        <a:t>Engineering &amp; Transportation</a:t>
                      </a:r>
                      <a:endParaRPr sz="900"/>
                    </a:p>
                  </a:txBody>
                  <a:tcPr marT="0" marB="0" marR="91425" marL="91425" anchor="ctr"/>
                </a:tc>
              </a:tr>
              <a:tr h="309250">
                <a:tc>
                  <a:txBody>
                    <a:bodyPr/>
                    <a:lstStyle/>
                    <a:p>
                      <a:pPr indent="0" lvl="0" marL="0" rtl="0" algn="l">
                        <a:spcBef>
                          <a:spcPts val="0"/>
                        </a:spcBef>
                        <a:spcAft>
                          <a:spcPts val="0"/>
                        </a:spcAft>
                        <a:buNone/>
                      </a:pPr>
                      <a:r>
                        <a:rPr lang="fi" sz="900"/>
                        <a:t>Medicine &amp; Health Sciences</a:t>
                      </a:r>
                      <a:endParaRPr sz="900"/>
                    </a:p>
                  </a:txBody>
                  <a:tcPr marT="0" marB="0" marR="91425" marL="91425" anchor="ctr"/>
                </a:tc>
              </a:tr>
              <a:tr h="309250">
                <a:tc>
                  <a:txBody>
                    <a:bodyPr/>
                    <a:lstStyle/>
                    <a:p>
                      <a:pPr indent="0" lvl="0" marL="0" rtl="0" algn="l">
                        <a:spcBef>
                          <a:spcPts val="0"/>
                        </a:spcBef>
                        <a:spcAft>
                          <a:spcPts val="0"/>
                        </a:spcAft>
                        <a:buNone/>
                      </a:pPr>
                      <a:r>
                        <a:rPr lang="fi" sz="900"/>
                        <a:t>Romance</a:t>
                      </a:r>
                      <a:endParaRPr sz="900"/>
                    </a:p>
                  </a:txBody>
                  <a:tcPr marT="0" marB="0" marR="91425" marL="91425" anchor="ctr"/>
                </a:tc>
              </a:tr>
              <a:tr h="309250">
                <a:tc>
                  <a:txBody>
                    <a:bodyPr/>
                    <a:lstStyle/>
                    <a:p>
                      <a:pPr indent="0" lvl="0" marL="0" rtl="0" algn="l">
                        <a:spcBef>
                          <a:spcPts val="0"/>
                        </a:spcBef>
                        <a:spcAft>
                          <a:spcPts val="0"/>
                        </a:spcAft>
                        <a:buNone/>
                      </a:pPr>
                      <a:r>
                        <a:rPr lang="fi" sz="900"/>
                        <a:t>Arts &amp; Photography</a:t>
                      </a:r>
                      <a:endParaRPr sz="900"/>
                    </a:p>
                  </a:txBody>
                  <a:tcPr marT="0" marB="0" marR="91425" marL="91425" anchor="ctr"/>
                </a:tc>
              </a:tr>
              <a:tr h="309250">
                <a:tc>
                  <a:txBody>
                    <a:bodyPr/>
                    <a:lstStyle/>
                    <a:p>
                      <a:pPr indent="0" lvl="0" marL="0" rtl="0" algn="l">
                        <a:spcBef>
                          <a:spcPts val="0"/>
                        </a:spcBef>
                        <a:spcAft>
                          <a:spcPts val="0"/>
                        </a:spcAft>
                        <a:buNone/>
                      </a:pPr>
                      <a:r>
                        <a:rPr lang="fi" sz="900">
                          <a:solidFill>
                            <a:schemeClr val="dk1"/>
                          </a:solidFill>
                        </a:rPr>
                        <a:t>Religion</a:t>
                      </a:r>
                      <a:endParaRPr sz="900"/>
                    </a:p>
                  </a:txBody>
                  <a:tcPr marT="0" marB="0" marR="91425" marL="91425" anchor="ctr"/>
                </a:tc>
              </a:tr>
              <a:tr h="309250">
                <a:tc>
                  <a:txBody>
                    <a:bodyPr/>
                    <a:lstStyle/>
                    <a:p>
                      <a:pPr indent="0" lvl="0" marL="0" rtl="0" algn="l">
                        <a:spcBef>
                          <a:spcPts val="0"/>
                        </a:spcBef>
                        <a:spcAft>
                          <a:spcPts val="0"/>
                        </a:spcAft>
                        <a:buNone/>
                      </a:pPr>
                      <a:r>
                        <a:rPr lang="fi" sz="900"/>
                        <a:t>Science &amp; Math</a:t>
                      </a:r>
                      <a:endParaRPr sz="900"/>
                    </a:p>
                  </a:txBody>
                  <a:tcPr marT="0" marB="0" marR="91425" marL="91425" anchor="ctr"/>
                </a:tc>
              </a:tr>
              <a:tr h="309250">
                <a:tc>
                  <a:txBody>
                    <a:bodyPr/>
                    <a:lstStyle/>
                    <a:p>
                      <a:pPr indent="0" lvl="0" marL="0" rtl="0" algn="l">
                        <a:spcBef>
                          <a:spcPts val="0"/>
                        </a:spcBef>
                        <a:spcAft>
                          <a:spcPts val="0"/>
                        </a:spcAft>
                        <a:buNone/>
                      </a:pPr>
                      <a:r>
                        <a:rPr lang="fi" sz="900"/>
                        <a:t>Politics &amp; Social Sciences</a:t>
                      </a:r>
                      <a:endParaRPr sz="900"/>
                    </a:p>
                  </a:txBody>
                  <a:tcPr marT="0" marB="0" marR="91425" marL="91425" anchor="ctr"/>
                </a:tc>
              </a:tr>
              <a:tr h="309250">
                <a:tc>
                  <a:txBody>
                    <a:bodyPr/>
                    <a:lstStyle/>
                    <a:p>
                      <a:pPr indent="0" lvl="0" marL="0" rtl="0" algn="l">
                        <a:spcBef>
                          <a:spcPts val="0"/>
                        </a:spcBef>
                        <a:spcAft>
                          <a:spcPts val="0"/>
                        </a:spcAft>
                        <a:buNone/>
                      </a:pPr>
                      <a:r>
                        <a:rPr lang="fi" sz="900"/>
                        <a:t>Science Fiction</a:t>
                      </a:r>
                      <a:endParaRPr sz="900"/>
                    </a:p>
                  </a:txBody>
                  <a:tcPr marT="0" marB="0" marR="91425" marL="91425" anchor="ctr"/>
                </a:tc>
              </a:tr>
            </a:tbl>
          </a:graphicData>
        </a:graphic>
      </p:graphicFrame>
      <p:sp>
        <p:nvSpPr>
          <p:cNvPr id="84" name="Google Shape;84;p16"/>
          <p:cNvSpPr txBox="1"/>
          <p:nvPr/>
        </p:nvSpPr>
        <p:spPr>
          <a:xfrm>
            <a:off x="6809000" y="4818050"/>
            <a:ext cx="1709700" cy="160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fi" sz="900">
                <a:solidFill>
                  <a:schemeClr val="dk2"/>
                </a:solidFill>
              </a:rPr>
              <a:t>*examples, not full scheme</a:t>
            </a:r>
            <a:endParaRPr sz="9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i">
                <a:solidFill>
                  <a:srgbClr val="9B57D3"/>
                </a:solidFill>
              </a:rPr>
              <a:t>Our metho</a:t>
            </a:r>
            <a:r>
              <a:rPr b="1" lang="fi">
                <a:solidFill>
                  <a:srgbClr val="9B57D3"/>
                </a:solidFill>
              </a:rPr>
              <a:t>dology</a:t>
            </a:r>
            <a:endParaRPr b="1">
              <a:solidFill>
                <a:srgbClr val="9B57D3"/>
              </a:solidFill>
            </a:endParaRPr>
          </a:p>
        </p:txBody>
      </p:sp>
      <p:sp>
        <p:nvSpPr>
          <p:cNvPr id="90" name="Google Shape;90;p17"/>
          <p:cNvSpPr txBox="1"/>
          <p:nvPr>
            <p:ph idx="1" type="body"/>
          </p:nvPr>
        </p:nvSpPr>
        <p:spPr>
          <a:xfrm>
            <a:off x="1260961" y="1579175"/>
            <a:ext cx="7248300" cy="290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i"/>
              <a:t>Kuva tähän</a:t>
            </a:r>
            <a:endParaRPr/>
          </a:p>
        </p:txBody>
      </p:sp>
      <p:pic>
        <p:nvPicPr>
          <p:cNvPr id="91" name="Google Shape;91;p17"/>
          <p:cNvPicPr preferRelativeResize="0"/>
          <p:nvPr/>
        </p:nvPicPr>
        <p:blipFill>
          <a:blip r:embed="rId3">
            <a:alphaModFix/>
          </a:blip>
          <a:stretch>
            <a:fillRect/>
          </a:stretch>
        </p:blipFill>
        <p:spPr>
          <a:xfrm>
            <a:off x="682625" y="1345265"/>
            <a:ext cx="7778762" cy="2953060"/>
          </a:xfrm>
          <a:prstGeom prst="rect">
            <a:avLst/>
          </a:prstGeom>
          <a:noFill/>
          <a:ln>
            <a:noFill/>
          </a:ln>
        </p:spPr>
      </p:pic>
      <p:pic>
        <p:nvPicPr>
          <p:cNvPr id="92" name="Google Shape;92;p17"/>
          <p:cNvPicPr preferRelativeResize="0"/>
          <p:nvPr/>
        </p:nvPicPr>
        <p:blipFill rotWithShape="1">
          <a:blip r:embed="rId4">
            <a:alphaModFix/>
          </a:blip>
          <a:srcRect b="8340" l="0" r="0" t="-8340"/>
          <a:stretch/>
        </p:blipFill>
        <p:spPr>
          <a:xfrm>
            <a:off x="6203035" y="423538"/>
            <a:ext cx="2629277" cy="615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i">
                <a:solidFill>
                  <a:srgbClr val="9B57D3"/>
                </a:solidFill>
              </a:rPr>
              <a:t>Our </a:t>
            </a:r>
            <a:r>
              <a:rPr b="1" lang="fi">
                <a:solidFill>
                  <a:srgbClr val="9B57D3"/>
                </a:solidFill>
              </a:rPr>
              <a:t>corpora</a:t>
            </a:r>
            <a:endParaRPr b="1">
              <a:solidFill>
                <a:srgbClr val="9B57D3"/>
              </a:solidFill>
            </a:endParaRPr>
          </a:p>
        </p:txBody>
      </p:sp>
      <p:sp>
        <p:nvSpPr>
          <p:cNvPr id="98" name="Google Shape;98;p18"/>
          <p:cNvSpPr txBox="1"/>
          <p:nvPr>
            <p:ph idx="1" type="body"/>
          </p:nvPr>
        </p:nvSpPr>
        <p:spPr>
          <a:xfrm>
            <a:off x="311700" y="1152475"/>
            <a:ext cx="8520600" cy="3834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i="1" lang="fi"/>
              <a:t>Corpus of Online Registers CORE</a:t>
            </a:r>
            <a:r>
              <a:rPr lang="fi"/>
              <a:t> (Egbert et al. 2016; Laippala et al. 2022, 2023)</a:t>
            </a:r>
            <a:endParaRPr/>
          </a:p>
          <a:p>
            <a:pPr indent="-342900" lvl="0" marL="457200" rtl="0" algn="l">
              <a:spcBef>
                <a:spcPts val="1200"/>
              </a:spcBef>
              <a:spcAft>
                <a:spcPts val="0"/>
              </a:spcAft>
              <a:buSzPts val="1800"/>
              <a:buChar char="-"/>
            </a:pPr>
            <a:r>
              <a:rPr lang="fi"/>
              <a:t>Sample a English web (other languages also available)</a:t>
            </a:r>
            <a:endParaRPr/>
          </a:p>
          <a:p>
            <a:pPr indent="-342900" lvl="0" marL="457200" rtl="0" algn="l">
              <a:spcBef>
                <a:spcPts val="0"/>
              </a:spcBef>
              <a:spcAft>
                <a:spcPts val="0"/>
              </a:spcAft>
              <a:buSzPts val="1800"/>
              <a:buChar char="-"/>
            </a:pPr>
            <a:r>
              <a:rPr lang="fi"/>
              <a:t>A</a:t>
            </a:r>
            <a:r>
              <a:rPr lang="fi"/>
              <a:t> hierarchical multilabel register annotation scheme </a:t>
            </a:r>
            <a:endParaRPr/>
          </a:p>
          <a:p>
            <a:pPr indent="-317500" lvl="1" marL="914400" rtl="0" algn="l">
              <a:spcBef>
                <a:spcPts val="0"/>
              </a:spcBef>
              <a:spcAft>
                <a:spcPts val="0"/>
              </a:spcAft>
              <a:buSzPts val="1400"/>
              <a:buChar char="-"/>
            </a:pPr>
            <a:r>
              <a:rPr lang="fi"/>
              <a:t>eight main classes, including narrative, informational description, and opinion</a:t>
            </a:r>
            <a:endParaRPr/>
          </a:p>
          <a:p>
            <a:pPr indent="-317500" lvl="1" marL="914400" rtl="0" algn="l">
              <a:spcBef>
                <a:spcPts val="0"/>
              </a:spcBef>
              <a:spcAft>
                <a:spcPts val="0"/>
              </a:spcAft>
              <a:buSzPts val="1400"/>
              <a:buChar char="-"/>
            </a:pPr>
            <a:r>
              <a:rPr lang="fi"/>
              <a:t>tens of subclasses, including news report, research article, and review</a:t>
            </a:r>
            <a:endParaRPr/>
          </a:p>
          <a:p>
            <a:pPr indent="-342900" lvl="0" marL="457200" rtl="0" algn="l">
              <a:spcBef>
                <a:spcPts val="0"/>
              </a:spcBef>
              <a:spcAft>
                <a:spcPts val="0"/>
              </a:spcAft>
              <a:buSzPts val="1800"/>
              <a:buChar char="-"/>
            </a:pPr>
            <a:r>
              <a:rPr lang="fi"/>
              <a:t>Human annotated, combined label in event of annotator disagreement</a:t>
            </a:r>
            <a:endParaRPr/>
          </a:p>
          <a:p>
            <a:pPr indent="0" lvl="0" marL="0" rtl="0" algn="l">
              <a:spcBef>
                <a:spcPts val="1200"/>
              </a:spcBef>
              <a:spcAft>
                <a:spcPts val="0"/>
              </a:spcAft>
              <a:buNone/>
            </a:pPr>
            <a:r>
              <a:rPr i="1" lang="fi"/>
              <a:t>Genre-6</a:t>
            </a:r>
            <a:endParaRPr/>
          </a:p>
          <a:p>
            <a:pPr indent="-342900" lvl="0" marL="457200" rtl="0" algn="l">
              <a:spcBef>
                <a:spcPts val="1200"/>
              </a:spcBef>
              <a:spcAft>
                <a:spcPts val="0"/>
              </a:spcAft>
              <a:buSzPts val="1800"/>
              <a:buChar char="-"/>
            </a:pPr>
            <a:r>
              <a:rPr lang="fi"/>
              <a:t>Dataset from Hugging Face </a:t>
            </a:r>
            <a:r>
              <a:rPr lang="fi" u="sng">
                <a:solidFill>
                  <a:schemeClr val="accent5"/>
                </a:solidFill>
                <a:hlinkClick r:id="rId3">
                  <a:extLst>
                    <a:ext uri="{A12FA001-AC4F-418D-AE19-62706E023703}">
                      <ahyp:hlinkClr val="tx"/>
                    </a:ext>
                  </a:extLst>
                </a:hlinkClick>
              </a:rPr>
              <a:t>marianna13/the-eye</a:t>
            </a:r>
            <a:endParaRPr/>
          </a:p>
          <a:p>
            <a:pPr indent="-317500" lvl="1" marL="914400" rtl="0" algn="l">
              <a:spcBef>
                <a:spcPts val="0"/>
              </a:spcBef>
              <a:spcAft>
                <a:spcPts val="0"/>
              </a:spcAft>
              <a:buSzPts val="1400"/>
              <a:buChar char="-"/>
            </a:pPr>
            <a:r>
              <a:rPr lang="fi"/>
              <a:t>books of different genres</a:t>
            </a:r>
            <a:endParaRPr/>
          </a:p>
          <a:p>
            <a:pPr indent="-317500" lvl="1" marL="914400" rtl="0" algn="l">
              <a:spcBef>
                <a:spcPts val="0"/>
              </a:spcBef>
              <a:spcAft>
                <a:spcPts val="0"/>
              </a:spcAft>
              <a:buSzPts val="1400"/>
              <a:buChar char="-"/>
            </a:pPr>
            <a:r>
              <a:rPr lang="fi"/>
              <a:t>internal cleaned version used in training, only excerpts of books used</a:t>
            </a:r>
            <a:endParaRPr/>
          </a:p>
          <a:p>
            <a:pPr indent="-342900" lvl="0" marL="457200" rtl="0" algn="l">
              <a:spcBef>
                <a:spcPts val="0"/>
              </a:spcBef>
              <a:spcAft>
                <a:spcPts val="0"/>
              </a:spcAft>
              <a:buSzPts val="1800"/>
              <a:buChar char="-"/>
            </a:pPr>
            <a:r>
              <a:rPr lang="fi"/>
              <a:t>Multilabel genre annotation sc</a:t>
            </a:r>
            <a:r>
              <a:rPr lang="fi"/>
              <a:t>heme from Kindle US&amp;UK categories</a:t>
            </a:r>
            <a:endParaRPr/>
          </a:p>
          <a:p>
            <a:pPr indent="-317500" lvl="1" marL="914400" rtl="0" algn="l">
              <a:spcBef>
                <a:spcPts val="0"/>
              </a:spcBef>
              <a:spcAft>
                <a:spcPts val="0"/>
              </a:spcAft>
              <a:buSzPts val="1400"/>
              <a:buChar char="-"/>
            </a:pPr>
            <a:r>
              <a:rPr lang="fi"/>
              <a:t>labels assigned by authors</a:t>
            </a:r>
            <a:endParaRPr/>
          </a:p>
        </p:txBody>
      </p:sp>
      <p:pic>
        <p:nvPicPr>
          <p:cNvPr id="99" name="Google Shape;99;p18"/>
          <p:cNvPicPr preferRelativeResize="0"/>
          <p:nvPr/>
        </p:nvPicPr>
        <p:blipFill rotWithShape="1">
          <a:blip r:embed="rId4">
            <a:alphaModFix/>
          </a:blip>
          <a:srcRect b="8340" l="0" r="0" t="-8340"/>
          <a:stretch/>
        </p:blipFill>
        <p:spPr>
          <a:xfrm>
            <a:off x="6203035" y="423538"/>
            <a:ext cx="2629277" cy="615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i">
                <a:solidFill>
                  <a:srgbClr val="9B57D3"/>
                </a:solidFill>
              </a:rPr>
              <a:t>Our corpora</a:t>
            </a:r>
            <a:endParaRPr b="1">
              <a:solidFill>
                <a:srgbClr val="9B57D3"/>
              </a:solidFill>
            </a:endParaRPr>
          </a:p>
        </p:txBody>
      </p:sp>
      <p:sp>
        <p:nvSpPr>
          <p:cNvPr id="105" name="Google Shape;105;p19"/>
          <p:cNvSpPr txBox="1"/>
          <p:nvPr>
            <p:ph idx="1" type="body"/>
          </p:nvPr>
        </p:nvSpPr>
        <p:spPr>
          <a:xfrm>
            <a:off x="311700" y="1152475"/>
            <a:ext cx="8520600" cy="363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fi"/>
              <a:t>The </a:t>
            </a:r>
            <a:r>
              <a:rPr i="1" lang="fi"/>
              <a:t>OSCAR </a:t>
            </a:r>
            <a:r>
              <a:rPr i="1" lang="fi"/>
              <a:t>dataset (Suarez et al. 2019; Laippala et al. 2022)</a:t>
            </a:r>
            <a:endParaRPr/>
          </a:p>
          <a:p>
            <a:pPr indent="-342900" lvl="0" marL="457200" rtl="0" algn="l">
              <a:spcBef>
                <a:spcPts val="1200"/>
              </a:spcBef>
              <a:spcAft>
                <a:spcPts val="0"/>
              </a:spcAft>
              <a:buSzPts val="1800"/>
              <a:buChar char="-"/>
            </a:pPr>
            <a:r>
              <a:rPr lang="fi"/>
              <a:t>Large scale dataset, consisting of CommonCrawl</a:t>
            </a:r>
            <a:endParaRPr/>
          </a:p>
          <a:p>
            <a:pPr indent="-342900" lvl="0" marL="457200" rtl="0" algn="l">
              <a:spcBef>
                <a:spcPts val="0"/>
              </a:spcBef>
              <a:spcAft>
                <a:spcPts val="0"/>
              </a:spcAft>
              <a:buSzPts val="1800"/>
              <a:buChar char="-"/>
            </a:pPr>
            <a:r>
              <a:rPr lang="fi"/>
              <a:t>Cleaned and language classified, over 100 languages available</a:t>
            </a:r>
            <a:endParaRPr/>
          </a:p>
          <a:p>
            <a:pPr indent="-342900" lvl="0" marL="457200" rtl="0" algn="l">
              <a:spcBef>
                <a:spcPts val="0"/>
              </a:spcBef>
              <a:spcAft>
                <a:spcPts val="0"/>
              </a:spcAft>
              <a:buSzPts val="1800"/>
              <a:buChar char="-"/>
            </a:pPr>
            <a:r>
              <a:rPr lang="fi"/>
              <a:t>Register classified (</a:t>
            </a:r>
            <a:r>
              <a:rPr i="1" lang="fi"/>
              <a:t>Laippala et al. 2022</a:t>
            </a:r>
            <a:r>
              <a:rPr lang="fi"/>
              <a:t>) version from Hugging Face </a:t>
            </a:r>
            <a:r>
              <a:rPr lang="fi" u="sng">
                <a:solidFill>
                  <a:schemeClr val="hlink"/>
                </a:solidFill>
                <a:hlinkClick r:id="rId3"/>
              </a:rPr>
              <a:t>TurkuNLP/register_oscar</a:t>
            </a:r>
            <a:endParaRPr/>
          </a:p>
          <a:p>
            <a:pPr indent="-317500" lvl="1" marL="914400" rtl="0" algn="l">
              <a:spcBef>
                <a:spcPts val="0"/>
              </a:spcBef>
              <a:spcAft>
                <a:spcPts val="0"/>
              </a:spcAft>
              <a:buSzPts val="1400"/>
              <a:buChar char="-"/>
            </a:pPr>
            <a:r>
              <a:rPr lang="fi"/>
              <a:t>14 languages covered</a:t>
            </a:r>
            <a:endParaRPr/>
          </a:p>
          <a:p>
            <a:pPr indent="-317500" lvl="1" marL="914400" rtl="0" algn="l">
              <a:spcBef>
                <a:spcPts val="0"/>
              </a:spcBef>
              <a:spcAft>
                <a:spcPts val="0"/>
              </a:spcAft>
              <a:buSzPts val="1400"/>
              <a:buChar char="-"/>
            </a:pPr>
            <a:r>
              <a:rPr lang="fi"/>
              <a:t>Additionally boilerplate text removed</a:t>
            </a:r>
            <a:endParaRPr/>
          </a:p>
          <a:p>
            <a:pPr indent="-342900" lvl="0" marL="457200" rtl="0" algn="l">
              <a:spcBef>
                <a:spcPts val="0"/>
              </a:spcBef>
              <a:spcAft>
                <a:spcPts val="0"/>
              </a:spcAft>
              <a:buSzPts val="1800"/>
              <a:buChar char="-"/>
            </a:pPr>
            <a:r>
              <a:rPr lang="fi"/>
              <a:t>Chosen for size and quality</a:t>
            </a:r>
            <a:endParaRPr/>
          </a:p>
          <a:p>
            <a:pPr indent="0" lvl="0" marL="0" rtl="0" algn="l">
              <a:spcBef>
                <a:spcPts val="1200"/>
              </a:spcBef>
              <a:spcAft>
                <a:spcPts val="1200"/>
              </a:spcAft>
              <a:buNone/>
            </a:pPr>
            <a:r>
              <a:rPr lang="fi"/>
              <a:t>→ We do not use labels of this corpus for the study,</a:t>
            </a:r>
            <a:br>
              <a:rPr lang="fi"/>
            </a:br>
            <a:r>
              <a:rPr lang="fi"/>
              <a:t>     since they only cover the main level labels.</a:t>
            </a:r>
            <a:endParaRPr/>
          </a:p>
        </p:txBody>
      </p:sp>
      <p:pic>
        <p:nvPicPr>
          <p:cNvPr id="106" name="Google Shape;106;p19"/>
          <p:cNvPicPr preferRelativeResize="0"/>
          <p:nvPr/>
        </p:nvPicPr>
        <p:blipFill rotWithShape="1">
          <a:blip r:embed="rId4">
            <a:alphaModFix/>
          </a:blip>
          <a:srcRect b="8340" l="0" r="0" t="-8340"/>
          <a:stretch/>
        </p:blipFill>
        <p:spPr>
          <a:xfrm>
            <a:off x="6203035" y="423538"/>
            <a:ext cx="2629277" cy="615675"/>
          </a:xfrm>
          <a:prstGeom prst="rect">
            <a:avLst/>
          </a:prstGeom>
          <a:noFill/>
          <a:ln>
            <a:noFill/>
          </a:ln>
        </p:spPr>
      </p:pic>
      <p:pic>
        <p:nvPicPr>
          <p:cNvPr id="107" name="Google Shape;107;p19"/>
          <p:cNvPicPr preferRelativeResize="0"/>
          <p:nvPr/>
        </p:nvPicPr>
        <p:blipFill>
          <a:blip r:embed="rId5">
            <a:alphaModFix/>
          </a:blip>
          <a:stretch>
            <a:fillRect/>
          </a:stretch>
        </p:blipFill>
        <p:spPr>
          <a:xfrm>
            <a:off x="6462700" y="2863925"/>
            <a:ext cx="2109926" cy="21099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i">
                <a:solidFill>
                  <a:srgbClr val="9B57D3"/>
                </a:solidFill>
              </a:rPr>
              <a:t>Models</a:t>
            </a:r>
            <a:endParaRPr b="1">
              <a:solidFill>
                <a:srgbClr val="9B57D3"/>
              </a:solidFill>
            </a:endParaRPr>
          </a:p>
        </p:txBody>
      </p:sp>
      <p:sp>
        <p:nvSpPr>
          <p:cNvPr id="113" name="Google Shape;113;p20"/>
          <p:cNvSpPr txBox="1"/>
          <p:nvPr>
            <p:ph idx="1" type="body"/>
          </p:nvPr>
        </p:nvSpPr>
        <p:spPr>
          <a:xfrm>
            <a:off x="311700" y="1125275"/>
            <a:ext cx="8520600" cy="363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fi"/>
              <a:t>XLM-RoBERTA-Large (Conneau et al. 2020)</a:t>
            </a:r>
            <a:endParaRPr i="1"/>
          </a:p>
          <a:p>
            <a:pPr indent="-342900" lvl="0" marL="457200" rtl="0" algn="l">
              <a:spcBef>
                <a:spcPts val="1200"/>
              </a:spcBef>
              <a:spcAft>
                <a:spcPts val="0"/>
              </a:spcAft>
              <a:buSzPts val="1800"/>
              <a:buChar char="-"/>
            </a:pPr>
            <a:r>
              <a:rPr lang="fi"/>
              <a:t>Two models fine tuned, one for register classification using the CORE corpus and one for genre classification using the Genre-6 corpus</a:t>
            </a:r>
            <a:endParaRPr/>
          </a:p>
          <a:p>
            <a:pPr indent="-342900" lvl="0" marL="457200" rtl="0" algn="l">
              <a:spcBef>
                <a:spcPts val="0"/>
              </a:spcBef>
              <a:spcAft>
                <a:spcPts val="0"/>
              </a:spcAft>
              <a:buSzPts val="1800"/>
              <a:buChar char="-"/>
            </a:pPr>
            <a:r>
              <a:rPr lang="fi"/>
              <a:t>Chosen for ease, resource consumption and register classification prowess (Repo et al. 2021)</a:t>
            </a:r>
            <a:endParaRPr/>
          </a:p>
          <a:p>
            <a:pPr indent="-342900" lvl="0" marL="457200" rtl="0" algn="l">
              <a:spcBef>
                <a:spcPts val="0"/>
              </a:spcBef>
              <a:spcAft>
                <a:spcPts val="0"/>
              </a:spcAft>
              <a:buSzPts val="1800"/>
              <a:buChar char="-"/>
            </a:pPr>
            <a:r>
              <a:rPr lang="fi"/>
              <a:t>Training done using the Hugging Face Transformers-library</a:t>
            </a:r>
            <a:endParaRPr/>
          </a:p>
          <a:p>
            <a:pPr indent="-342900" lvl="0" marL="457200" rtl="0" algn="l">
              <a:spcBef>
                <a:spcPts val="0"/>
              </a:spcBef>
              <a:spcAft>
                <a:spcPts val="0"/>
              </a:spcAft>
              <a:buSzPts val="1800"/>
              <a:buChar char="-"/>
            </a:pPr>
            <a:r>
              <a:rPr lang="fi"/>
              <a:t>Classification threshold optimized for the F1 score</a:t>
            </a:r>
            <a:endParaRPr/>
          </a:p>
          <a:p>
            <a:pPr indent="0" lvl="0" marL="0" rtl="0" algn="l">
              <a:spcBef>
                <a:spcPts val="1200"/>
              </a:spcBef>
              <a:spcAft>
                <a:spcPts val="1200"/>
              </a:spcAft>
              <a:buNone/>
            </a:pPr>
            <a:r>
              <a:t/>
            </a:r>
            <a:endParaRPr i="1"/>
          </a:p>
        </p:txBody>
      </p:sp>
      <p:pic>
        <p:nvPicPr>
          <p:cNvPr id="114" name="Google Shape;114;p20"/>
          <p:cNvPicPr preferRelativeResize="0"/>
          <p:nvPr/>
        </p:nvPicPr>
        <p:blipFill rotWithShape="1">
          <a:blip r:embed="rId3">
            <a:alphaModFix/>
          </a:blip>
          <a:srcRect b="8340" l="0" r="0" t="-8340"/>
          <a:stretch/>
        </p:blipFill>
        <p:spPr>
          <a:xfrm>
            <a:off x="6203035" y="423538"/>
            <a:ext cx="2629277" cy="615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i">
                <a:solidFill>
                  <a:srgbClr val="9B57D3"/>
                </a:solidFill>
              </a:rPr>
              <a:t>Experiments</a:t>
            </a:r>
            <a:endParaRPr b="1">
              <a:solidFill>
                <a:srgbClr val="9B57D3"/>
              </a:solidFill>
            </a:endParaRPr>
          </a:p>
        </p:txBody>
      </p:sp>
      <p:sp>
        <p:nvSpPr>
          <p:cNvPr id="120" name="Google Shape;120;p21"/>
          <p:cNvSpPr txBox="1"/>
          <p:nvPr>
            <p:ph idx="1" type="body"/>
          </p:nvPr>
        </p:nvSpPr>
        <p:spPr>
          <a:xfrm>
            <a:off x="311700" y="1152475"/>
            <a:ext cx="8520600" cy="3188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i"/>
              <a:t>Selection of chosen genre categories based on two criteria</a:t>
            </a:r>
            <a:endParaRPr/>
          </a:p>
          <a:p>
            <a:pPr indent="-317500" lvl="1" marL="914400" rtl="0" algn="l">
              <a:spcBef>
                <a:spcPts val="0"/>
              </a:spcBef>
              <a:spcAft>
                <a:spcPts val="0"/>
              </a:spcAft>
              <a:buSzPts val="1400"/>
              <a:buChar char="-"/>
            </a:pPr>
            <a:r>
              <a:rPr lang="fi"/>
              <a:t>achieved classifier performance	</a:t>
            </a:r>
            <a:endParaRPr/>
          </a:p>
          <a:p>
            <a:pPr indent="-317500" lvl="2" marL="1371600" rtl="0" algn="l">
              <a:spcBef>
                <a:spcPts val="0"/>
              </a:spcBef>
              <a:spcAft>
                <a:spcPts val="0"/>
              </a:spcAft>
              <a:buSzPts val="1400"/>
              <a:buChar char="-"/>
            </a:pPr>
            <a:r>
              <a:rPr lang="fi"/>
              <a:t>related to the large number of overlaps between the genre categories</a:t>
            </a:r>
            <a:endParaRPr/>
          </a:p>
          <a:p>
            <a:pPr indent="-317500" lvl="2" marL="1371600" rtl="0" algn="l">
              <a:spcBef>
                <a:spcPts val="0"/>
              </a:spcBef>
              <a:spcAft>
                <a:spcPts val="0"/>
              </a:spcAft>
              <a:buSzPts val="1400"/>
              <a:buChar char="-"/>
            </a:pPr>
            <a:r>
              <a:rPr lang="fi"/>
              <a:t>performance suffers with more categories included</a:t>
            </a:r>
            <a:endParaRPr/>
          </a:p>
          <a:p>
            <a:pPr indent="-317500" lvl="1" marL="914400" rtl="0" algn="l">
              <a:spcBef>
                <a:spcPts val="0"/>
              </a:spcBef>
              <a:spcAft>
                <a:spcPts val="0"/>
              </a:spcAft>
              <a:buSzPts val="1400"/>
              <a:buChar char="-"/>
            </a:pPr>
            <a:r>
              <a:rPr lang="fi"/>
              <a:t>contents of the documents which are to be predicted</a:t>
            </a:r>
            <a:endParaRPr/>
          </a:p>
          <a:p>
            <a:pPr indent="0" lvl="0" marL="0" rtl="0" algn="l">
              <a:spcBef>
                <a:spcPts val="1200"/>
              </a:spcBef>
              <a:spcAft>
                <a:spcPts val="0"/>
              </a:spcAft>
              <a:buNone/>
            </a:pPr>
            <a:r>
              <a:rPr lang="fi"/>
              <a:t> →</a:t>
            </a:r>
            <a:r>
              <a:rPr lang="fi"/>
              <a:t> We chose to also include “None” category for uncertain classifications</a:t>
            </a:r>
            <a:endParaRPr/>
          </a:p>
          <a:p>
            <a:pPr indent="-342900" lvl="0" marL="457200" rtl="0" algn="l">
              <a:spcBef>
                <a:spcPts val="1200"/>
              </a:spcBef>
              <a:spcAft>
                <a:spcPts val="0"/>
              </a:spcAft>
              <a:buSzPts val="1800"/>
              <a:buChar char="-"/>
            </a:pPr>
            <a:r>
              <a:rPr lang="fi"/>
              <a:t>Experiments with Binary Cross-Entropy Loss and Focal Loss</a:t>
            </a:r>
            <a:r>
              <a:rPr lang="fi"/>
              <a:t> (Lin et al. 2020)</a:t>
            </a:r>
            <a:endParaRPr/>
          </a:p>
          <a:p>
            <a:pPr indent="-317500" lvl="1" marL="914400" rtl="0" algn="l">
              <a:spcBef>
                <a:spcPts val="0"/>
              </a:spcBef>
              <a:spcAft>
                <a:spcPts val="0"/>
              </a:spcAft>
              <a:buSzPts val="1400"/>
              <a:buChar char="-"/>
            </a:pPr>
            <a:r>
              <a:rPr lang="fi"/>
              <a:t>Better F1 with focal loss, but results visibly worse in manual evaluation</a:t>
            </a:r>
            <a:endParaRPr/>
          </a:p>
        </p:txBody>
      </p:sp>
      <p:pic>
        <p:nvPicPr>
          <p:cNvPr id="121" name="Google Shape;121;p21"/>
          <p:cNvPicPr preferRelativeResize="0"/>
          <p:nvPr/>
        </p:nvPicPr>
        <p:blipFill rotWithShape="1">
          <a:blip r:embed="rId3">
            <a:alphaModFix/>
          </a:blip>
          <a:srcRect b="8340" l="0" r="0" t="-8340"/>
          <a:stretch/>
        </p:blipFill>
        <p:spPr>
          <a:xfrm>
            <a:off x="6203035" y="423538"/>
            <a:ext cx="2629277" cy="615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