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sldIdLst>
    <p:sldId id="265" r:id="rId5"/>
    <p:sldId id="257" r:id="rId6"/>
    <p:sldId id="258" r:id="rId7"/>
    <p:sldId id="259" r:id="rId8"/>
    <p:sldId id="264" r:id="rId9"/>
    <p:sldId id="266" r:id="rId10"/>
    <p:sldId id="267" r:id="rId11"/>
    <p:sldId id="268" r:id="rId12"/>
    <p:sldId id="273" r:id="rId13"/>
    <p:sldId id="270" r:id="rId14"/>
    <p:sldId id="272" r:id="rId15"/>
    <p:sldId id="274" r:id="rId16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4F714-60C8-4B06-ADC0-D43738ACB016}" v="1" dt="2023-12-27T13:04:50.662"/>
    <p1510:client id="{12B51BDE-2219-3A4A-5D73-E2C4B40DB59F}" v="1" dt="2024-01-05T11:05:14.396"/>
    <p1510:client id="{13C77953-3B48-EB96-2E9D-9425DFADDE38}" v="12" dt="2023-12-30T09:50:17.220"/>
    <p1510:client id="{1EC9EF10-ACA3-4304-B480-46F867AB55F9}" v="2" dt="2024-01-05T09:51:29.280"/>
    <p1510:client id="{30D8D50D-7293-719E-504A-E64665228BFE}" v="2" dt="2024-01-06T18:59:50.598"/>
    <p1510:client id="{3D2772B3-F575-422A-B599-93084C743C0A}" v="2" dt="2024-01-04T16:31:02.871"/>
    <p1510:client id="{4C97D6EA-1FDE-238F-6A47-A2AD596CFDA8}" v="3" dt="2024-01-03T10:37:48.893"/>
    <p1510:client id="{59C66BE7-C761-4EC7-B3F8-1C4276D6B444}" v="4" dt="2024-01-05T08:24:45.575"/>
    <p1510:client id="{8353050E-E61F-42A5-A9D3-F24FA99F15DD}" v="7" dt="2024-01-07T16:32:28.920"/>
    <p1510:client id="{864A9D97-3D1C-4F13-ADDC-9EE3521CF67D}" v="1" dt="2024-01-04T15:55:13.041"/>
    <p1510:client id="{99D623A3-BF63-495F-8879-6199FC4F8234}" v="69" dt="2024-01-06T22:48:11.218"/>
    <p1510:client id="{ACF1087E-782C-40F8-96C1-D06413CF9BD3}" v="1833" dt="2024-01-06T22:52:45.383"/>
    <p1510:client id="{AD2F4E61-5F09-A752-B0CD-B0245BDCB38A}" v="1" dt="2024-01-07T13:52:06.604"/>
    <p1510:client id="{B8458457-E1FB-4609-B5F7-6E87747BB431}" v="3" dt="2024-01-06T14:45:33.213"/>
    <p1510:client id="{C91B9D39-90FA-4AC5-8013-92A1FB2CD554}" v="3" dt="2024-01-05T13:43:15.164"/>
    <p1510:client id="{C951E473-0CAB-5C50-E4CD-1496AC8BD275}" v="2" dt="2024-01-06T20:33:01.148"/>
    <p1510:client id="{E7111022-7D3E-469F-A41F-B9A91487862D}" v="2" dt="2024-01-02T11:26:02.333"/>
    <p1510:client id="{F6BD39B7-6C98-4799-940E-26EC0144BAD6}" v="8" dt="2024-01-03T10:28:56.527"/>
    <p1510:client id="{F911D7E0-661D-6C3F-BBED-3EA960F473A5}" v="1" dt="2023-12-18T10:56:32.226"/>
    <p1510:client id="{F925B5B9-3D4F-4C44-9561-42C9B1A9C3EA}" v="2" dt="2024-01-03T14:02:0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3832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3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8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2254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8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654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74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33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List PI</a:t>
            </a: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o-RO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Balaita Cosmin 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&amp; Spataru Mara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Universitatea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Bucuresti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Departamentul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Informatica</a:t>
            </a:r>
            <a:endParaRPr lang="en-US" dirty="0"/>
          </a:p>
          <a:p>
            <a:pPr algn="ctr"/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2023-2024</a:t>
            </a:r>
            <a:endParaRPr lang="ro-RO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o-RO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Grupa 241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13633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07E260-E607-C7E9-3012-9B6614D5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Experimente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27AFE9-8A93-E228-8FCD-6EE326FC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Număr de Core-uri: 2</a:t>
            </a:r>
          </a:p>
          <a:p>
            <a:r>
              <a:rPr lang="ro-RO" dirty="0"/>
              <a:t>Memorie RAM: 2 GB</a:t>
            </a:r>
          </a:p>
          <a:p>
            <a:r>
              <a:rPr lang="ro-RO" dirty="0"/>
              <a:t>Spațiu de Stocare: SSD 20 GB</a:t>
            </a:r>
          </a:p>
          <a:p>
            <a:r>
              <a:rPr lang="ro-RO" dirty="0" err="1"/>
              <a:t>Sist</a:t>
            </a:r>
            <a:r>
              <a:rPr lang="ro-RO" dirty="0"/>
              <a:t> de operare </a:t>
            </a:r>
            <a:r>
              <a:rPr lang="ro-RO" dirty="0" err="1"/>
              <a:t>Kernel</a:t>
            </a:r>
            <a:r>
              <a:rPr lang="ro-RO" dirty="0"/>
              <a:t> Linux: 5.15.0-91-generic</a:t>
            </a:r>
          </a:p>
          <a:p>
            <a:r>
              <a:rPr lang="ro-RO" dirty="0"/>
              <a:t>Compilator </a:t>
            </a:r>
            <a:r>
              <a:rPr lang="ro-RO" dirty="0" err="1"/>
              <a:t>gcc</a:t>
            </a:r>
            <a:r>
              <a:rPr lang="ro-RO" dirty="0"/>
              <a:t> 11</a:t>
            </a:r>
          </a:p>
          <a:p>
            <a:r>
              <a:rPr lang="ro-RO" dirty="0"/>
              <a:t>Biblioteci Software (</a:t>
            </a:r>
            <a:r>
              <a:rPr lang="ro-RO" dirty="0" err="1"/>
              <a:t>Kernel</a:t>
            </a:r>
            <a:r>
              <a:rPr lang="ro-RO" dirty="0"/>
              <a:t> Module): &lt;linux/</a:t>
            </a:r>
            <a:r>
              <a:rPr lang="ro-RO" dirty="0" err="1"/>
              <a:t>kernel.h</a:t>
            </a:r>
            <a:r>
              <a:rPr lang="ro-RO" dirty="0"/>
              <a:t>&gt;,&lt;linux/</a:t>
            </a:r>
            <a:r>
              <a:rPr lang="ro-RO" dirty="0" err="1"/>
              <a:t>sched.h</a:t>
            </a:r>
            <a:r>
              <a:rPr lang="ro-RO" dirty="0"/>
              <a:t>&gt;,&lt;linux/</a:t>
            </a:r>
            <a:r>
              <a:rPr lang="ro-RO" dirty="0" err="1"/>
              <a:t>module.h</a:t>
            </a:r>
            <a:r>
              <a:rPr lang="ro-RO" dirty="0"/>
              <a:t>&gt;.&lt;linux/</a:t>
            </a:r>
            <a:r>
              <a:rPr lang="ro-RO" dirty="0" err="1"/>
              <a:t>init.h</a:t>
            </a:r>
            <a:r>
              <a:rPr lang="ro-RO" dirty="0"/>
              <a:t>&gt;</a:t>
            </a:r>
          </a:p>
          <a:p>
            <a:r>
              <a:rPr lang="ro-RO" dirty="0"/>
              <a:t>Biblioteci Software (</a:t>
            </a:r>
            <a:r>
              <a:rPr lang="ro-RO" dirty="0" err="1"/>
              <a:t>Userland</a:t>
            </a:r>
            <a:r>
              <a:rPr lang="ro-RO" dirty="0"/>
              <a:t> </a:t>
            </a:r>
            <a:r>
              <a:rPr lang="ro-RO" dirty="0" err="1"/>
              <a:t>Application</a:t>
            </a:r>
            <a:r>
              <a:rPr lang="ro-RO" dirty="0"/>
              <a:t>): &lt;</a:t>
            </a:r>
            <a:r>
              <a:rPr lang="ro-RO" dirty="0" err="1"/>
              <a:t>stdio.h</a:t>
            </a:r>
            <a:r>
              <a:rPr lang="ro-RO" dirty="0"/>
              <a:t>&gt;,</a:t>
            </a:r>
            <a:r>
              <a:rPr lang="ro-RO" dirty="0" err="1"/>
              <a:t>stdlib.h</a:t>
            </a:r>
            <a:r>
              <a:rPr lang="ro-RO" dirty="0"/>
              <a:t>&gt;,&lt;</a:t>
            </a:r>
            <a:r>
              <a:rPr lang="ro-RO" dirty="0" err="1"/>
              <a:t>sys</a:t>
            </a:r>
            <a:r>
              <a:rPr lang="ro-RO" dirty="0"/>
              <a:t>/</a:t>
            </a:r>
            <a:r>
              <a:rPr lang="ro-RO" dirty="0" err="1"/>
              <a:t>syscall.h</a:t>
            </a:r>
            <a:r>
              <a:rPr lang="ro-RO" dirty="0"/>
              <a:t>&gt;,&lt;</a:t>
            </a:r>
            <a:r>
              <a:rPr lang="ro-RO" dirty="0" err="1"/>
              <a:t>unistd.h</a:t>
            </a:r>
            <a:r>
              <a:rPr lang="ro-RO" dirty="0"/>
              <a:t>&gt;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1612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07E260-E607-C7E9-3012-9B6614D5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Experimente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27AFE9-8A93-E228-8FCD-6EE326FC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b="1" dirty="0"/>
              <a:t>Număr de Procese/</a:t>
            </a:r>
            <a:r>
              <a:rPr lang="ro-RO" b="1" dirty="0" err="1"/>
              <a:t>Thread</a:t>
            </a:r>
            <a:r>
              <a:rPr lang="ro-RO" b="1" dirty="0"/>
              <a:t>-uri:</a:t>
            </a:r>
          </a:p>
          <a:p>
            <a:r>
              <a:rPr lang="ro-RO" dirty="0"/>
              <a:t>Modulul de </a:t>
            </a:r>
            <a:r>
              <a:rPr lang="ro-RO" dirty="0" err="1"/>
              <a:t>kernel</a:t>
            </a:r>
            <a:r>
              <a:rPr lang="ro-RO" dirty="0"/>
              <a:t> rulează în spațiul </a:t>
            </a:r>
            <a:r>
              <a:rPr lang="ro-RO" dirty="0" err="1"/>
              <a:t>kernel</a:t>
            </a:r>
            <a:r>
              <a:rPr lang="ro-RO" dirty="0"/>
              <a:t> și utilizează un singur fir de execuție.</a:t>
            </a:r>
          </a:p>
          <a:p>
            <a:r>
              <a:rPr lang="ro-RO" dirty="0"/>
              <a:t>Aplicația din spațiul utilizator rulează pe un singur fir de execuție.</a:t>
            </a:r>
          </a:p>
          <a:p>
            <a:pPr marL="0" indent="0">
              <a:buNone/>
            </a:pPr>
            <a:r>
              <a:rPr lang="ro-RO" b="1" dirty="0"/>
              <a:t>Dimensiunea Problemei și Descrierea Datelor Experimentale:</a:t>
            </a:r>
          </a:p>
          <a:p>
            <a:r>
              <a:rPr lang="ro-RO" dirty="0"/>
              <a:t>Dimensiunea Problemei: Reținerea informațiilor despre descendenții unui proces și afișarea lor.</a:t>
            </a:r>
          </a:p>
          <a:p>
            <a:r>
              <a:rPr lang="ro-RO" dirty="0"/>
              <a:t>Date Experimentale: PID-ul procesului pentru care se dorește informația.</a:t>
            </a:r>
          </a:p>
          <a:p>
            <a:pPr marL="0" indent="0">
              <a:buNone/>
            </a:pPr>
            <a:r>
              <a:rPr lang="ro-RO" b="1" dirty="0" err="1"/>
              <a:t>Use</a:t>
            </a:r>
            <a:r>
              <a:rPr lang="ro-RO" b="1" dirty="0"/>
              <a:t>-Case-uri pentru Evaluarea Experimentală:</a:t>
            </a:r>
            <a:endParaRPr lang="ro-RO" dirty="0"/>
          </a:p>
          <a:p>
            <a:r>
              <a:rPr lang="ro-RO" dirty="0" err="1"/>
              <a:t>Use</a:t>
            </a:r>
            <a:r>
              <a:rPr lang="ro-RO" dirty="0"/>
              <a:t>-Case 1: Utilizatorul introduce PID-ul unui proces valid, iar soluția afișează informațiile despre descendenții acelui proces.</a:t>
            </a:r>
          </a:p>
          <a:p>
            <a:r>
              <a:rPr lang="ro-RO" dirty="0" err="1"/>
              <a:t>Use</a:t>
            </a:r>
            <a:r>
              <a:rPr lang="ro-RO" dirty="0"/>
              <a:t>-Case 2: Utilizatorul introduce PID-ul unui proces inexistent, iar soluția gestionează corect eroarea și returnează un cod de eroare.</a:t>
            </a:r>
          </a:p>
        </p:txBody>
      </p:sp>
    </p:spTree>
    <p:extLst>
      <p:ext uri="{BB962C8B-B14F-4D97-AF65-F5344CB8AC3E}">
        <p14:creationId xmlns:p14="http://schemas.microsoft.com/office/powerpoint/2010/main" val="16067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A9400E-5AA6-0CDF-CAE2-20D55DAB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0" y="2686050"/>
            <a:ext cx="9601200" cy="1485900"/>
          </a:xfrm>
        </p:spPr>
        <p:txBody>
          <a:bodyPr/>
          <a:lstStyle/>
          <a:p>
            <a:pPr algn="ctr"/>
            <a:r>
              <a:rPr lang="ro-RO" dirty="0"/>
              <a:t>Mulțumim</a:t>
            </a:r>
          </a:p>
        </p:txBody>
      </p:sp>
    </p:spTree>
    <p:extLst>
      <p:ext uri="{BB962C8B-B14F-4D97-AF65-F5344CB8AC3E}">
        <p14:creationId xmlns:p14="http://schemas.microsoft.com/office/powerpoint/2010/main" val="40581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280" lvl="1">
              <a:lnSpc>
                <a:spcPct val="90000"/>
              </a:lnSpc>
              <a:buClr>
                <a:srgbClr val="000000"/>
              </a:buClr>
            </a:pPr>
            <a:endParaRPr lang="ro-RO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07DF4D75-7ECC-1429-2A8C-169A15BA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Outline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40CEEB7C-0CB4-27F1-68D8-61A964EE3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Introducere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8280" lvl="1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Descrierea problemei și specificația soluției</a:t>
            </a:r>
          </a:p>
          <a:p>
            <a:pPr marL="0" indent="-72072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 Structura Soluției </a:t>
            </a:r>
          </a:p>
          <a:p>
            <a:pPr marL="74232" lvl="1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Utilizarea DFS pentru Parcurgerea Arborelui de Procese</a:t>
            </a:r>
          </a:p>
          <a:p>
            <a:pPr marL="0" indent="-45612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Implementare</a:t>
            </a:r>
          </a:p>
          <a:p>
            <a:pPr marL="74232" lvl="1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Cod </a:t>
            </a:r>
            <a:r>
              <a:rPr lang="ro-RO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 </a:t>
            </a:r>
            <a:r>
              <a:rPr lang="ro-RO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Userland</a:t>
            </a:r>
            <a:endParaRPr lang="ro-RO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32" lvl="1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Exemplificare Colectare si Transfer Date</a:t>
            </a:r>
          </a:p>
          <a:p>
            <a:pPr marL="0" indent="-45612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Experiemente</a:t>
            </a:r>
          </a:p>
          <a:p>
            <a:pPr marL="458280" lvl="1">
              <a:lnSpc>
                <a:spcPct val="90000"/>
              </a:lnSpc>
              <a:buClr>
                <a:srgbClr val="000000"/>
              </a:buClr>
            </a:pPr>
            <a:endParaRPr lang="ro-RO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589255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o-RO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D320A427-A0EC-5B33-EA0B-38020881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Descrierea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problemei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4A7D59E-2A4F-6557-3DE3-99839D86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255"/>
            <a:ext cx="9601200" cy="4278145"/>
          </a:xfrm>
        </p:spPr>
        <p:txBody>
          <a:bodyPr>
            <a:normAutofit fontScale="85000" lnSpcReduction="20000"/>
          </a:bodyPr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Colectarea informațiilor despre descendenții unui proces într-un sistem de operare Linux.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000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Administrarea eficientă a resurselor și monitorizarea stării proceselor într-un sistem de operare.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b="1" i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</a:t>
            </a: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cificații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Infor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mații 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sunt 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-urile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starea proceselor din arborele descendent. Utilizarea </a:t>
            </a:r>
            <a:r>
              <a:rPr lang="ro-RO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kernelului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Linux și interacțiunea cu </a:t>
            </a:r>
            <a:r>
              <a:rPr lang="ro-RO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userland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Obiectiv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returneaz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 datele dorite într-un mod eficient și corect.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Importanța problemei</a:t>
            </a:r>
            <a:r>
              <a:rPr lang="en-US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 a proceselor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vitale pentru performanța și stabilitatea sistemelor. Utilitate în diagnosticarea problemelor și optimizarea resurselor. 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o-RO" b="1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b="1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Solutii</a:t>
            </a: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Posibile si Alegerea </a:t>
            </a:r>
            <a:r>
              <a:rPr lang="ro-RO" b="1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Noastra</a:t>
            </a:r>
            <a:r>
              <a:rPr lang="en-US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o-RO" b="1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b="1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Solutii</a:t>
            </a: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b="1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potentiale</a:t>
            </a:r>
            <a:r>
              <a:rPr lang="en-US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Algoritmi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parcurgere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arborelui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gestionare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memoriei</a:t>
            </a:r>
            <a:endParaRPr lang="en-US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Alegere</a:t>
            </a:r>
            <a:r>
              <a:rPr lang="en-US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Implementarea funcției sistem în </a:t>
            </a:r>
            <a:r>
              <a:rPr lang="ro-RO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kernelul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Linux pentru eficiență și integrare directă. 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Concluzie</a:t>
            </a:r>
            <a:r>
              <a:rPr lang="en-US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Abordarea funcției sistem în </a:t>
            </a:r>
            <a:r>
              <a:rPr lang="ro-RO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pentru optimizare și integrare corespunzătoare. 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lang="en-US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o-RO" b="1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Contribuție la administrarea eficien</a:t>
            </a:r>
            <a:r>
              <a:rPr lang="en-US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o-RO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 și monitorizarea proceselor în sistemele Linux. </a:t>
            </a:r>
          </a:p>
          <a:p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4810" y="1409352"/>
            <a:ext cx="10993980" cy="485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o-RO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DA85133D-F05A-FDE1-B09C-78E20BE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Specificatia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solutiei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7E1DBFE7-BA0A-FC28-7969-438CD652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352"/>
            <a:ext cx="9601200" cy="5214968"/>
          </a:xfrm>
        </p:spPr>
        <p:txBody>
          <a:bodyPr>
            <a:normAutofit fontScale="92500" lnSpcReduction="20000"/>
          </a:bodyPr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Detalii și Formalizare Avansată a Problemei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ro-RO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Analiză detaliată a structurii arborelui de procese în sistemul de operare Linux.</a:t>
            </a:r>
          </a:p>
          <a:p>
            <a:pPr marL="685800" lvl="1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Formalizarea modului în care informațiile despre descendenți sunt colectate și gestionate</a:t>
            </a:r>
          </a:p>
          <a:p>
            <a:pPr marL="34398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Obiective și Motivație Proiect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Eficientizarea monitorizării proceselor în sistemele Linux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Implementarea unei funcții sistem robuste pentru colectarea datelor despre descendenții unui proces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Optimizarea resurselor de sistem în timpul executării funcției. </a:t>
            </a:r>
          </a:p>
          <a:p>
            <a:pPr marL="34398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Cerințe de Sistem și Mediu de Dezvoltare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 existent, Compilare cu GCC, Utilizarea unui sistem Linux pentru dezvoltare, Utilizarea bibliotecilor standard ale </a:t>
            </a:r>
            <a:r>
              <a:rPr lang="ro-RO" sz="20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kernelului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UX</a:t>
            </a:r>
            <a:r>
              <a:rPr lang="en-US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0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ție sistem invocată prin apeluri specifice de sistem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</a:t>
            </a:r>
            <a:r>
              <a:rPr lang="en-US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Interacțiune minimă cu utilizatorul.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Presupuneri</a:t>
            </a:r>
            <a:r>
              <a:rPr lang="en-US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0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</a:t>
            </a:r>
            <a:r>
              <a:rPr lang="ro-RO" sz="20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ția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sistem este utilizată în cadrul sistemelor Linux.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Constrângeri</a:t>
            </a:r>
            <a:r>
              <a:rPr lang="en-US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Limitări legate de implementare și resurse de sistem.</a:t>
            </a:r>
          </a:p>
          <a:p>
            <a:pPr marL="80118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Dependențe</a:t>
            </a:r>
            <a:r>
              <a:rPr lang="en-US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Funcționarea corectă depinde de stabilitatea </a:t>
            </a:r>
            <a:r>
              <a:rPr lang="ro-RO" sz="20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kernelului</a:t>
            </a:r>
            <a:r>
              <a:rPr lang="ro-RO" sz="20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78145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001233"/>
            <a:ext cx="10993980" cy="485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ro-RO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88E12BB-5BCA-7865-B45D-9231CB81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Design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D6C7EAD6-34AB-17EF-4286-17048026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0800"/>
            <a:ext cx="9601200" cy="4546600"/>
          </a:xfrm>
        </p:spPr>
        <p:txBody>
          <a:bodyPr>
            <a:normAutofit fontScale="92500" lnSpcReduction="20000"/>
          </a:bodyPr>
          <a:lstStyle/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Arhitectura software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Extensie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kernelului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 cu un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specific</a:t>
            </a: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</a:t>
            </a:r>
            <a:r>
              <a:rPr lang="ro-RO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ță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între funcția sistem și utilizator prin apeluri de sistem</a:t>
            </a: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Utilizarea DFS pentru parcurgerea arborelui de procese</a:t>
            </a: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Implementare în modul </a:t>
            </a:r>
            <a:r>
              <a:rPr lang="ro-RO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pentru acces direct la informații despre procese</a:t>
            </a:r>
          </a:p>
          <a:p>
            <a:pPr marL="74422" lvl="1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Descriere interacțiuni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ro-RO" sz="2400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470" lvl="1">
              <a:lnSpc>
                <a:spcPct val="90000"/>
              </a:lnSpc>
              <a:buClr>
                <a:srgbClr val="000000"/>
              </a:buClr>
            </a:pP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Funcția sistem interacționează direct cu </a:t>
            </a:r>
            <a:r>
              <a:rPr lang="ro-RO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kernelul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și oferă rezultate utilizatorului prin apeluri specifice de sistem</a:t>
            </a:r>
          </a:p>
          <a:p>
            <a:pPr marL="458470" lvl="1">
              <a:lnSpc>
                <a:spcPct val="90000"/>
              </a:lnSpc>
              <a:buClr>
                <a:srgbClr val="000000"/>
              </a:buClr>
            </a:pP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Motivația alegerii DFS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ș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urin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ț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implement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ă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rii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și adaptare la </a:t>
            </a:r>
            <a:r>
              <a:rPr lang="ro-RO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Linux. DFS oferă informații complete despre descendenții unui proces și se potrivește bine cu structura arborelui de procese. </a:t>
            </a:r>
          </a:p>
          <a:p>
            <a:pPr marL="458470" lvl="1">
              <a:lnSpc>
                <a:spcPct val="90000"/>
              </a:lnSpc>
              <a:buClr>
                <a:srgbClr val="000000"/>
              </a:buClr>
            </a:pP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Performanță și Memorie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Eficient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î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parcurgerea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arborelui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optimizat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pentru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kernel.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Utilizare</a:t>
            </a:r>
            <a:r>
              <a:rPr lang="en-US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moderat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ă de memorie datorită implementării adaptate la </a:t>
            </a:r>
            <a:r>
              <a:rPr lang="ro-RO" sz="2400" i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r>
              <a:rPr lang="ro-RO" sz="2400" i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66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ABF7AB-127F-8AE5-BFD4-7D63BEC0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Descriere componente software ale proiectului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D831D90-5175-780B-C270-59128442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1680"/>
            <a:ext cx="9601200" cy="4287520"/>
          </a:xfrm>
        </p:spPr>
        <p:txBody>
          <a:bodyPr>
            <a:normAutofit fontScale="92500" lnSpcReduction="10000"/>
          </a:bodyPr>
          <a:lstStyle/>
          <a:p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 </a:t>
            </a:r>
            <a:r>
              <a:rPr lang="ro-R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descendants_kernel.c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Licență a Modulului: GPL (General Public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Funcționalitate: Definește un modul de nucleu Linux care oferă o apelare de sistem (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sys_get_process_tree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pentru a obține informații despre descendenții (copii, nepoți, etc.) unui proces specific în spațiul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Algoritm: Folosește căutarea în adâncime (DFS) pentru a parcurge arborele de procese, afișând PID-ul și numele comenzii pentru fiecare proces.</a:t>
            </a:r>
          </a:p>
          <a:p>
            <a:pPr marL="0" indent="0">
              <a:buNone/>
            </a:pP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 </a:t>
            </a:r>
            <a:r>
              <a:rPr lang="ro-R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Userland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descendants_userland.c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Funcționalitate: Un program din spațiul utilizator care interacționează cu modulul de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printr-o apelare de sistem (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SYS_get_descendants_info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pentru a obține informații despre descendenții unui proces specific.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Structură de Date: Folosește o structură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task_info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stoca PID-ul și informațiile despre starea procesului.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Intrare de la Utilizator: Acceptă intrarea de la utilizator pentru PID-ul procesului țintă.</a:t>
            </a: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Alocare Dinamică de Memorii: Alocă dinamic memorie pentru stocarea informațiilor despre proces în funcție de dimensiunea specificată.</a:t>
            </a:r>
          </a:p>
        </p:txBody>
      </p:sp>
    </p:spTree>
    <p:extLst>
      <p:ext uri="{BB962C8B-B14F-4D97-AF65-F5344CB8AC3E}">
        <p14:creationId xmlns:p14="http://schemas.microsoft.com/office/powerpoint/2010/main" val="37057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743966-8E39-A663-9CC6-42C851CB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Biblioteci utilizate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FC631E1-FB52-7552-3297-C5B9F4E0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2880"/>
            <a:ext cx="9601200" cy="441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1" dirty="0"/>
              <a:t>Modul </a:t>
            </a:r>
            <a:r>
              <a:rPr lang="ro-RO" sz="1800" b="1" dirty="0" err="1"/>
              <a:t>Kernel</a:t>
            </a:r>
            <a:r>
              <a:rPr lang="ro-RO" sz="1800" b="1" dirty="0"/>
              <a:t>:</a:t>
            </a:r>
          </a:p>
          <a:p>
            <a:r>
              <a:rPr lang="ro-RO" sz="1800" dirty="0"/>
              <a:t>&lt;linux/</a:t>
            </a:r>
            <a:r>
              <a:rPr lang="ro-RO" sz="1800" dirty="0" err="1"/>
              <a:t>kernel.h</a:t>
            </a:r>
            <a:r>
              <a:rPr lang="ro-RO" sz="1800" dirty="0"/>
              <a:t>&gt;: Oferă funcții esențiale la nivel de nucleu.</a:t>
            </a:r>
          </a:p>
          <a:p>
            <a:r>
              <a:rPr lang="ro-RO" sz="1800" dirty="0"/>
              <a:t>&lt;linux/</a:t>
            </a:r>
            <a:r>
              <a:rPr lang="ro-RO" sz="1800" dirty="0" err="1"/>
              <a:t>sched.h</a:t>
            </a:r>
            <a:r>
              <a:rPr lang="ro-RO" sz="1800" dirty="0"/>
              <a:t>&gt;: Include structuri și funcții legate de sarcini.</a:t>
            </a:r>
          </a:p>
          <a:p>
            <a:r>
              <a:rPr lang="ro-RO" sz="1800" dirty="0"/>
              <a:t>&lt;linux/</a:t>
            </a:r>
            <a:r>
              <a:rPr lang="ro-RO" sz="1800" dirty="0" err="1"/>
              <a:t>module.h</a:t>
            </a:r>
            <a:r>
              <a:rPr lang="ro-RO" sz="1800" dirty="0"/>
              <a:t>&gt;: Necesar pentru dezvoltarea de module </a:t>
            </a:r>
            <a:r>
              <a:rPr lang="ro-RO" sz="1800" dirty="0" err="1"/>
              <a:t>kernel</a:t>
            </a:r>
            <a:r>
              <a:rPr lang="ro-RO" sz="1800" dirty="0"/>
              <a:t>.</a:t>
            </a:r>
          </a:p>
          <a:p>
            <a:r>
              <a:rPr lang="ro-RO" sz="1800" dirty="0"/>
              <a:t>&lt;linux/</a:t>
            </a:r>
            <a:r>
              <a:rPr lang="ro-RO" sz="1800" dirty="0" err="1"/>
              <a:t>init.h</a:t>
            </a:r>
            <a:r>
              <a:rPr lang="ro-RO" sz="1800" dirty="0"/>
              <a:t>&gt;: Definește funcțiile de inițializare și curățare ale modulului.</a:t>
            </a:r>
          </a:p>
          <a:p>
            <a:pPr marL="0" indent="0">
              <a:buNone/>
            </a:pPr>
            <a:r>
              <a:rPr lang="ro-RO" sz="1800" b="1" dirty="0"/>
              <a:t>Aplicație </a:t>
            </a:r>
            <a:r>
              <a:rPr lang="ro-RO" sz="1800" b="1" dirty="0" err="1"/>
              <a:t>Userland</a:t>
            </a:r>
            <a:r>
              <a:rPr lang="ro-RO" sz="1800" b="1" dirty="0"/>
              <a:t>:</a:t>
            </a:r>
          </a:p>
          <a:p>
            <a:r>
              <a:rPr lang="ro-RO" sz="1800" dirty="0"/>
              <a:t>&lt;</a:t>
            </a:r>
            <a:r>
              <a:rPr lang="ro-RO" sz="1800" dirty="0" err="1"/>
              <a:t>stdio.h</a:t>
            </a:r>
            <a:r>
              <a:rPr lang="ro-RO" sz="1800" dirty="0"/>
              <a:t>&gt;: Operații standard de intrare/ieșire.</a:t>
            </a:r>
          </a:p>
          <a:p>
            <a:r>
              <a:rPr lang="ro-RO" sz="1800" dirty="0"/>
              <a:t>&lt;</a:t>
            </a:r>
            <a:r>
              <a:rPr lang="ro-RO" sz="1800" dirty="0" err="1"/>
              <a:t>stdlib.h</a:t>
            </a:r>
            <a:r>
              <a:rPr lang="ro-RO" sz="1800" dirty="0"/>
              <a:t>&gt;: Funcții standard ale bibliotecii pentru alocare de memorie și alte utilități.</a:t>
            </a:r>
          </a:p>
          <a:p>
            <a:r>
              <a:rPr lang="ro-RO" sz="1800" dirty="0"/>
              <a:t>&lt;</a:t>
            </a:r>
            <a:r>
              <a:rPr lang="ro-RO" sz="1800" dirty="0" err="1"/>
              <a:t>sys</a:t>
            </a:r>
            <a:r>
              <a:rPr lang="ro-RO" sz="1800" dirty="0"/>
              <a:t>/</a:t>
            </a:r>
            <a:r>
              <a:rPr lang="ro-RO" sz="1800" dirty="0" err="1"/>
              <a:t>syscall.h</a:t>
            </a:r>
            <a:r>
              <a:rPr lang="ro-RO" sz="1800" dirty="0"/>
              <a:t>&gt;: Definește numerele de apel de sistem.</a:t>
            </a:r>
          </a:p>
          <a:p>
            <a:r>
              <a:rPr lang="ro-RO" sz="1800" dirty="0"/>
              <a:t>&lt;unistd.h&gt;: Oferă acces la API-ul sistemului POSIX.</a:t>
            </a:r>
          </a:p>
        </p:txBody>
      </p:sp>
    </p:spTree>
    <p:extLst>
      <p:ext uri="{BB962C8B-B14F-4D97-AF65-F5344CB8AC3E}">
        <p14:creationId xmlns:p14="http://schemas.microsoft.com/office/powerpoint/2010/main" val="263168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10F196-ADB9-679A-AC4D-BEAEFFB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Probleme tehnice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C803F96-A57E-DF7A-916E-9A3A2FE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520"/>
            <a:ext cx="9601200" cy="4373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1800" b="1" dirty="0"/>
              <a:t>Alocarea Dinamică a Memoriei:</a:t>
            </a:r>
          </a:p>
          <a:p>
            <a:r>
              <a:rPr lang="ro-RO" sz="1800" dirty="0"/>
              <a:t>Problemă: Alocarea dinamică a memoriei pentru aplicația din spațiul utilizatorului pentru stocarea informațiilor despre proces fără a cunoaște numărul exact de descendenți.</a:t>
            </a:r>
          </a:p>
          <a:p>
            <a:r>
              <a:rPr lang="ro-RO" sz="1800" dirty="0"/>
              <a:t>Soluție: Utilizarea alocării dinamice a memoriei (</a:t>
            </a:r>
            <a:r>
              <a:rPr lang="ro-RO" sz="1800" dirty="0" err="1"/>
              <a:t>malloc</a:t>
            </a:r>
            <a:r>
              <a:rPr lang="ro-RO" sz="1800" dirty="0"/>
              <a:t>) în funcție de dimensiunea specificată de utilizator.</a:t>
            </a:r>
          </a:p>
          <a:p>
            <a:pPr marL="0" indent="0">
              <a:buNone/>
            </a:pPr>
            <a:r>
              <a:rPr lang="ro-RO" sz="1800" b="1" dirty="0"/>
              <a:t>Comunicarea </a:t>
            </a:r>
            <a:r>
              <a:rPr lang="ro-RO" sz="1800" b="1" dirty="0" err="1"/>
              <a:t>Kernel-User</a:t>
            </a:r>
            <a:r>
              <a:rPr lang="ro-RO" sz="1800" b="1" dirty="0"/>
              <a:t>:</a:t>
            </a:r>
          </a:p>
          <a:p>
            <a:r>
              <a:rPr lang="ro-RO" sz="1800" dirty="0"/>
              <a:t>Problemă: Stabilirea comunicării între aplicația din spațiul utilizatorului și modulul de </a:t>
            </a:r>
            <a:r>
              <a:rPr lang="ro-RO" sz="1800" dirty="0" err="1"/>
              <a:t>kernel</a:t>
            </a:r>
            <a:r>
              <a:rPr lang="ro-RO" sz="1800" dirty="0"/>
              <a:t>.</a:t>
            </a:r>
          </a:p>
          <a:p>
            <a:r>
              <a:rPr lang="ro-RO" sz="1800" dirty="0"/>
              <a:t>Soluție: Utilizarea unei apelări de sistem (</a:t>
            </a:r>
            <a:r>
              <a:rPr lang="ro-RO" sz="1800" dirty="0" err="1"/>
              <a:t>sys_get_process_tree</a:t>
            </a:r>
            <a:r>
              <a:rPr lang="ro-RO" sz="1800" dirty="0"/>
              <a:t>) pentru a realiza conexiunea și a transmite informații de la </a:t>
            </a:r>
            <a:r>
              <a:rPr lang="ro-RO" sz="1800" dirty="0" err="1"/>
              <a:t>kernel</a:t>
            </a:r>
            <a:r>
              <a:rPr lang="ro-RO" sz="1800" dirty="0"/>
              <a:t> la spațiul utilizator.</a:t>
            </a:r>
          </a:p>
          <a:p>
            <a:pPr marL="0" indent="0">
              <a:buNone/>
            </a:pPr>
            <a:r>
              <a:rPr lang="ro-RO" sz="1800" b="1" dirty="0"/>
              <a:t>Gestionarea Erorilor:</a:t>
            </a:r>
            <a:endParaRPr lang="ro-RO" sz="1800" dirty="0"/>
          </a:p>
          <a:p>
            <a:r>
              <a:rPr lang="ro-RO" sz="1800" dirty="0"/>
              <a:t>Problemă: Gestionarea erorilor, cum ar fi atunci când PID-ul procesului specificat nu este găsit.</a:t>
            </a:r>
          </a:p>
          <a:p>
            <a:r>
              <a:rPr lang="ro-RO" sz="1800" dirty="0"/>
              <a:t>Soluție: Returnarea unor coduri de eroare corespunzătoare și afișarea mesajelor de eroare pentru o mai bună înțelegere a utilizatorului.</a:t>
            </a:r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402791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39F834FF-2951-4CC7-6928-6BE2B10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imitarile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implement</a:t>
            </a:r>
            <a:r>
              <a:rPr lang="ro-RO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ă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rii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furnizate</a:t>
            </a: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89FE1509-8762-85C8-3386-F4FD1099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/>
              <a:t>O Singură Instanță:</a:t>
            </a:r>
            <a:endParaRPr lang="ro-RO" dirty="0"/>
          </a:p>
          <a:p>
            <a:r>
              <a:rPr lang="ro-RO" dirty="0"/>
              <a:t>Limitare: Implementarea furnizează o imagine statică a arborelui de procese la momentul apelului sistem. Nu capturează modificările dinamice ale arborelui de procese în timpul execuției.</a:t>
            </a:r>
          </a:p>
          <a:p>
            <a:pPr marL="0" indent="0">
              <a:buNone/>
            </a:pPr>
            <a:r>
              <a:rPr lang="ro-RO" b="1" dirty="0"/>
              <a:t>Considerații de Securitate:</a:t>
            </a:r>
            <a:endParaRPr lang="ro-RO" dirty="0"/>
          </a:p>
          <a:p>
            <a:r>
              <a:rPr lang="ro-RO" dirty="0"/>
              <a:t>Limitare: Implementarea presupune că utilizatorul are permisiunile necesare pentru a accesa informațiile despre proces. </a:t>
            </a:r>
            <a:r>
              <a:rPr lang="en-US" dirty="0"/>
              <a:t>Sunt </a:t>
            </a:r>
            <a:r>
              <a:rPr lang="ro-RO" dirty="0"/>
              <a:t>necesare măsuri de securitate suplimentare pentru o implementare la nivel de producție.</a:t>
            </a:r>
          </a:p>
          <a:p>
            <a:pPr marL="0" indent="0">
              <a:buNone/>
            </a:pPr>
            <a:r>
              <a:rPr lang="ro-RO" b="1" dirty="0"/>
              <a:t>Dependență de Platformă:</a:t>
            </a:r>
            <a:endParaRPr lang="ro-RO" dirty="0"/>
          </a:p>
          <a:p>
            <a:r>
              <a:rPr lang="ro-RO" dirty="0"/>
              <a:t>Limitare: Modulul de </a:t>
            </a:r>
            <a:r>
              <a:rPr lang="ro-RO" dirty="0" err="1"/>
              <a:t>kernel</a:t>
            </a:r>
            <a:r>
              <a:rPr lang="ro-RO" dirty="0"/>
              <a:t> este specific sistemului de operare Linux, iar aplicația din spațiul utilizatorului poate necesita modificări pentru compatibilitate cu diferite sisteme de operare.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25350257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6C5E0EFD45A41BAE1930261B7EAAC" ma:contentTypeVersion="5" ma:contentTypeDescription="Create a new document." ma:contentTypeScope="" ma:versionID="dd991287acf2d21f96b1e0feba9482bb">
  <xsd:schema xmlns:xsd="http://www.w3.org/2001/XMLSchema" xmlns:xs="http://www.w3.org/2001/XMLSchema" xmlns:p="http://schemas.microsoft.com/office/2006/metadata/properties" xmlns:ns2="87b9a8d8-25bc-48b3-af1a-2a071e6b1cb5" xmlns:ns3="01e14256-7e3b-40de-a164-22bb769e3f96" targetNamespace="http://schemas.microsoft.com/office/2006/metadata/properties" ma:root="true" ma:fieldsID="60ef9a9d59891457bb9a432fe4b10a6f" ns2:_="" ns3:_="">
    <xsd:import namespace="87b9a8d8-25bc-48b3-af1a-2a071e6b1cb5"/>
    <xsd:import namespace="01e14256-7e3b-40de-a164-22bb769e3f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9a8d8-25bc-48b3-af1a-2a071e6b1c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14256-7e3b-40de-a164-22bb769e3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41A269-707F-4E80-A077-E646E69083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0ACED8-6B70-4EFD-AF23-EBEEBF424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7BBA83-F830-4808-A8EC-903EBAD7A7A2}">
  <ds:schemaRefs>
    <ds:schemaRef ds:uri="01e14256-7e3b-40de-a164-22bb769e3f96"/>
    <ds:schemaRef ds:uri="87b9a8d8-25bc-48b3-af1a-2a071e6b1c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122</TotalTime>
  <Words>1244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Times New Roman</vt:lpstr>
      <vt:lpstr>Trunchiere</vt:lpstr>
      <vt:lpstr>PowerPoint Presentation</vt:lpstr>
      <vt:lpstr>Outline </vt:lpstr>
      <vt:lpstr>Descrierea problemei </vt:lpstr>
      <vt:lpstr>Specificatia solutiei </vt:lpstr>
      <vt:lpstr>Design </vt:lpstr>
      <vt:lpstr>Descriere componente software ale proiectului</vt:lpstr>
      <vt:lpstr>Biblioteci utilizate</vt:lpstr>
      <vt:lpstr>Probleme tehnice</vt:lpstr>
      <vt:lpstr>Limitarile implementării furnizate</vt:lpstr>
      <vt:lpstr>Experimente</vt:lpstr>
      <vt:lpstr>Experimente</vt:lpstr>
      <vt:lpstr>Mulțumim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Paraleli</dc:title>
  <dc:subject/>
  <dc:creator>Andrei Patrascu</dc:creator>
  <dc:description/>
  <cp:lastModifiedBy>MARA ANDREEA SPATARU</cp:lastModifiedBy>
  <cp:revision>9</cp:revision>
  <dcterms:created xsi:type="dcterms:W3CDTF">2021-03-01T13:17:33Z</dcterms:created>
  <dcterms:modified xsi:type="dcterms:W3CDTF">2024-01-08T19:04:44Z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0x010100C596C5E0EFD45A41BAE1930261B7EAAC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