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4" r:id="rId4"/>
    <p:sldId id="273" r:id="rId5"/>
    <p:sldId id="270" r:id="rId6"/>
    <p:sldId id="276" r:id="rId7"/>
    <p:sldId id="277" r:id="rId8"/>
    <p:sldId id="278" r:id="rId9"/>
    <p:sldId id="280" r:id="rId10"/>
    <p:sldId id="283" r:id="rId11"/>
    <p:sldId id="285" r:id="rId12"/>
    <p:sldId id="28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B14707-F98A-4871-884F-BF0F34C501EB}" v="1" dt="2019-01-10T13:13:02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Marable" userId="c0e4607d6e28faf5" providerId="LiveId" clId="{A6B14707-F98A-4871-884F-BF0F34C501EB}"/>
    <pc:docChg chg="addSld delSld modSld">
      <pc:chgData name="Mike Marable" userId="c0e4607d6e28faf5" providerId="LiveId" clId="{A6B14707-F98A-4871-884F-BF0F34C501EB}" dt="2019-01-10T13:14:03.843" v="2" actId="2696"/>
      <pc:docMkLst>
        <pc:docMk/>
      </pc:docMkLst>
      <pc:sldChg chg="modSp">
        <pc:chgData name="Mike Marable" userId="c0e4607d6e28faf5" providerId="LiveId" clId="{A6B14707-F98A-4871-884F-BF0F34C501EB}" dt="2019-01-10T13:05:53.123" v="0" actId="6549"/>
        <pc:sldMkLst>
          <pc:docMk/>
          <pc:sldMk cId="4220338646" sldId="277"/>
        </pc:sldMkLst>
        <pc:spChg chg="mod">
          <ac:chgData name="Mike Marable" userId="c0e4607d6e28faf5" providerId="LiveId" clId="{A6B14707-F98A-4871-884F-BF0F34C501EB}" dt="2019-01-10T13:05:53.123" v="0" actId="6549"/>
          <ac:spMkLst>
            <pc:docMk/>
            <pc:sldMk cId="4220338646" sldId="277"/>
            <ac:spMk id="10" creationId="{00000000-0000-0000-0000-000000000000}"/>
          </ac:spMkLst>
        </pc:spChg>
      </pc:sldChg>
      <pc:sldChg chg="add del">
        <pc:chgData name="Mike Marable" userId="c0e4607d6e28faf5" providerId="LiveId" clId="{A6B14707-F98A-4871-884F-BF0F34C501EB}" dt="2019-01-10T13:14:03.843" v="2" actId="2696"/>
        <pc:sldMkLst>
          <pc:docMk/>
          <pc:sldMk cId="1304966503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E87-209B-4958-8F55-93F1EFF57DE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AFA2-989F-4177-A853-0D3DFDFC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8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E87-209B-4958-8F55-93F1EFF57DE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AFA2-989F-4177-A853-0D3DFDFC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E87-209B-4958-8F55-93F1EFF57DE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AFA2-989F-4177-A853-0D3DFDFC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0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E87-209B-4958-8F55-93F1EFF57DE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AFA2-989F-4177-A853-0D3DFDFC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8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E87-209B-4958-8F55-93F1EFF57DE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AFA2-989F-4177-A853-0D3DFDFC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5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E87-209B-4958-8F55-93F1EFF57DE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AFA2-989F-4177-A853-0D3DFDFC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3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E87-209B-4958-8F55-93F1EFF57DE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AFA2-989F-4177-A853-0D3DFDFC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9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E87-209B-4958-8F55-93F1EFF57DE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AFA2-989F-4177-A853-0D3DFDFC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5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E87-209B-4958-8F55-93F1EFF57DE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AFA2-989F-4177-A853-0D3DFDFC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7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E87-209B-4958-8F55-93F1EFF57DE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AFA2-989F-4177-A853-0D3DFDFC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E87-209B-4958-8F55-93F1EFF57DE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AFA2-989F-4177-A853-0D3DFDFC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5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6E87-209B-4958-8F55-93F1EFF57DE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9AFA2-989F-4177-A853-0D3DFDFC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4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twitter.com/mike_marable" TargetMode="External"/><Relationship Id="rId7" Type="http://schemas.openxmlformats.org/officeDocument/2006/relationships/image" Target="../media/image3.png"/><Relationship Id="rId2" Type="http://schemas.openxmlformats.org/officeDocument/2006/relationships/hyperlink" Target="mailto:mmarable@med.umich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hub.com/mmarable/MiSCUG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thesystemsmonkey.wordpress.com/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700"/>
              <a:t>Using Power BI to Report OS Deployment Stats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Michigan System Center User Group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11 January 2018</a:t>
            </a:r>
          </a:p>
        </p:txBody>
      </p:sp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2D1C8B-E6CE-448A-8154-45A31B0091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0958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543CEE-B5AA-46D9-B14E-B48D7C1CD4C2}"/>
              </a:ext>
            </a:extLst>
          </p:cNvPr>
          <p:cNvSpPr txBox="1">
            <a:spLocks/>
          </p:cNvSpPr>
          <p:nvPr/>
        </p:nvSpPr>
        <p:spPr>
          <a:xfrm>
            <a:off x="838200" y="11761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</a:rPr>
              <a:t>Try/Catch/Finally – Task Sequence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760C84-54D8-4BE1-AEFD-9EE81E0F9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04" y="974148"/>
            <a:ext cx="4191585" cy="42868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D78E389-156D-435A-A484-A435D19907D2}"/>
              </a:ext>
            </a:extLst>
          </p:cNvPr>
          <p:cNvSpPr/>
          <p:nvPr/>
        </p:nvSpPr>
        <p:spPr>
          <a:xfrm>
            <a:off x="838200" y="3411086"/>
            <a:ext cx="2714897" cy="1604259"/>
          </a:xfrm>
          <a:prstGeom prst="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8706168-1F72-469C-8F36-F7A63BAE5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785" y="974148"/>
            <a:ext cx="5205093" cy="33645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872B19-33F6-4C46-B1D4-C649B1A7A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860" y="974148"/>
            <a:ext cx="4959727" cy="32904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45A595-A512-4107-B82C-2C1DE53AB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859" y="1008974"/>
            <a:ext cx="4959727" cy="33296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DB6CD5-7809-4DB5-8286-5C4E006A3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1858" y="1226392"/>
            <a:ext cx="4959727" cy="31122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3AAB19F-B503-4ED5-A33A-06095A2E5E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5172" y="1900981"/>
            <a:ext cx="5089223" cy="39828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3C187FD-1184-4170-BD21-0A3C371237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8964" y="2358955"/>
            <a:ext cx="5066961" cy="362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7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48148E-6 L -0.3543 0.0041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1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543CEE-B5AA-46D9-B14E-B48D7C1CD4C2}"/>
              </a:ext>
            </a:extLst>
          </p:cNvPr>
          <p:cNvSpPr txBox="1">
            <a:spLocks/>
          </p:cNvSpPr>
          <p:nvPr/>
        </p:nvSpPr>
        <p:spPr>
          <a:xfrm>
            <a:off x="838200" y="11761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</a:rPr>
              <a:t>Data Files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C13895-0365-4832-981F-74830D8BE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92" y="3047496"/>
            <a:ext cx="10317015" cy="1095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7C0D6D-7475-4187-93CB-37C804DBB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308"/>
          <a:stretch/>
        </p:blipFill>
        <p:spPr>
          <a:xfrm>
            <a:off x="966072" y="926586"/>
            <a:ext cx="10259857" cy="50122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F6B179-471C-418D-B2E5-75927BD48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979" y="995873"/>
            <a:ext cx="7068040" cy="195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3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24721"/>
            <a:ext cx="10515600" cy="777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Demo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88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24721"/>
            <a:ext cx="10515600" cy="777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Questions?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7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8FAF64-C582-4BB2-9AF1-FE2F413D1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4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Mike Marable</a:t>
            </a:r>
          </a:p>
          <a:p>
            <a:pPr marL="0" indent="0">
              <a:buNone/>
            </a:pPr>
            <a:r>
              <a:rPr lang="en-US" sz="3200" dirty="0"/>
              <a:t>Michigan Medicine (13+ years)</a:t>
            </a:r>
          </a:p>
          <a:p>
            <a:pPr marL="0" indent="0">
              <a:buNone/>
            </a:pPr>
            <a:r>
              <a:rPr lang="en-US" sz="3200" dirty="0"/>
              <a:t>OS Deployment Architect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hlinkClick r:id="rId2"/>
              </a:rPr>
              <a:t>mmarable@med.umich.edu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hlinkClick r:id="rId3"/>
              </a:rPr>
              <a:t>@</a:t>
            </a:r>
            <a:r>
              <a:rPr lang="en-US" sz="3200" dirty="0" err="1">
                <a:hlinkClick r:id="rId3"/>
              </a:rPr>
              <a:t>mike_marable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hlinkClick r:id="rId4"/>
              </a:rPr>
              <a:t>The Systems Monkey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hlinkClick r:id="rId5"/>
              </a:rPr>
              <a:t>Github.com/</a:t>
            </a:r>
            <a:r>
              <a:rPr lang="en-US" sz="3200" dirty="0" err="1">
                <a:hlinkClick r:id="rId5"/>
              </a:rPr>
              <a:t>mmarable</a:t>
            </a:r>
            <a:r>
              <a:rPr lang="en-US" sz="3200" dirty="0">
                <a:hlinkClick r:id="rId5"/>
              </a:rPr>
              <a:t>/</a:t>
            </a:r>
            <a:r>
              <a:rPr lang="en-US" sz="3200" dirty="0" err="1">
                <a:hlinkClick r:id="rId5"/>
              </a:rPr>
              <a:t>MiSCUG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3" name="Picture 2" descr="A close up of a screen&#10;&#10;Description automatically generated">
            <a:extLst>
              <a:ext uri="{FF2B5EF4-FFF2-40B4-BE49-F238E27FC236}">
                <a16:creationId xmlns:a16="http://schemas.microsoft.com/office/drawing/2014/main" id="{948700E2-E893-486C-BCF1-D637A43D3D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83" y="3204837"/>
            <a:ext cx="519580" cy="5195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5E3864-4187-49F0-B337-0867E88DF46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94" y="3724417"/>
            <a:ext cx="499596" cy="499596"/>
          </a:xfrm>
          <a:prstGeom prst="rect">
            <a:avLst/>
          </a:prstGeom>
        </p:spPr>
      </p:pic>
      <p:pic>
        <p:nvPicPr>
          <p:cNvPr id="14" name="Picture 13" descr="A large city landscape&#10;&#10;Description automatically generated">
            <a:extLst>
              <a:ext uri="{FF2B5EF4-FFF2-40B4-BE49-F238E27FC236}">
                <a16:creationId xmlns:a16="http://schemas.microsoft.com/office/drawing/2014/main" id="{3CDF8F39-C96F-4D21-A2BF-4E118A76D59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843" y="1310203"/>
            <a:ext cx="5051612" cy="3368794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9C26D201-6F3E-4F60-B06A-650965E44C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93" y="4229203"/>
            <a:ext cx="499597" cy="499597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746CDF8A-D19A-4B68-868F-D623799DE5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82" y="4693679"/>
            <a:ext cx="591033" cy="59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6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0FE2AE-7B28-4E69-A329-43A32270F1F8}"/>
              </a:ext>
            </a:extLst>
          </p:cNvPr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A3EF04-6388-4C1B-AB9B-A8DF389DF5C1}"/>
              </a:ext>
            </a:extLst>
          </p:cNvPr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8FAF64-C582-4BB2-9AF1-FE2F413D1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43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Why would we want to do this?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Okay, so then how do we collect the data?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I have data, now what?</a:t>
            </a:r>
          </a:p>
        </p:txBody>
      </p:sp>
    </p:spTree>
    <p:extLst>
      <p:ext uri="{BB962C8B-B14F-4D97-AF65-F5344CB8AC3E}">
        <p14:creationId xmlns:p14="http://schemas.microsoft.com/office/powerpoint/2010/main" val="429063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</a:rPr>
              <a:t>Why would we want to do this?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65787E-394B-4B14-8E26-13BD22F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38" y="916265"/>
            <a:ext cx="8793125" cy="50254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50227A-6AC4-4223-ACF4-EF8855344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438" y="891406"/>
            <a:ext cx="8793125" cy="5075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122F4B-D9F9-4334-81AD-DDAE4F7D9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438" y="888506"/>
            <a:ext cx="8793125" cy="50809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AD4F70-D45E-4862-9ED7-5CCCDF083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529" y="1003270"/>
            <a:ext cx="8588942" cy="485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</a:rPr>
              <a:t>Okay, so then how do we collect the data?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8FAF64-C582-4BB2-9AF1-FE2F413D1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data to collect?</a:t>
            </a:r>
          </a:p>
          <a:p>
            <a:pPr marL="0" indent="0">
              <a:buNone/>
            </a:pPr>
            <a:r>
              <a:rPr lang="en-US" sz="3200" dirty="0"/>
              <a:t>Where to collect it?</a:t>
            </a:r>
          </a:p>
          <a:p>
            <a:pPr marL="0" indent="0">
              <a:buNone/>
            </a:pPr>
            <a:r>
              <a:rPr lang="en-US" sz="3200" dirty="0"/>
              <a:t>How to collect it?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068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33B65D-69B2-4E61-9B58-99AFB0C04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14" y="1945514"/>
            <a:ext cx="7401172" cy="3861480"/>
          </a:xfrm>
          <a:prstGeom prst="rect">
            <a:avLst/>
          </a:prstGeom>
        </p:spPr>
      </p:pic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1EE8EF4-DD42-4BCE-BE41-3010F0531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4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You don’t want this!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721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543CEE-B5AA-46D9-B14E-B48D7C1CD4C2}"/>
              </a:ext>
            </a:extLst>
          </p:cNvPr>
          <p:cNvSpPr txBox="1">
            <a:spLocks/>
          </p:cNvSpPr>
          <p:nvPr/>
        </p:nvSpPr>
        <p:spPr>
          <a:xfrm>
            <a:off x="838200" y="11761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</a:rPr>
              <a:t>Try/Catch/Finally – Task Sequence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760C84-54D8-4BE1-AEFD-9EE81E0F9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04" y="974148"/>
            <a:ext cx="4778033" cy="48866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92EA932-20EF-461A-8851-B7CD4015DD34}"/>
              </a:ext>
            </a:extLst>
          </p:cNvPr>
          <p:cNvSpPr/>
          <p:nvPr/>
        </p:nvSpPr>
        <p:spPr>
          <a:xfrm>
            <a:off x="838200" y="1489166"/>
            <a:ext cx="2714897" cy="1397725"/>
          </a:xfrm>
          <a:prstGeom prst="rect">
            <a:avLst/>
          </a:prstGeom>
          <a:solidFill>
            <a:srgbClr val="D9D9D9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C748A92-85B4-4602-BAA6-69E8FF88A89C}"/>
              </a:ext>
            </a:extLst>
          </p:cNvPr>
          <p:cNvSpPr/>
          <p:nvPr/>
        </p:nvSpPr>
        <p:spPr>
          <a:xfrm>
            <a:off x="3553097" y="1748875"/>
            <a:ext cx="3382485" cy="878305"/>
          </a:xfrm>
          <a:prstGeom prst="rightArrow">
            <a:avLst/>
          </a:prstGeom>
          <a:solidFill>
            <a:srgbClr val="D9D9D9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F05FE24-7F18-4AE1-98D9-6187F7243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5582" y="1921623"/>
            <a:ext cx="4418218" cy="521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The “Try” Block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0A5B96-BA2C-4A0A-B48B-4E102674827A}"/>
              </a:ext>
            </a:extLst>
          </p:cNvPr>
          <p:cNvSpPr/>
          <p:nvPr/>
        </p:nvSpPr>
        <p:spPr>
          <a:xfrm>
            <a:off x="838200" y="2886889"/>
            <a:ext cx="2714897" cy="878305"/>
          </a:xfrm>
          <a:prstGeom prst="rect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C50D888-919A-4ED5-9542-6B0809FFC863}"/>
              </a:ext>
            </a:extLst>
          </p:cNvPr>
          <p:cNvSpPr/>
          <p:nvPr/>
        </p:nvSpPr>
        <p:spPr>
          <a:xfrm>
            <a:off x="3553097" y="3055157"/>
            <a:ext cx="3382485" cy="551911"/>
          </a:xfrm>
          <a:prstGeom prst="rightArrow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3F70128D-72FD-42F9-A0C3-CD57F230673B}"/>
              </a:ext>
            </a:extLst>
          </p:cNvPr>
          <p:cNvSpPr txBox="1">
            <a:spLocks/>
          </p:cNvSpPr>
          <p:nvPr/>
        </p:nvSpPr>
        <p:spPr>
          <a:xfrm>
            <a:off x="7009604" y="3092926"/>
            <a:ext cx="4418218" cy="5211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The “Catch” Blocks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F6567F-10E3-4E47-B492-372FCD6E405A}"/>
              </a:ext>
            </a:extLst>
          </p:cNvPr>
          <p:cNvSpPr/>
          <p:nvPr/>
        </p:nvSpPr>
        <p:spPr>
          <a:xfrm>
            <a:off x="838200" y="3757461"/>
            <a:ext cx="2714897" cy="1768128"/>
          </a:xfrm>
          <a:prstGeom prst="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FDB38B6-E397-4018-8F66-267713EA225A}"/>
              </a:ext>
            </a:extLst>
          </p:cNvPr>
          <p:cNvSpPr/>
          <p:nvPr/>
        </p:nvSpPr>
        <p:spPr>
          <a:xfrm>
            <a:off x="3553097" y="3925729"/>
            <a:ext cx="3382485" cy="1111060"/>
          </a:xfrm>
          <a:prstGeom prst="rightArrow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19CA4E14-E7D9-432A-A946-A74E2A43C742}"/>
              </a:ext>
            </a:extLst>
          </p:cNvPr>
          <p:cNvSpPr txBox="1">
            <a:spLocks/>
          </p:cNvSpPr>
          <p:nvPr/>
        </p:nvSpPr>
        <p:spPr>
          <a:xfrm>
            <a:off x="6935582" y="4294712"/>
            <a:ext cx="4418218" cy="5211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The “Finally” Block</a:t>
            </a:r>
          </a:p>
        </p:txBody>
      </p:sp>
    </p:spTree>
    <p:extLst>
      <p:ext uri="{BB962C8B-B14F-4D97-AF65-F5344CB8AC3E}">
        <p14:creationId xmlns:p14="http://schemas.microsoft.com/office/powerpoint/2010/main" val="422033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build="p"/>
      <p:bldP spid="18" grpId="0" animBg="1"/>
      <p:bldP spid="19" grpId="0" animBg="1"/>
      <p:bldP spid="21" grpId="0"/>
      <p:bldP spid="22" grpId="0" animBg="1"/>
      <p:bldP spid="23" grpId="0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543CEE-B5AA-46D9-B14E-B48D7C1CD4C2}"/>
              </a:ext>
            </a:extLst>
          </p:cNvPr>
          <p:cNvSpPr txBox="1">
            <a:spLocks/>
          </p:cNvSpPr>
          <p:nvPr/>
        </p:nvSpPr>
        <p:spPr>
          <a:xfrm>
            <a:off x="838200" y="11761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</a:rPr>
              <a:t>Try/Catch/Finally – Task Sequence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760C84-54D8-4BE1-AEFD-9EE81E0F9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04" y="974148"/>
            <a:ext cx="4191585" cy="4286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D59032-5819-41DE-9109-71ABE873C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008" y="974148"/>
            <a:ext cx="5230753" cy="17295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35E7B9-4701-4708-987C-2F77DA67C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384" y="974148"/>
            <a:ext cx="4191585" cy="3775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12369C-22FD-451C-B971-13028A84D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6786" y="2104502"/>
            <a:ext cx="4265809" cy="37681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AE3477-E721-491C-BB31-CD654B117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021" y="3874268"/>
            <a:ext cx="7068040" cy="195678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317807-7DAA-4865-B4B1-8F0323DDB3B5}"/>
              </a:ext>
            </a:extLst>
          </p:cNvPr>
          <p:cNvSpPr/>
          <p:nvPr/>
        </p:nvSpPr>
        <p:spPr>
          <a:xfrm>
            <a:off x="838200" y="1433746"/>
            <a:ext cx="2714897" cy="769127"/>
          </a:xfrm>
          <a:prstGeom prst="rect">
            <a:avLst/>
          </a:prstGeom>
          <a:solidFill>
            <a:srgbClr val="D9D9D9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573DE9-0452-4CB2-9DFB-40F53E5447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304" y="2877098"/>
            <a:ext cx="11095239" cy="273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8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44444E-6 L -0.29948 0.000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4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878305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9584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987148"/>
            <a:ext cx="12192000" cy="878305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543CEE-B5AA-46D9-B14E-B48D7C1CD4C2}"/>
              </a:ext>
            </a:extLst>
          </p:cNvPr>
          <p:cNvSpPr txBox="1">
            <a:spLocks/>
          </p:cNvSpPr>
          <p:nvPr/>
        </p:nvSpPr>
        <p:spPr>
          <a:xfrm>
            <a:off x="838200" y="117613"/>
            <a:ext cx="10515600" cy="70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</a:rPr>
              <a:t>Try/Catch/Finally – Task Sequence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760C84-54D8-4BE1-AEFD-9EE81E0F9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04" y="974148"/>
            <a:ext cx="4191585" cy="42868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C4B18-5B19-4832-9336-3ED60504A3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55"/>
          <a:stretch/>
        </p:blipFill>
        <p:spPr>
          <a:xfrm>
            <a:off x="5037251" y="974148"/>
            <a:ext cx="5765027" cy="172952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B59B2EF-24B3-406A-9B6B-CC0C62F50AF6}"/>
              </a:ext>
            </a:extLst>
          </p:cNvPr>
          <p:cNvSpPr/>
          <p:nvPr/>
        </p:nvSpPr>
        <p:spPr>
          <a:xfrm>
            <a:off x="838200" y="2665209"/>
            <a:ext cx="2714897" cy="763791"/>
          </a:xfrm>
          <a:prstGeom prst="rect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4D5BD-E59F-4045-8A77-CC75B64DA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673" y="2221493"/>
            <a:ext cx="5561735" cy="31321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F12EEE-AF48-4FA8-9CF6-9055119CB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17807"/>
            <a:ext cx="5561735" cy="36660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CCB300-34B4-4F03-B314-63E6FA0319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129313"/>
            <a:ext cx="5561735" cy="368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3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44444E-6 L -0.35417 0.0025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08" y="11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146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Using Power BI to Report OS Deployment Stats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Power BI to Report OS Deployment Stats</dc:title>
  <dc:creator>Mike Marable</dc:creator>
  <cp:lastModifiedBy>Mike Marable</cp:lastModifiedBy>
  <cp:revision>1</cp:revision>
  <dcterms:created xsi:type="dcterms:W3CDTF">2019-01-02T00:50:19Z</dcterms:created>
  <dcterms:modified xsi:type="dcterms:W3CDTF">2019-01-10T13:14:08Z</dcterms:modified>
</cp:coreProperties>
</file>