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81" r:id="rId3"/>
    <p:sldId id="267" r:id="rId4"/>
    <p:sldId id="257" r:id="rId5"/>
    <p:sldId id="258" r:id="rId6"/>
    <p:sldId id="266" r:id="rId7"/>
    <p:sldId id="260" r:id="rId8"/>
    <p:sldId id="282" r:id="rId9"/>
    <p:sldId id="259" r:id="rId10"/>
    <p:sldId id="268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75" r:id="rId19"/>
    <p:sldId id="263" r:id="rId20"/>
    <p:sldId id="276" r:id="rId21"/>
    <p:sldId id="277" r:id="rId22"/>
    <p:sldId id="278" r:id="rId23"/>
    <p:sldId id="279" r:id="rId24"/>
    <p:sldId id="280" r:id="rId25"/>
    <p:sldId id="264" r:id="rId26"/>
    <p:sldId id="265" r:id="rId2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065D6-ACA6-4630-A64C-9574FF0275C1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44CD9D59-89AA-4B93-A2FB-BC6758DEDC95}">
      <dgm:prSet phldrT="[Text]"/>
      <dgm:spPr/>
      <dgm:t>
        <a:bodyPr/>
        <a:lstStyle/>
        <a:p>
          <a:r>
            <a:rPr lang="en-US" dirty="0" smtClean="0"/>
            <a:t>Pre-Assessment</a:t>
          </a:r>
          <a:endParaRPr lang="en-US" dirty="0"/>
        </a:p>
      </dgm:t>
    </dgm:pt>
    <dgm:pt modelId="{7294BBB4-0430-4589-9277-B0DE65721339}" type="parTrans" cxnId="{170FFC6B-2AF7-47D4-8397-CAA1F07C701F}">
      <dgm:prSet/>
      <dgm:spPr/>
      <dgm:t>
        <a:bodyPr/>
        <a:lstStyle/>
        <a:p>
          <a:endParaRPr lang="en-US"/>
        </a:p>
      </dgm:t>
    </dgm:pt>
    <dgm:pt modelId="{E0514BB7-1B24-451A-A714-0D2D99E3D9A4}" type="sibTrans" cxnId="{170FFC6B-2AF7-47D4-8397-CAA1F07C701F}">
      <dgm:prSet/>
      <dgm:spPr/>
      <dgm:t>
        <a:bodyPr/>
        <a:lstStyle/>
        <a:p>
          <a:endParaRPr lang="en-US"/>
        </a:p>
      </dgm:t>
    </dgm:pt>
    <dgm:pt modelId="{9B69E71F-1732-43D3-B3BF-D0AAADDF685B}">
      <dgm:prSet phldrT="[Text]"/>
      <dgm:spPr/>
      <dgm:t>
        <a:bodyPr/>
        <a:lstStyle/>
        <a:p>
          <a:r>
            <a:rPr lang="en-US" dirty="0" err="1" smtClean="0"/>
            <a:t>PreCache</a:t>
          </a:r>
          <a:r>
            <a:rPr lang="en-US" dirty="0" smtClean="0"/>
            <a:t> and </a:t>
          </a:r>
          <a:r>
            <a:rPr lang="en-US" dirty="0" err="1" smtClean="0"/>
            <a:t>CompatScan</a:t>
          </a:r>
          <a:endParaRPr lang="en-US" dirty="0"/>
        </a:p>
      </dgm:t>
    </dgm:pt>
    <dgm:pt modelId="{37991F3A-B3C0-412D-88AF-0FB76CE91EA8}" type="parTrans" cxnId="{759F3F3B-412C-42AB-B0D7-9D34FF5952BB}">
      <dgm:prSet/>
      <dgm:spPr/>
      <dgm:t>
        <a:bodyPr/>
        <a:lstStyle/>
        <a:p>
          <a:endParaRPr lang="en-US"/>
        </a:p>
      </dgm:t>
    </dgm:pt>
    <dgm:pt modelId="{CAE1A4BE-6B85-45D0-9BC5-0AAC609C10ED}" type="sibTrans" cxnId="{759F3F3B-412C-42AB-B0D7-9D34FF5952BB}">
      <dgm:prSet/>
      <dgm:spPr/>
      <dgm:t>
        <a:bodyPr/>
        <a:lstStyle/>
        <a:p>
          <a:endParaRPr lang="en-US"/>
        </a:p>
      </dgm:t>
    </dgm:pt>
    <dgm:pt modelId="{34B3A8B3-A31D-49CD-B6FA-34C690E7BD19}">
      <dgm:prSet phldrT="[Text]"/>
      <dgm:spPr/>
      <dgm:t>
        <a:bodyPr/>
        <a:lstStyle/>
        <a:p>
          <a:r>
            <a:rPr lang="en-US" dirty="0" smtClean="0"/>
            <a:t>In-Place Upgrade</a:t>
          </a:r>
          <a:endParaRPr lang="en-US" dirty="0"/>
        </a:p>
      </dgm:t>
    </dgm:pt>
    <dgm:pt modelId="{FA38F1A7-F4EE-4F15-B2D5-0A45B9265015}" type="parTrans" cxnId="{ED13834A-C203-43B3-A3A6-338BBD4E43E0}">
      <dgm:prSet/>
      <dgm:spPr/>
      <dgm:t>
        <a:bodyPr/>
        <a:lstStyle/>
        <a:p>
          <a:endParaRPr lang="en-US"/>
        </a:p>
      </dgm:t>
    </dgm:pt>
    <dgm:pt modelId="{2C554229-C50E-448F-A6BB-F943395DDFC1}" type="sibTrans" cxnId="{ED13834A-C203-43B3-A3A6-338BBD4E43E0}">
      <dgm:prSet/>
      <dgm:spPr/>
      <dgm:t>
        <a:bodyPr/>
        <a:lstStyle/>
        <a:p>
          <a:endParaRPr lang="en-US"/>
        </a:p>
      </dgm:t>
    </dgm:pt>
    <dgm:pt modelId="{05908986-FF94-46F0-A8DD-31359305D65E}" type="pres">
      <dgm:prSet presAssocID="{FDF065D6-ACA6-4630-A64C-9574FF0275C1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6C87FECA-2443-45A9-A930-BED5AF114DCE}" type="pres">
      <dgm:prSet presAssocID="{FDF065D6-ACA6-4630-A64C-9574FF0275C1}" presName="arrowNode" presStyleLbl="node1" presStyleIdx="0" presStyleCnt="1"/>
      <dgm:spPr>
        <a:solidFill>
          <a:srgbClr val="00274C"/>
        </a:solidFill>
      </dgm:spPr>
    </dgm:pt>
    <dgm:pt modelId="{507B301E-017B-4181-8E7F-6995E53B8F23}" type="pres">
      <dgm:prSet presAssocID="{44CD9D59-89AA-4B93-A2FB-BC6758DEDC95}" presName="txNode1" presStyleLbl="revTx" presStyleIdx="0" presStyleCnt="3" custScaleX="196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AF344-ED85-4E50-9F92-2E51B6B0994C}" type="pres">
      <dgm:prSet presAssocID="{9B69E71F-1732-43D3-B3BF-D0AAADDF685B}" presName="txNode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2FB73-4791-41E2-A00A-8AA33CC6BEA3}" type="pres">
      <dgm:prSet presAssocID="{CAE1A4BE-6B85-45D0-9BC5-0AAC609C10ED}" presName="dotNode2" presStyleCnt="0"/>
      <dgm:spPr/>
    </dgm:pt>
    <dgm:pt modelId="{5715AEA9-552D-46D2-A46A-2F061A1E9F29}" type="pres">
      <dgm:prSet presAssocID="{CAE1A4BE-6B85-45D0-9BC5-0AAC609C10ED}" presName="dotRepeatNode" presStyleLbl="fgShp" presStyleIdx="0" presStyleCnt="1"/>
      <dgm:spPr/>
      <dgm:t>
        <a:bodyPr/>
        <a:lstStyle/>
        <a:p>
          <a:endParaRPr lang="en-US"/>
        </a:p>
      </dgm:t>
    </dgm:pt>
    <dgm:pt modelId="{420C231A-1D00-4C8F-A3ED-31CFEE1E9E54}" type="pres">
      <dgm:prSet presAssocID="{34B3A8B3-A31D-49CD-B6FA-34C690E7BD19}" presName="txNode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0FFC6B-2AF7-47D4-8397-CAA1F07C701F}" srcId="{FDF065D6-ACA6-4630-A64C-9574FF0275C1}" destId="{44CD9D59-89AA-4B93-A2FB-BC6758DEDC95}" srcOrd="0" destOrd="0" parTransId="{7294BBB4-0430-4589-9277-B0DE65721339}" sibTransId="{E0514BB7-1B24-451A-A714-0D2D99E3D9A4}"/>
    <dgm:cxn modelId="{D6178585-E6EC-4F48-BCE4-4C993EF8F91A}" type="presOf" srcId="{9B69E71F-1732-43D3-B3BF-D0AAADDF685B}" destId="{EC5AF344-ED85-4E50-9F92-2E51B6B0994C}" srcOrd="0" destOrd="0" presId="urn:microsoft.com/office/officeart/2009/3/layout/DescendingProcess"/>
    <dgm:cxn modelId="{7FD6D03A-27E3-4E63-BEF1-B97CFB6E856F}" type="presOf" srcId="{44CD9D59-89AA-4B93-A2FB-BC6758DEDC95}" destId="{507B301E-017B-4181-8E7F-6995E53B8F23}" srcOrd="0" destOrd="0" presId="urn:microsoft.com/office/officeart/2009/3/layout/DescendingProcess"/>
    <dgm:cxn modelId="{6DEAD064-84F2-4019-8826-EB5E69010FC0}" type="presOf" srcId="{34B3A8B3-A31D-49CD-B6FA-34C690E7BD19}" destId="{420C231A-1D00-4C8F-A3ED-31CFEE1E9E54}" srcOrd="0" destOrd="0" presId="urn:microsoft.com/office/officeart/2009/3/layout/DescendingProcess"/>
    <dgm:cxn modelId="{0C8EEDE2-E96A-43DB-9550-0425B23B7174}" type="presOf" srcId="{FDF065D6-ACA6-4630-A64C-9574FF0275C1}" destId="{05908986-FF94-46F0-A8DD-31359305D65E}" srcOrd="0" destOrd="0" presId="urn:microsoft.com/office/officeart/2009/3/layout/DescendingProcess"/>
    <dgm:cxn modelId="{ED13834A-C203-43B3-A3A6-338BBD4E43E0}" srcId="{FDF065D6-ACA6-4630-A64C-9574FF0275C1}" destId="{34B3A8B3-A31D-49CD-B6FA-34C690E7BD19}" srcOrd="2" destOrd="0" parTransId="{FA38F1A7-F4EE-4F15-B2D5-0A45B9265015}" sibTransId="{2C554229-C50E-448F-A6BB-F943395DDFC1}"/>
    <dgm:cxn modelId="{61263421-BEB2-40EB-B1B5-CA86A5B64B52}" type="presOf" srcId="{CAE1A4BE-6B85-45D0-9BC5-0AAC609C10ED}" destId="{5715AEA9-552D-46D2-A46A-2F061A1E9F29}" srcOrd="0" destOrd="0" presId="urn:microsoft.com/office/officeart/2009/3/layout/DescendingProcess"/>
    <dgm:cxn modelId="{759F3F3B-412C-42AB-B0D7-9D34FF5952BB}" srcId="{FDF065D6-ACA6-4630-A64C-9574FF0275C1}" destId="{9B69E71F-1732-43D3-B3BF-D0AAADDF685B}" srcOrd="1" destOrd="0" parTransId="{37991F3A-B3C0-412D-88AF-0FB76CE91EA8}" sibTransId="{CAE1A4BE-6B85-45D0-9BC5-0AAC609C10ED}"/>
    <dgm:cxn modelId="{652FA863-EF68-43BE-8D1B-9E618DA5A3D5}" type="presParOf" srcId="{05908986-FF94-46F0-A8DD-31359305D65E}" destId="{6C87FECA-2443-45A9-A930-BED5AF114DCE}" srcOrd="0" destOrd="0" presId="urn:microsoft.com/office/officeart/2009/3/layout/DescendingProcess"/>
    <dgm:cxn modelId="{18B1A32A-D5B3-437D-82A1-E253AC2C09CB}" type="presParOf" srcId="{05908986-FF94-46F0-A8DD-31359305D65E}" destId="{507B301E-017B-4181-8E7F-6995E53B8F23}" srcOrd="1" destOrd="0" presId="urn:microsoft.com/office/officeart/2009/3/layout/DescendingProcess"/>
    <dgm:cxn modelId="{2893F0ED-E17C-4791-9CF6-D1CD746C3C9D}" type="presParOf" srcId="{05908986-FF94-46F0-A8DD-31359305D65E}" destId="{EC5AF344-ED85-4E50-9F92-2E51B6B0994C}" srcOrd="2" destOrd="0" presId="urn:microsoft.com/office/officeart/2009/3/layout/DescendingProcess"/>
    <dgm:cxn modelId="{76D13B00-48AC-4A6F-85B8-CC8574AAE385}" type="presParOf" srcId="{05908986-FF94-46F0-A8DD-31359305D65E}" destId="{4A52FB73-4791-41E2-A00A-8AA33CC6BEA3}" srcOrd="3" destOrd="0" presId="urn:microsoft.com/office/officeart/2009/3/layout/DescendingProcess"/>
    <dgm:cxn modelId="{5ED99AB1-8C94-44A3-AA20-78E5B330A202}" type="presParOf" srcId="{4A52FB73-4791-41E2-A00A-8AA33CC6BEA3}" destId="{5715AEA9-552D-46D2-A46A-2F061A1E9F29}" srcOrd="0" destOrd="0" presId="urn:microsoft.com/office/officeart/2009/3/layout/DescendingProcess"/>
    <dgm:cxn modelId="{2B5A51F4-ED47-48DE-A10E-3301C372335B}" type="presParOf" srcId="{05908986-FF94-46F0-A8DD-31359305D65E}" destId="{420C231A-1D00-4C8F-A3ED-31CFEE1E9E54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7FECA-2443-45A9-A930-BED5AF114DCE}">
      <dsp:nvSpPr>
        <dsp:cNvPr id="0" name=""/>
        <dsp:cNvSpPr/>
      </dsp:nvSpPr>
      <dsp:spPr>
        <a:xfrm rot="4396374">
          <a:off x="1216087" y="892733"/>
          <a:ext cx="3872818" cy="2700808"/>
        </a:xfrm>
        <a:prstGeom prst="swooshArrow">
          <a:avLst>
            <a:gd name="adj1" fmla="val 16310"/>
            <a:gd name="adj2" fmla="val 31370"/>
          </a:avLst>
        </a:prstGeom>
        <a:solidFill>
          <a:srgbClr val="00274C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15AEA9-552D-46D2-A46A-2F061A1E9F29}">
      <dsp:nvSpPr>
        <dsp:cNvPr id="0" name=""/>
        <dsp:cNvSpPr/>
      </dsp:nvSpPr>
      <dsp:spPr>
        <a:xfrm>
          <a:off x="3267435" y="1742020"/>
          <a:ext cx="97800" cy="97800"/>
        </a:xfrm>
        <a:prstGeom prst="ellipse">
          <a:avLst/>
        </a:prstGeom>
        <a:gradFill rotWithShape="0">
          <a:gsLst>
            <a:gs pos="0">
              <a:schemeClr val="accent5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507B301E-017B-4181-8E7F-6995E53B8F23}">
      <dsp:nvSpPr>
        <dsp:cNvPr id="0" name=""/>
        <dsp:cNvSpPr/>
      </dsp:nvSpPr>
      <dsp:spPr>
        <a:xfrm>
          <a:off x="72284" y="0"/>
          <a:ext cx="3594275" cy="717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Pre-Assessment</a:t>
          </a:r>
          <a:endParaRPr lang="en-US" sz="2300" kern="1200" dirty="0"/>
        </a:p>
      </dsp:txBody>
      <dsp:txXfrm>
        <a:off x="72284" y="0"/>
        <a:ext cx="3594275" cy="717804"/>
      </dsp:txXfrm>
    </dsp:sp>
    <dsp:sp modelId="{EC5AF344-ED85-4E50-9F92-2E51B6B0994C}">
      <dsp:nvSpPr>
        <dsp:cNvPr id="0" name=""/>
        <dsp:cNvSpPr/>
      </dsp:nvSpPr>
      <dsp:spPr>
        <a:xfrm>
          <a:off x="3720010" y="1432018"/>
          <a:ext cx="2171357" cy="717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PreCache</a:t>
          </a:r>
          <a:r>
            <a:rPr lang="en-US" sz="2300" kern="1200" dirty="0" smtClean="0"/>
            <a:t> and </a:t>
          </a:r>
          <a:r>
            <a:rPr lang="en-US" sz="2300" kern="1200" dirty="0" err="1" smtClean="0"/>
            <a:t>CompatScan</a:t>
          </a:r>
          <a:endParaRPr lang="en-US" sz="2300" kern="1200" dirty="0"/>
        </a:p>
      </dsp:txBody>
      <dsp:txXfrm>
        <a:off x="3720010" y="1432018"/>
        <a:ext cx="2171357" cy="717804"/>
      </dsp:txXfrm>
    </dsp:sp>
    <dsp:sp modelId="{420C231A-1D00-4C8F-A3ED-31CFEE1E9E54}">
      <dsp:nvSpPr>
        <dsp:cNvPr id="0" name=""/>
        <dsp:cNvSpPr/>
      </dsp:nvSpPr>
      <dsp:spPr>
        <a:xfrm>
          <a:off x="3423916" y="3768471"/>
          <a:ext cx="2467451" cy="717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In-Place Upgrade</a:t>
          </a:r>
          <a:endParaRPr lang="en-US" sz="2300" kern="1200" dirty="0"/>
        </a:p>
      </dsp:txBody>
      <dsp:txXfrm>
        <a:off x="3423916" y="3768471"/>
        <a:ext cx="2467451" cy="71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649" cy="46637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28" y="0"/>
            <a:ext cx="3043649" cy="46637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200"/>
            </a:lvl1pPr>
          </a:lstStyle>
          <a:p>
            <a:fld id="{BFEDB567-213D-44B7-850B-9CA6B2AFEC2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722"/>
            <a:ext cx="3043649" cy="466378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28" y="8842722"/>
            <a:ext cx="3043649" cy="466378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200"/>
            </a:lvl1pPr>
          </a:lstStyle>
          <a:p>
            <a:fld id="{1AD7F1EF-98C1-4159-9E82-D8885BA1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6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88A4-6400-4EA7-B1B4-0AB118E51BE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4ADE-1FB5-4D3D-B07C-A4973CD1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mailto:mmarable@med.umich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ms2018.sched.com/event/EeS3/windows-as-a-service-in-the-enterprise-part-2?iframe=no&amp;w=100%25&amp;sidebar=no&amp;bg=no" TargetMode="External"/><Relationship Id="rId2" Type="http://schemas.openxmlformats.org/officeDocument/2006/relationships/hyperlink" Target="https://mms2018.sched.com/event/EeS2/windows-as-a-service-in-the-enterprise-part-1?iframe=no&amp;w=100%25&amp;sidebar=no&amp;bg=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hyperlink" Target="https://garytown.com/waas" TargetMode="External"/><Relationship Id="rId4" Type="http://schemas.openxmlformats.org/officeDocument/2006/relationships/hyperlink" Target="https://miketerrill.net/2018/10/01/windows-as-a-service-in-the-enterprise-overview-part-1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88523"/>
            <a:ext cx="9144000" cy="1365652"/>
          </a:xfrm>
        </p:spPr>
        <p:txBody>
          <a:bodyPr>
            <a:noAutofit/>
          </a:bodyPr>
          <a:lstStyle/>
          <a:p>
            <a:r>
              <a:rPr lang="en-US" sz="4800" dirty="0" smtClean="0"/>
              <a:t>Windows as a Service at </a:t>
            </a:r>
            <a:br>
              <a:rPr lang="en-US" sz="4800" dirty="0" smtClean="0"/>
            </a:br>
            <a:r>
              <a:rPr lang="en-US" sz="4800" dirty="0" smtClean="0"/>
              <a:t>Michigan Medicine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97621"/>
            <a:ext cx="9144000" cy="776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Michigan System Center User Group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12 October 2018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46" y="1199599"/>
            <a:ext cx="2583109" cy="25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8607"/>
            <a:ext cx="7966007" cy="42255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PowerShell </a:t>
            </a:r>
            <a:r>
              <a:rPr lang="en-US" dirty="0" smtClean="0"/>
              <a:t>Script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Enumerates the Pre-Assessment collection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Queries against </a:t>
            </a:r>
            <a:r>
              <a:rPr lang="en-US" dirty="0" err="1" smtClean="0"/>
              <a:t>ConfigMgr</a:t>
            </a:r>
            <a:r>
              <a:rPr lang="en-US" dirty="0" smtClean="0"/>
              <a:t> using WMI to perform each </a:t>
            </a:r>
            <a:r>
              <a:rPr lang="en-US" dirty="0" smtClean="0"/>
              <a:t>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Each test failure earns 1 “demerit” </a:t>
            </a:r>
            <a:r>
              <a:rPr lang="en-US" dirty="0" smtClean="0"/>
              <a:t>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Only those machines with 0 points are moved on to the next phase: </a:t>
            </a:r>
            <a:r>
              <a:rPr lang="en-US" b="1" i="1" dirty="0" err="1" smtClean="0"/>
              <a:t>PreCache</a:t>
            </a:r>
            <a:r>
              <a:rPr lang="en-US" b="1" i="1" dirty="0" smtClean="0"/>
              <a:t> and Compatibility Scan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639" y="964515"/>
            <a:ext cx="3153851" cy="4903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Pre-Assessment: 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7"/>
            <a:ext cx="43534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Pre-Assessment results are written to CSV files</a:t>
            </a:r>
          </a:p>
          <a:p>
            <a:pPr marL="0" indent="0">
              <a:buNone/>
            </a:pPr>
            <a:r>
              <a:rPr lang="en-US" dirty="0" smtClean="0"/>
              <a:t>A Power BI report is used to provide graphic visualization of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626" y="1581051"/>
            <a:ext cx="6162174" cy="3586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Pre-Assessment: Reporting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6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3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should desktop support be notified of a failed machine?</a:t>
            </a:r>
          </a:p>
          <a:p>
            <a:pPr marL="0" indent="0">
              <a:buNone/>
            </a:pPr>
            <a:r>
              <a:rPr lang="en-US" dirty="0" smtClean="0"/>
              <a:t>How should desktop support handle failures?</a:t>
            </a:r>
          </a:p>
          <a:p>
            <a:pPr marL="0" indent="0">
              <a:buNone/>
            </a:pPr>
            <a:r>
              <a:rPr lang="en-US" dirty="0" smtClean="0"/>
              <a:t>Can any remediation actions be taken automatically?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Pre-Assessment: Lessons Learned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ignature-Marketing-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6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Automate addressing Pre-Assessment failures</a:t>
            </a:r>
          </a:p>
          <a:p>
            <a:pPr lvl="1"/>
            <a:r>
              <a:rPr lang="en-US" dirty="0" smtClean="0"/>
              <a:t>Process the tests in order of importance and stop processing at first failure</a:t>
            </a:r>
          </a:p>
          <a:p>
            <a:pPr lvl="1"/>
            <a:r>
              <a:rPr lang="en-US" dirty="0" smtClean="0"/>
              <a:t>Move failed machines into another collection for remediation</a:t>
            </a:r>
          </a:p>
          <a:p>
            <a:pPr lvl="2"/>
            <a:r>
              <a:rPr lang="en-US" dirty="0" smtClean="0"/>
              <a:t>BitLocker failures should be rebuilt</a:t>
            </a:r>
          </a:p>
          <a:p>
            <a:pPr lvl="2"/>
            <a:r>
              <a:rPr lang="en-US" dirty="0" smtClean="0"/>
              <a:t>Disk space issues will run a cleanup script/task sequence</a:t>
            </a:r>
          </a:p>
          <a:p>
            <a:pPr lvl="2"/>
            <a:r>
              <a:rPr lang="en-US" dirty="0" smtClean="0"/>
              <a:t>Machines not reporting hardware inventory will trigger service tickets for support staff to address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Catch retired/unsupported hardware</a:t>
            </a:r>
          </a:p>
          <a:p>
            <a:pPr lvl="1"/>
            <a:r>
              <a:rPr lang="en-US" dirty="0" smtClean="0"/>
              <a:t>Address machines that are no longer going to be supported and need to be replaced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85" y="5125218"/>
            <a:ext cx="681789" cy="6817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Pre-Assessment: Development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731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/>
              <a:t>What can the machine tell us?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Goals</a:t>
            </a:r>
            <a:r>
              <a:rPr lang="en-US" sz="2400" dirty="0" smtClean="0"/>
              <a:t>: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Cache the content required for the upgrade onto the machine well in advance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Determine if there are any issues with the machine that will prevent/fail the upgrade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Now we are going to touch the machine.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</a:rPr>
              <a:t>PreCache</a:t>
            </a:r>
            <a:r>
              <a:rPr lang="en-US" sz="3600" dirty="0" smtClean="0">
                <a:solidFill>
                  <a:schemeClr val="bg1"/>
                </a:solidFill>
              </a:rPr>
              <a:t> and Compatibility Scan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ignature-Marketing-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7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015"/>
            <a:ext cx="80256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task sequence is used to select and cache the needed driver package and execute the Windows 10 compatibility scan.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deployment </a:t>
            </a:r>
            <a:r>
              <a:rPr lang="en-US" sz="2400" dirty="0" smtClean="0"/>
              <a:t>is </a:t>
            </a:r>
            <a:r>
              <a:rPr lang="en-US" sz="2400" dirty="0" smtClean="0"/>
              <a:t>configured to download ALL content prior to running.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web service is used to move successful machines on to the next phase: </a:t>
            </a:r>
            <a:r>
              <a:rPr lang="en-US" sz="2400" b="1" dirty="0" smtClean="0"/>
              <a:t>Ready for Scheduling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841" y="1133339"/>
            <a:ext cx="2489959" cy="448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</a:rPr>
              <a:t>PreCache</a:t>
            </a:r>
            <a:r>
              <a:rPr lang="en-US" sz="3600" dirty="0" smtClean="0">
                <a:solidFill>
                  <a:schemeClr val="bg1"/>
                </a:solidFill>
              </a:rPr>
              <a:t> and Compatibility Scan: 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7"/>
            <a:ext cx="54182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Results are recorded at the completion of the sequence to a CSV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Power BI is used to visualize the results.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70" y="1446644"/>
            <a:ext cx="5607416" cy="3202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</a:rPr>
              <a:t>PreCache</a:t>
            </a:r>
            <a:r>
              <a:rPr lang="en-US" sz="3600" dirty="0" smtClean="0">
                <a:solidFill>
                  <a:schemeClr val="bg1"/>
                </a:solidFill>
              </a:rPr>
              <a:t> and Compatibility Scan: Reporting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1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Machines that fail remain in the collection and re-run the sequence, resulting in skewed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should desktop support handle problematic machines?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</a:rPr>
              <a:t>PreCache</a:t>
            </a:r>
            <a:r>
              <a:rPr lang="en-US" sz="3600" dirty="0" smtClean="0">
                <a:solidFill>
                  <a:schemeClr val="bg1"/>
                </a:solidFill>
              </a:rPr>
              <a:t> and Compatibility Scan: Lessons Learned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ignature-Marketing-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3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Spread </a:t>
            </a:r>
            <a:r>
              <a:rPr lang="en-US" dirty="0" err="1" smtClean="0"/>
              <a:t>CompatScan</a:t>
            </a:r>
            <a:r>
              <a:rPr lang="en-US" dirty="0" smtClean="0"/>
              <a:t> deployments across multiple days</a:t>
            </a:r>
          </a:p>
          <a:p>
            <a:pPr lvl="1"/>
            <a:r>
              <a:rPr lang="en-US" dirty="0" smtClean="0"/>
              <a:t>Prevents a flood of machines running it at the same time</a:t>
            </a:r>
            <a:endParaRPr lang="en-US" dirty="0"/>
          </a:p>
          <a:p>
            <a:pPr lvl="1"/>
            <a:r>
              <a:rPr lang="en-US" dirty="0" smtClean="0"/>
              <a:t>Scales </a:t>
            </a:r>
            <a:r>
              <a:rPr lang="en-US" dirty="0" smtClean="0"/>
              <a:t>better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How should failures be addressed?</a:t>
            </a:r>
          </a:p>
          <a:p>
            <a:pPr lvl="1"/>
            <a:r>
              <a:rPr lang="en-US" dirty="0" smtClean="0"/>
              <a:t>Pull out of the </a:t>
            </a:r>
            <a:r>
              <a:rPr lang="en-US" dirty="0" err="1" smtClean="0"/>
              <a:t>CompatScan</a:t>
            </a:r>
            <a:r>
              <a:rPr lang="en-US" dirty="0" smtClean="0"/>
              <a:t> collection (prevents re-running)</a:t>
            </a:r>
          </a:p>
          <a:p>
            <a:pPr lvl="1"/>
            <a:r>
              <a:rPr lang="en-US" dirty="0" smtClean="0"/>
              <a:t>Ticket to desktop support?</a:t>
            </a:r>
          </a:p>
          <a:p>
            <a:pPr lvl="1"/>
            <a:r>
              <a:rPr lang="en-US" dirty="0" smtClean="0"/>
              <a:t>Can any remediation be automated?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86" y="5116513"/>
            <a:ext cx="681789" cy="681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</a:rPr>
              <a:t>PreCache</a:t>
            </a:r>
            <a:r>
              <a:rPr lang="en-US" sz="3600" dirty="0" smtClean="0">
                <a:solidFill>
                  <a:schemeClr val="bg1"/>
                </a:solidFill>
              </a:rPr>
              <a:t> and Compatibility Scan: Development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9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3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Welcome to the new world.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</a:t>
            </a:r>
            <a:r>
              <a:rPr lang="en-US" dirty="0" smtClean="0"/>
              <a:t>: To </a:t>
            </a:r>
            <a:r>
              <a:rPr lang="en-US" dirty="0" smtClean="0"/>
              <a:t>upgrade </a:t>
            </a:r>
            <a:r>
              <a:rPr lang="en-US" dirty="0" smtClean="0"/>
              <a:t>the machine to the current Windows 10 build.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Machine has passed all prior tests and now should have the best possible chance at successfully upgrading to the new build.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In-Place Upgrade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ignature-Marketing-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046"/>
            <a:ext cx="560464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Mike Marable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hlinkClick r:id="rId2"/>
              </a:rPr>
              <a:t>mmarable@med.umich.edu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Current Environment:</a:t>
            </a:r>
            <a:endParaRPr lang="en-US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Fleet </a:t>
            </a:r>
            <a:r>
              <a:rPr lang="en-US" sz="2000" dirty="0" smtClean="0"/>
              <a:t>Size: ~</a:t>
            </a:r>
            <a:r>
              <a:rPr lang="en-US" sz="2000" dirty="0" smtClean="0"/>
              <a:t>39,000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Desktop / Mobile Ratio: ~ 70/30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WaaS</a:t>
            </a:r>
            <a:r>
              <a:rPr lang="en-US" sz="2400" dirty="0" smtClean="0"/>
              <a:t> v1 Pilot: September 2018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~450 Machines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Upgraded from</a:t>
            </a:r>
            <a:r>
              <a:rPr lang="en-US" sz="2000" dirty="0" smtClean="0"/>
              <a:t> 1607 to 1709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843"/>
            <a:ext cx="10515600" cy="7056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Michigan Medicine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56" y="1141090"/>
            <a:ext cx="2501826" cy="44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7"/>
            <a:ext cx="5686585" cy="4351338"/>
          </a:xfrm>
        </p:spPr>
        <p:txBody>
          <a:bodyPr>
            <a:normAutofit/>
          </a:bodyPr>
          <a:lstStyle/>
          <a:p>
            <a:pPr marL="0" indent="0"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Weekdays only</a:t>
            </a:r>
          </a:p>
          <a:p>
            <a:pPr marL="0" indent="0"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Each 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day’s </a:t>
            </a: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collection has 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a Maintenance Window that allows a task sequence to </a:t>
            </a: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only execute 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between 8:00pm and 4:00am.</a:t>
            </a:r>
          </a:p>
          <a:p>
            <a:pPr marL="0" indent="0"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One deployment per day (8:15pm)</a:t>
            </a:r>
          </a:p>
          <a:p>
            <a:pPr marL="0" indent="0"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If the IPU is successful, the web service removes the machine from the process.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710"/>
          <a:stretch/>
        </p:blipFill>
        <p:spPr>
          <a:xfrm>
            <a:off x="6579842" y="1255256"/>
            <a:ext cx="5121376" cy="43721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In-Place Upgrade: Progress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4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92"/>
            <a:ext cx="51414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Results are written to a central CSV at the completion of the IPU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results are used in a Power BI report.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08" y="2661730"/>
            <a:ext cx="5368591" cy="3108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812" y="1179053"/>
            <a:ext cx="5300662" cy="3065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In-Place Upgrade: Reporting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ignature-Marketing-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3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Upgrading wireless laptops or devices over VPN do not report status or record results at completion, nor do they trigger the web service to remove them from the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Manual pull is needed to run outside of scheduled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deferments are needed.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In-Place Upgrade: Lessons Learned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ignature-Marketing-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4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Switch to using Status Messages and away from the CSVs for reporting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Switch to using Status Messages and away from the web service to move successful machines out of the process</a:t>
            </a:r>
          </a:p>
          <a:p>
            <a:pPr lvl="1"/>
            <a:r>
              <a:rPr lang="en-US" dirty="0" smtClean="0"/>
              <a:t>Addresses machines that go offline during the upgrade (i.e. wireless or VPN connected)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Change to a randomized, automated process for scheduling of the upgrade</a:t>
            </a:r>
          </a:p>
          <a:p>
            <a:pPr lvl="1"/>
            <a:r>
              <a:rPr lang="en-US" dirty="0" smtClean="0"/>
              <a:t>Avoids requiring support staff manually scheduling the upgrade (does not scale)</a:t>
            </a:r>
          </a:p>
          <a:p>
            <a:pPr lvl="1"/>
            <a:r>
              <a:rPr lang="en-US" dirty="0" smtClean="0"/>
              <a:t>Ties into offering users the option to manually execute or defer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Change how IPUs are executed</a:t>
            </a:r>
          </a:p>
          <a:p>
            <a:pPr lvl="1"/>
            <a:r>
              <a:rPr lang="en-US" dirty="0" smtClean="0"/>
              <a:t>Add the ability for the user to run it manually outside of the scheduled time</a:t>
            </a:r>
          </a:p>
          <a:p>
            <a:pPr lvl="1"/>
            <a:r>
              <a:rPr lang="en-US" dirty="0" smtClean="0"/>
              <a:t>Offer user the ability to defer execution and possibly reschedule at a more convenient time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Automatically add machines that miss scheduled IPU to an aggressive “catch up” deployment</a:t>
            </a:r>
          </a:p>
          <a:p>
            <a:pPr lvl="1"/>
            <a:r>
              <a:rPr lang="en-US" dirty="0" smtClean="0"/>
              <a:t>Run during the day</a:t>
            </a:r>
          </a:p>
          <a:p>
            <a:pPr lvl="1"/>
            <a:r>
              <a:rPr lang="en-US" dirty="0" smtClean="0"/>
              <a:t>Offer the user the ability to defer or run </a:t>
            </a:r>
            <a:r>
              <a:rPr lang="en-US" dirty="0" smtClean="0"/>
              <a:t>immediately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88" y="5116515"/>
            <a:ext cx="681789" cy="681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In-Place Upgrade: Development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3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Investigating the use of Registry branding and </a:t>
            </a:r>
            <a:r>
              <a:rPr lang="en-US" dirty="0" smtClean="0"/>
              <a:t>collecting </a:t>
            </a:r>
            <a:r>
              <a:rPr lang="en-US" dirty="0" smtClean="0"/>
              <a:t>the results as part of hardware inventory for reporting and triggers for moving systems through the process.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91" y="5125221"/>
            <a:ext cx="681789" cy="681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9117"/>
            <a:ext cx="4178968" cy="317851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02" y="2704343"/>
            <a:ext cx="5681847" cy="2781114"/>
          </a:xfrm>
          <a:prstGeom prst="rect">
            <a:avLst/>
          </a:prstGeom>
          <a:effectLst/>
        </p:spPr>
      </p:pic>
      <p:sp>
        <p:nvSpPr>
          <p:cNvPr id="7" name="Rectangle 6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In-Place Upgrade: Development Registry Branding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-Marketing-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7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MMS Session </a:t>
            </a:r>
            <a:r>
              <a:rPr lang="en-US" dirty="0" smtClean="0"/>
              <a:t>Info: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Windows as a Service in the Enterprise Part 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Windows as a Service in the Enterprise Part 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Mike Terrill’s Blog Info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Windows as a Service in the Enterprise Overview Part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Gary </a:t>
            </a:r>
            <a:r>
              <a:rPr lang="en-US" dirty="0" smtClean="0"/>
              <a:t>Blok’s Blog </a:t>
            </a:r>
            <a:r>
              <a:rPr lang="en-US" dirty="0" smtClean="0"/>
              <a:t>Info</a:t>
            </a:r>
          </a:p>
          <a:p>
            <a:pPr marL="0" indent="0">
              <a:buNone/>
            </a:pPr>
            <a:r>
              <a:rPr lang="en-US" dirty="0" err="1" smtClean="0">
                <a:hlinkClick r:id="rId5"/>
              </a:rPr>
              <a:t>WaaS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Reference Info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ignature-Marketing-Whit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3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019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ignature-Marketing-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2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1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In-Place Upgrade attempted in September 2017</a:t>
            </a:r>
          </a:p>
          <a:p>
            <a:pPr marL="0" indent="0">
              <a:buNone/>
            </a:pPr>
            <a:r>
              <a:rPr lang="en-US" dirty="0" smtClean="0"/>
              <a:t>Roughly 20 machines</a:t>
            </a:r>
          </a:p>
          <a:p>
            <a:pPr marL="0" indent="0">
              <a:buNone/>
            </a:pPr>
            <a:r>
              <a:rPr lang="en-US" dirty="0" smtClean="0"/>
              <a:t>Very low success rate = very high </a:t>
            </a:r>
            <a:r>
              <a:rPr lang="en-US" dirty="0" smtClean="0"/>
              <a:t>“failure” </a:t>
            </a:r>
            <a:r>
              <a:rPr lang="en-US" dirty="0" smtClean="0"/>
              <a:t>rate</a:t>
            </a:r>
          </a:p>
          <a:p>
            <a:pPr marL="0" indent="0">
              <a:buNone/>
            </a:pPr>
            <a:r>
              <a:rPr lang="en-US" dirty="0" smtClean="0"/>
              <a:t>Most were laptops</a:t>
            </a:r>
          </a:p>
          <a:p>
            <a:pPr lvl="1"/>
            <a:r>
              <a:rPr lang="en-US" dirty="0" smtClean="0"/>
              <a:t>Offline at time of deployment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 reporting</a:t>
            </a:r>
          </a:p>
          <a:p>
            <a:pPr marL="0" indent="0">
              <a:buNone/>
            </a:pPr>
            <a:r>
              <a:rPr lang="en-US" dirty="0" smtClean="0"/>
              <a:t>No communication</a:t>
            </a:r>
          </a:p>
          <a:p>
            <a:pPr marL="0" indent="0">
              <a:buNone/>
            </a:pPr>
            <a:r>
              <a:rPr lang="en-US" dirty="0" smtClean="0"/>
              <a:t>Just dove in and crossed our fingers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5843"/>
            <a:ext cx="10515600" cy="7056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Back Story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ignature-Marketing-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941"/>
            <a:ext cx="10515600" cy="4351338"/>
          </a:xfrm>
        </p:spPr>
        <p:txBody>
          <a:bodyPr/>
          <a:lstStyle/>
          <a:p>
            <a:r>
              <a:rPr lang="en-US" dirty="0" smtClean="0"/>
              <a:t>Learn from what went wrong before</a:t>
            </a:r>
          </a:p>
          <a:p>
            <a:r>
              <a:rPr lang="en-US" dirty="0" smtClean="0"/>
              <a:t>Reduce the failures of In-Place Upgrades at time of deployment</a:t>
            </a:r>
          </a:p>
          <a:p>
            <a:r>
              <a:rPr lang="en-US" dirty="0" smtClean="0"/>
              <a:t>Create a process for reporting of problematic machines that require remediation</a:t>
            </a:r>
          </a:p>
          <a:p>
            <a:r>
              <a:rPr lang="en-US" dirty="0" smtClean="0"/>
              <a:t>Provide desktop support procedures for remediating machines quickly</a:t>
            </a:r>
          </a:p>
          <a:p>
            <a:r>
              <a:rPr lang="en-US" dirty="0" smtClean="0"/>
              <a:t>Automation!</a:t>
            </a:r>
          </a:p>
          <a:p>
            <a:pPr marL="457200" lvl="1" indent="0">
              <a:buNone/>
            </a:pPr>
            <a:r>
              <a:rPr lang="en-US" dirty="0" smtClean="0"/>
              <a:t>(Still working on this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Purpose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ignature-Marketing-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9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440"/>
            <a:ext cx="52016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Pre-Assessment</a:t>
            </a:r>
          </a:p>
          <a:p>
            <a:pPr marL="457200" lvl="1" indent="0">
              <a:buNone/>
            </a:pPr>
            <a:r>
              <a:rPr lang="en-US" dirty="0" smtClean="0"/>
              <a:t>What do we already know?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PreCache</a:t>
            </a:r>
            <a:r>
              <a:rPr lang="en-US" dirty="0" smtClean="0"/>
              <a:t> and Compatibility Scan</a:t>
            </a:r>
          </a:p>
          <a:p>
            <a:pPr marL="457200" lvl="1" indent="0">
              <a:buNone/>
            </a:pPr>
            <a:r>
              <a:rPr lang="en-US" dirty="0" smtClean="0"/>
              <a:t>What can the machine tell us?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In-Place Upgrade</a:t>
            </a:r>
          </a:p>
          <a:p>
            <a:pPr marL="457200" lvl="1" indent="0">
              <a:buNone/>
            </a:pPr>
            <a:r>
              <a:rPr lang="en-US" dirty="0" smtClean="0"/>
              <a:t>Welcome to the new world.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745874"/>
              </p:ext>
            </p:extLst>
          </p:nvPr>
        </p:nvGraphicFramePr>
        <p:xfrm>
          <a:off x="5390146" y="1098503"/>
          <a:ext cx="5963653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High-Level Process Overview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-Marketing-White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0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76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phase equates to a collection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Scheduled deployments happen on weeknights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231" y="1389629"/>
            <a:ext cx="298132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11" y="3375161"/>
            <a:ext cx="2933700" cy="167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Structure (WIP)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ignature-Marketing-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8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901"/>
            <a:ext cx="582598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How do we get machines into the process?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Importing Computers</a:t>
            </a:r>
          </a:p>
          <a:p>
            <a:pPr lvl="1"/>
            <a:r>
              <a:rPr lang="en-US" dirty="0" smtClean="0"/>
              <a:t>PowerShell script fed by a text file</a:t>
            </a:r>
          </a:p>
          <a:p>
            <a:pPr lvl="1"/>
            <a:r>
              <a:rPr lang="en-US" dirty="0" smtClean="0"/>
              <a:t>Added to the “Ready for Pre-Assessment” collection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Ready for Pre-Assessment</a:t>
            </a:r>
          </a:p>
          <a:p>
            <a:pPr lvl="1"/>
            <a:r>
              <a:rPr lang="en-US" dirty="0" smtClean="0"/>
              <a:t>Holding collection before beginning the process</a:t>
            </a:r>
          </a:p>
          <a:p>
            <a:pPr lvl="1"/>
            <a:r>
              <a:rPr lang="en-US" dirty="0" smtClean="0"/>
              <a:t>Last chance to get off the ride before things get moving</a:t>
            </a:r>
          </a:p>
          <a:p>
            <a:pPr marL="0" indent="0">
              <a:buNone/>
            </a:pPr>
            <a:r>
              <a:rPr lang="en-US" dirty="0" smtClean="0"/>
              <a:t>Moving to Pre-Assessment</a:t>
            </a:r>
          </a:p>
          <a:p>
            <a:pPr lvl="1"/>
            <a:r>
              <a:rPr lang="en-US" dirty="0" smtClean="0"/>
              <a:t>PowerShell script that moved computers from the “Ready for Pre-Assessment” collation into the first phase of the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32" y="1054964"/>
            <a:ext cx="3715268" cy="2591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81" y="2168918"/>
            <a:ext cx="4496427" cy="33723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Feeding the Beast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ignature-Marketing-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8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Still maintain the ability to feed in machines from text file lists</a:t>
            </a:r>
          </a:p>
          <a:p>
            <a:pPr marL="457200" lvl="1" indent="0">
              <a:buNone/>
            </a:pPr>
            <a:r>
              <a:rPr lang="en-US" dirty="0" smtClean="0"/>
              <a:t>Provides the flexibility to slowly trickle in machines at first (i.e. QA Testing, Pilot Groups, Early Adopters, etc.)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Automate bringing in computers </a:t>
            </a:r>
            <a:r>
              <a:rPr lang="en-US" dirty="0" err="1" smtClean="0"/>
              <a:t>en</a:t>
            </a:r>
            <a:r>
              <a:rPr lang="en-US" dirty="0"/>
              <a:t> </a:t>
            </a:r>
            <a:r>
              <a:rPr lang="en-US" dirty="0" smtClean="0"/>
              <a:t>masse</a:t>
            </a:r>
          </a:p>
          <a:p>
            <a:pPr marL="457200" lvl="1" indent="0">
              <a:buNone/>
            </a:pPr>
            <a:r>
              <a:rPr lang="en-US" dirty="0" smtClean="0"/>
              <a:t>Bring in growing numbers of computers</a:t>
            </a:r>
          </a:p>
          <a:p>
            <a:pPr marL="914400" lvl="2" indent="0">
              <a:buNone/>
            </a:pPr>
            <a:r>
              <a:rPr lang="en-US" dirty="0" smtClean="0"/>
              <a:t>Group 1 = 10% of the population</a:t>
            </a:r>
          </a:p>
          <a:p>
            <a:pPr marL="914400" lvl="2" indent="0">
              <a:buNone/>
            </a:pPr>
            <a:r>
              <a:rPr lang="en-US" dirty="0" smtClean="0"/>
              <a:t>Group 2 = 25% of the population</a:t>
            </a:r>
          </a:p>
          <a:p>
            <a:pPr marL="914400" lvl="2" indent="0">
              <a:buNone/>
            </a:pPr>
            <a:r>
              <a:rPr lang="en-US" dirty="0" smtClean="0"/>
              <a:t>Group 3 = Remaining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82" y="5133927"/>
            <a:ext cx="681789" cy="681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Feeding the Beast: Development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-Marketing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8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73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i="1" dirty="0"/>
              <a:t>What do we already know?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Goal</a:t>
            </a:r>
            <a:r>
              <a:rPr lang="en-US" dirty="0" smtClean="0"/>
              <a:t>: Catch problematic machines early on so that they can be remediated </a:t>
            </a:r>
            <a:r>
              <a:rPr lang="en-US" b="1" i="1" dirty="0" smtClean="0"/>
              <a:t>prior</a:t>
            </a:r>
            <a:r>
              <a:rPr lang="en-US" dirty="0" smtClean="0"/>
              <a:t> to the upgrade attempt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Do not touch the machine!  Leverage what we already have collected in Configuration Manager.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Test Criteria: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Is the machine running Windows 10?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Is the machine running a prior build of Windows 10?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Is the machine BitLocker compliant?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Is there enough free disk space?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Is the machine current in </a:t>
            </a:r>
            <a:r>
              <a:rPr lang="en-US" dirty="0" smtClean="0"/>
              <a:t>Configuration Manager?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Pre-Assessment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56514"/>
            <a:ext cx="12192000" cy="1001486"/>
          </a:xfrm>
          <a:prstGeom prst="rect">
            <a:avLst/>
          </a:prstGeom>
          <a:solidFill>
            <a:srgbClr val="FFCB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ignature-Marketing-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07" y="6212526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1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1205</Words>
  <Application>Microsoft Office PowerPoint</Application>
  <PresentationFormat>Widescreen</PresentationFormat>
  <Paragraphs>190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Windows as a Service at  Michigan Medicine</vt:lpstr>
      <vt:lpstr>Michigan Medicine</vt:lpstr>
      <vt:lpstr>Back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as a Service at Michigan Medicine</dc:title>
  <dc:creator>Marable, Mike</dc:creator>
  <cp:lastModifiedBy>Marable, Mike</cp:lastModifiedBy>
  <cp:revision>48</cp:revision>
  <cp:lastPrinted>2018-10-08T16:21:55Z</cp:lastPrinted>
  <dcterms:created xsi:type="dcterms:W3CDTF">2018-10-07T21:44:39Z</dcterms:created>
  <dcterms:modified xsi:type="dcterms:W3CDTF">2018-10-09T12:27:18Z</dcterms:modified>
</cp:coreProperties>
</file>