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1" name="Autor y fecha"/>
          <p:cNvSpPr txBox="1"/>
          <p:nvPr>
            <p:ph type="body" sz="quarter" idx="13"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Autor y fecha</a:t>
            </a:r>
          </a:p>
        </p:txBody>
      </p:sp>
      <p:sp>
        <p:nvSpPr>
          <p:cNvPr id="12" name="Título de la presentación"/>
          <p:cNvSpPr txBox="1"/>
          <p:nvPr>
            <p:ph type="title" hasCustomPrompt="1"/>
          </p:nvPr>
        </p:nvSpPr>
        <p:spPr>
          <a:xfrm>
            <a:off x="1206496" y="2574991"/>
            <a:ext cx="21971004" cy="4648201"/>
          </a:xfrm>
          <a:prstGeom prst="rect">
            <a:avLst/>
          </a:prstGeom>
        </p:spPr>
        <p:txBody>
          <a:bodyPr anchor="b"/>
          <a:lstStyle>
            <a:lvl1pPr>
              <a:defRPr spc="-232" sz="11600"/>
            </a:lvl1pPr>
          </a:lstStyle>
          <a:p>
            <a:pPr/>
            <a:r>
              <a:t>Título de la presentación</a:t>
            </a:r>
          </a:p>
        </p:txBody>
      </p:sp>
      <p:sp>
        <p:nvSpPr>
          <p:cNvPr id="13" name="Nivel de texto 1…"/>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Subtítulo de la presentación</a:t>
            </a:r>
          </a:p>
          <a:p>
            <a:pPr lvl="1"/>
            <a:r>
              <a:t/>
            </a:r>
          </a:p>
          <a:p>
            <a:pPr lvl="2"/>
            <a:r>
              <a:t/>
            </a:r>
          </a:p>
          <a:p>
            <a:pPr lvl="3"/>
            <a:r>
              <a:t/>
            </a:r>
          </a:p>
          <a:p>
            <a:pPr lvl="4"/>
            <a:r>
              <a:t/>
            </a:r>
          </a:p>
        </p:txBody>
      </p:sp>
      <p:sp>
        <p:nvSpPr>
          <p:cNvPr id="14" name="Número de diapositiva"/>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ción">
    <p:spTree>
      <p:nvGrpSpPr>
        <p:cNvPr id="1" name=""/>
        <p:cNvGrpSpPr/>
        <p:nvPr/>
      </p:nvGrpSpPr>
      <p:grpSpPr>
        <a:xfrm>
          <a:off x="0" y="0"/>
          <a:ext cx="0" cy="0"/>
          <a:chOff x="0" y="0"/>
          <a:chExt cx="0" cy="0"/>
        </a:xfrm>
      </p:grpSpPr>
      <p:sp>
        <p:nvSpPr>
          <p:cNvPr id="98" name="Nivel de texto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Declaración</a:t>
            </a:r>
          </a:p>
          <a:p>
            <a:pPr lvl="1"/>
            <a:r>
              <a:t/>
            </a:r>
          </a:p>
          <a:p>
            <a:pPr lvl="2"/>
            <a:r>
              <a:t/>
            </a:r>
          </a:p>
          <a:p>
            <a:pPr lvl="3"/>
            <a:r>
              <a:t/>
            </a:r>
          </a:p>
          <a:p>
            <a:pPr lvl="4"/>
            <a:r>
              <a:t/>
            </a:r>
          </a:p>
        </p:txBody>
      </p:sp>
      <p:sp>
        <p:nvSpPr>
          <p:cNvPr id="9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to importante">
    <p:spTree>
      <p:nvGrpSpPr>
        <p:cNvPr id="1" name=""/>
        <p:cNvGrpSpPr/>
        <p:nvPr/>
      </p:nvGrpSpPr>
      <p:grpSpPr>
        <a:xfrm>
          <a:off x="0" y="0"/>
          <a:ext cx="0" cy="0"/>
          <a:chOff x="0" y="0"/>
          <a:chExt cx="0" cy="0"/>
        </a:xfrm>
      </p:grpSpPr>
      <p:sp>
        <p:nvSpPr>
          <p:cNvPr id="106" name="Información fáctica"/>
          <p:cNvSpPr txBox="1"/>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Información fáctica</a:t>
            </a:r>
          </a:p>
        </p:txBody>
      </p:sp>
      <p:sp>
        <p:nvSpPr>
          <p:cNvPr id="107" name="Nivel de texto 1…"/>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100 %</a:t>
            </a:r>
          </a:p>
          <a:p>
            <a:pPr lvl="1"/>
            <a:r>
              <a:t/>
            </a:r>
          </a:p>
          <a:p>
            <a:pPr lvl="2"/>
            <a:r>
              <a:t/>
            </a:r>
          </a:p>
          <a:p>
            <a:pPr lvl="3"/>
            <a:r>
              <a:t/>
            </a:r>
          </a:p>
          <a:p>
            <a:pPr lvl="4"/>
            <a:r>
              <a:t/>
            </a:r>
          </a:p>
        </p:txBody>
      </p:sp>
      <p:sp>
        <p:nvSpPr>
          <p:cNvPr id="10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15" name="Atribución"/>
          <p:cNvSpPr txBox="1"/>
          <p:nvPr>
            <p:ph type="body" sz="quarter" idx="13"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Atribución</a:t>
            </a:r>
          </a:p>
        </p:txBody>
      </p:sp>
      <p:sp>
        <p:nvSpPr>
          <p:cNvPr id="116" name="Nivel de texto 1…"/>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“Cita destacable”</a:t>
            </a:r>
          </a:p>
          <a:p>
            <a:pPr lvl="1"/>
            <a:r>
              <a:t/>
            </a:r>
          </a:p>
          <a:p>
            <a:pPr lvl="2"/>
            <a:r>
              <a:t/>
            </a:r>
          </a:p>
          <a:p>
            <a:pPr lvl="3"/>
            <a:r>
              <a:t/>
            </a:r>
          </a:p>
          <a:p>
            <a:pPr lvl="4"/>
            <a:r>
              <a:t/>
            </a:r>
          </a:p>
        </p:txBody>
      </p:sp>
      <p:sp>
        <p:nvSpPr>
          <p:cNvPr id="11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124" name="862804876_960x639.jpg"/>
          <p:cNvSpPr/>
          <p:nvPr>
            <p:ph type="pic" sz="quarter" idx="13"/>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14"/>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15"/>
          </p:nvPr>
        </p:nvSpPr>
        <p:spPr>
          <a:xfrm>
            <a:off x="15430500" y="1270000"/>
            <a:ext cx="8128000" cy="5410200"/>
          </a:xfrm>
          <a:prstGeom prst="rect">
            <a:avLst/>
          </a:prstGeom>
        </p:spPr>
        <p:txBody>
          <a:bodyPr lIns="91439" tIns="45719" rIns="91439" bIns="45719">
            <a:noAutofit/>
          </a:bodyPr>
          <a:lstStyle/>
          <a:p>
            <a:pPr/>
          </a:p>
        </p:txBody>
      </p:sp>
      <p:sp>
        <p:nvSpPr>
          <p:cNvPr id="12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Imagen"/>
          <p:cNvSpPr/>
          <p:nvPr>
            <p:ph type="pic" idx="13"/>
          </p:nvPr>
        </p:nvSpPr>
        <p:spPr>
          <a:xfrm>
            <a:off x="-1511300" y="-3721100"/>
            <a:ext cx="28511500" cy="19030242"/>
          </a:xfrm>
          <a:prstGeom prst="rect">
            <a:avLst/>
          </a:prstGeom>
        </p:spPr>
        <p:txBody>
          <a:bodyPr lIns="91439" tIns="45719" rIns="91439" bIns="45719">
            <a:noAutofit/>
          </a:bodyPr>
          <a:lstStyle/>
          <a:p>
            <a:pPr/>
          </a:p>
        </p:txBody>
      </p:sp>
      <p:sp>
        <p:nvSpPr>
          <p:cNvPr id="13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4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149" name="Texto del título"/>
          <p:cNvSpPr txBox="1"/>
          <p:nvPr>
            <p:ph type="title"/>
          </p:nvPr>
        </p:nvSpPr>
        <p:spPr>
          <a:xfrm>
            <a:off x="4387453" y="357187"/>
            <a:ext cx="15609094" cy="3036095"/>
          </a:xfrm>
          <a:prstGeom prst="rect">
            <a:avLst/>
          </a:prstGeom>
        </p:spPr>
        <p:txBody>
          <a:bodyPr lIns="71437" tIns="71437" rIns="71437" bIns="71437" anchor="ctr"/>
          <a:lstStyle>
            <a:lvl1pPr algn="ctr" defTabSz="821531">
              <a:lnSpc>
                <a:spcPct val="100000"/>
              </a:lnSpc>
              <a:defRPr b="0" spc="0" sz="11200">
                <a:latin typeface="Helvetica Neue Medium"/>
                <a:ea typeface="Helvetica Neue Medium"/>
                <a:cs typeface="Helvetica Neue Medium"/>
                <a:sym typeface="Helvetica Neue Medium"/>
              </a:defRPr>
            </a:lvl1pPr>
          </a:lstStyle>
          <a:p>
            <a:pPr/>
            <a:r>
              <a:t>Texto del título</a:t>
            </a:r>
          </a:p>
        </p:txBody>
      </p:sp>
      <p:sp>
        <p:nvSpPr>
          <p:cNvPr id="150" name="Nivel de texto 1…"/>
          <p:cNvSpPr txBox="1"/>
          <p:nvPr>
            <p:ph type="body" idx="1"/>
          </p:nvPr>
        </p:nvSpPr>
        <p:spPr>
          <a:xfrm>
            <a:off x="4387453" y="3643312"/>
            <a:ext cx="15609094" cy="8840392"/>
          </a:xfrm>
          <a:prstGeom prst="rect">
            <a:avLst/>
          </a:prstGeom>
        </p:spPr>
        <p:txBody>
          <a:bodyPr lIns="71437" tIns="71437" rIns="71437" bIns="71437" anchor="ctr"/>
          <a:lstStyle>
            <a:lvl1pPr marL="194468" indent="-194468" defTabSz="642937">
              <a:lnSpc>
                <a:spcPct val="130000"/>
              </a:lnSpc>
              <a:spcBef>
                <a:spcPts val="0"/>
              </a:spcBef>
              <a:buSzPct val="145000"/>
              <a:defRPr sz="1400">
                <a:latin typeface="Helvetica Neue Light"/>
                <a:ea typeface="Helvetica Neue Light"/>
                <a:cs typeface="Helvetica Neue Light"/>
                <a:sym typeface="Helvetica Neue Light"/>
              </a:defRPr>
            </a:lvl1pPr>
            <a:lvl2pPr marL="638968" indent="-194468" defTabSz="642937">
              <a:lnSpc>
                <a:spcPct val="130000"/>
              </a:lnSpc>
              <a:spcBef>
                <a:spcPts val="0"/>
              </a:spcBef>
              <a:buSzPct val="145000"/>
              <a:defRPr sz="1400">
                <a:latin typeface="Helvetica Neue Light"/>
                <a:ea typeface="Helvetica Neue Light"/>
                <a:cs typeface="Helvetica Neue Light"/>
                <a:sym typeface="Helvetica Neue Light"/>
              </a:defRPr>
            </a:lvl2pPr>
            <a:lvl3pPr marL="1083468" indent="-194468" defTabSz="642937">
              <a:lnSpc>
                <a:spcPct val="130000"/>
              </a:lnSpc>
              <a:spcBef>
                <a:spcPts val="0"/>
              </a:spcBef>
              <a:buSzPct val="145000"/>
              <a:defRPr sz="1400">
                <a:latin typeface="Helvetica Neue Light"/>
                <a:ea typeface="Helvetica Neue Light"/>
                <a:cs typeface="Helvetica Neue Light"/>
                <a:sym typeface="Helvetica Neue Light"/>
              </a:defRPr>
            </a:lvl3pPr>
            <a:lvl4pPr marL="1527968" indent="-194468" defTabSz="642937">
              <a:lnSpc>
                <a:spcPct val="130000"/>
              </a:lnSpc>
              <a:spcBef>
                <a:spcPts val="0"/>
              </a:spcBef>
              <a:buSzPct val="145000"/>
              <a:defRPr sz="1400">
                <a:latin typeface="Helvetica Neue Light"/>
                <a:ea typeface="Helvetica Neue Light"/>
                <a:cs typeface="Helvetica Neue Light"/>
                <a:sym typeface="Helvetica Neue Light"/>
              </a:defRPr>
            </a:lvl4pPr>
            <a:lvl5pPr marL="1972468" indent="-194468" defTabSz="642937">
              <a:lnSpc>
                <a:spcPct val="130000"/>
              </a:lnSpc>
              <a:spcBef>
                <a:spcPts val="0"/>
              </a:spcBef>
              <a:buSzPct val="145000"/>
              <a:defRPr sz="1400">
                <a:latin typeface="Helvetica Neue Light"/>
                <a:ea typeface="Helvetica Neue Light"/>
                <a:cs typeface="Helvetica Neue Light"/>
                <a:sym typeface="Helvetica Neue Light"/>
              </a:defRPr>
            </a:lvl5pPr>
          </a:lstStyle>
          <a:p>
            <a:pPr/>
            <a:r>
              <a:t>Nivel de texto 1</a:t>
            </a:r>
          </a:p>
          <a:p>
            <a:pPr lvl="1"/>
            <a:r>
              <a:t>Nivel de texto 2</a:t>
            </a:r>
          </a:p>
          <a:p>
            <a:pPr lvl="2"/>
            <a:r>
              <a:t>Nivel de texto 3</a:t>
            </a:r>
          </a:p>
          <a:p>
            <a:pPr lvl="3"/>
            <a:r>
              <a:t>Nivel de texto 4</a:t>
            </a:r>
          </a:p>
          <a:p>
            <a:pPr lvl="4"/>
            <a:r>
              <a:t>Nivel de texto 5</a:t>
            </a:r>
          </a:p>
        </p:txBody>
      </p:sp>
      <p:sp>
        <p:nvSpPr>
          <p:cNvPr id="151" name="Número de diapositiva"/>
          <p:cNvSpPr txBox="1"/>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p:spTree>
      <p:nvGrpSpPr>
        <p:cNvPr id="1" name=""/>
        <p:cNvGrpSpPr/>
        <p:nvPr/>
      </p:nvGrpSpPr>
      <p:grpSpPr>
        <a:xfrm>
          <a:off x="0" y="0"/>
          <a:ext cx="0" cy="0"/>
          <a:chOff x="0" y="0"/>
          <a:chExt cx="0" cy="0"/>
        </a:xfrm>
      </p:grpSpPr>
      <p:sp>
        <p:nvSpPr>
          <p:cNvPr id="21" name="Imagen"/>
          <p:cNvSpPr/>
          <p:nvPr>
            <p:ph type="pic" idx="13"/>
          </p:nvPr>
        </p:nvSpPr>
        <p:spPr>
          <a:xfrm>
            <a:off x="-431800" y="-4038600"/>
            <a:ext cx="29464000" cy="18034000"/>
          </a:xfrm>
          <a:prstGeom prst="rect">
            <a:avLst/>
          </a:prstGeom>
        </p:spPr>
        <p:txBody>
          <a:bodyPr lIns="91439" tIns="45719" rIns="91439" bIns="45719">
            <a:noAutofit/>
          </a:bodyPr>
          <a:lstStyle/>
          <a:p>
            <a:pPr/>
          </a:p>
        </p:txBody>
      </p:sp>
      <p:sp>
        <p:nvSpPr>
          <p:cNvPr id="22" name="Título de la presentación"/>
          <p:cNvSpPr txBox="1"/>
          <p:nvPr>
            <p:ph type="title" hasCustomPrompt="1"/>
          </p:nvPr>
        </p:nvSpPr>
        <p:spPr>
          <a:xfrm>
            <a:off x="1206500" y="7124700"/>
            <a:ext cx="21971000" cy="4648200"/>
          </a:xfrm>
          <a:prstGeom prst="rect">
            <a:avLst/>
          </a:prstGeom>
        </p:spPr>
        <p:txBody>
          <a:bodyPr anchor="b"/>
          <a:lstStyle>
            <a:lvl1pPr>
              <a:defRPr spc="-232" sz="11600"/>
            </a:lvl1pPr>
          </a:lstStyle>
          <a:p>
            <a:pPr/>
            <a:r>
              <a:t>Título de la presentación</a:t>
            </a:r>
          </a:p>
        </p:txBody>
      </p:sp>
      <p:sp>
        <p:nvSpPr>
          <p:cNvPr id="23" name="Autor y fecha"/>
          <p:cNvSpPr txBox="1"/>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y fecha</a:t>
            </a:r>
          </a:p>
        </p:txBody>
      </p:sp>
      <p:sp>
        <p:nvSpPr>
          <p:cNvPr id="24" name="Nivel de texto 1…"/>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Subtítulo de la presentación </a:t>
            </a:r>
          </a:p>
          <a:p>
            <a:pPr lvl="1"/>
            <a:r>
              <a:t/>
            </a:r>
          </a:p>
          <a:p>
            <a:pPr lvl="2"/>
            <a:r>
              <a:t/>
            </a:r>
          </a:p>
          <a:p>
            <a:pPr lvl="3"/>
            <a:r>
              <a:t/>
            </a:r>
          </a:p>
          <a:p>
            <a:pPr lvl="4"/>
            <a:r>
              <a:t/>
            </a:r>
          </a:p>
        </p:txBody>
      </p:sp>
      <p:sp>
        <p:nvSpPr>
          <p:cNvPr id="2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alt.">
    <p:spTree>
      <p:nvGrpSpPr>
        <p:cNvPr id="1" name=""/>
        <p:cNvGrpSpPr/>
        <p:nvPr/>
      </p:nvGrpSpPr>
      <p:grpSpPr>
        <a:xfrm>
          <a:off x="0" y="0"/>
          <a:ext cx="0" cy="0"/>
          <a:chOff x="0" y="0"/>
          <a:chExt cx="0" cy="0"/>
        </a:xfrm>
      </p:grpSpPr>
      <p:sp>
        <p:nvSpPr>
          <p:cNvPr id="32" name="Título de la diapositiva"/>
          <p:cNvSpPr txBox="1"/>
          <p:nvPr>
            <p:ph type="title" hasCustomPrompt="1"/>
          </p:nvPr>
        </p:nvSpPr>
        <p:spPr>
          <a:xfrm>
            <a:off x="1206500" y="1270000"/>
            <a:ext cx="9779000" cy="5882273"/>
          </a:xfrm>
          <a:prstGeom prst="rect">
            <a:avLst/>
          </a:prstGeom>
        </p:spPr>
        <p:txBody>
          <a:bodyPr anchor="b"/>
          <a:lstStyle/>
          <a:p>
            <a:pPr/>
            <a:r>
              <a:t>Título de la diapositiva</a:t>
            </a:r>
          </a:p>
        </p:txBody>
      </p:sp>
      <p:sp>
        <p:nvSpPr>
          <p:cNvPr id="33" name="Nivel de texto 1…"/>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Subtítulo de la diapositiva</a:t>
            </a:r>
          </a:p>
          <a:p>
            <a:pPr lvl="1"/>
            <a:r>
              <a:t/>
            </a:r>
          </a:p>
          <a:p>
            <a:pPr lvl="2"/>
            <a:r>
              <a:t/>
            </a:r>
          </a:p>
          <a:p>
            <a:pPr lvl="3"/>
            <a:r>
              <a:t/>
            </a:r>
          </a:p>
          <a:p>
            <a:pPr lvl="4"/>
            <a:r>
              <a:t/>
            </a:r>
          </a:p>
        </p:txBody>
      </p:sp>
      <p:sp>
        <p:nvSpPr>
          <p:cNvPr id="34" name="92709243_1322x1323.jpeg"/>
          <p:cNvSpPr/>
          <p:nvPr>
            <p:ph type="pic" sz="half" idx="13"/>
          </p:nvPr>
        </p:nvSpPr>
        <p:spPr>
          <a:xfrm>
            <a:off x="12052303" y="1270000"/>
            <a:ext cx="11188406" cy="11209889"/>
          </a:xfrm>
          <a:prstGeom prst="rect">
            <a:avLst/>
          </a:prstGeom>
        </p:spPr>
        <p:txBody>
          <a:bodyPr lIns="91439" tIns="45719" rIns="91439" bIns="45719">
            <a:noAutofit/>
          </a:bodyPr>
          <a:lstStyle/>
          <a:p>
            <a:pPr/>
          </a:p>
        </p:txBody>
      </p:sp>
      <p:sp>
        <p:nvSpPr>
          <p:cNvPr id="35" name="Número de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42" name="Título de la diapositiva"/>
          <p:cNvSpPr txBox="1"/>
          <p:nvPr>
            <p:ph type="title" hasCustomPrompt="1"/>
          </p:nvPr>
        </p:nvSpPr>
        <p:spPr>
          <a:prstGeom prst="rect">
            <a:avLst/>
          </a:prstGeom>
        </p:spPr>
        <p:txBody>
          <a:bodyPr/>
          <a:lstStyle/>
          <a:p>
            <a:pPr/>
            <a:r>
              <a:t>Título de la diapositiva</a:t>
            </a:r>
          </a:p>
        </p:txBody>
      </p:sp>
      <p:sp>
        <p:nvSpPr>
          <p:cNvPr id="43" name="Subtítulo de la diapositiva"/>
          <p:cNvSpPr txBox="1"/>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44" name="Nivel de texto 1…"/>
          <p:cNvSpPr txBox="1"/>
          <p:nvPr>
            <p:ph type="body" idx="1" hasCustomPrompt="1"/>
          </p:nvPr>
        </p:nvSpPr>
        <p:spPr>
          <a:prstGeom prst="rect">
            <a:avLst/>
          </a:prstGeom>
        </p:spPr>
        <p:txBody>
          <a:bodyPr/>
          <a:lstStyle/>
          <a:p>
            <a:pPr/>
            <a:r>
              <a:t>Texto de viñeta de la diapositiva</a:t>
            </a:r>
          </a:p>
          <a:p>
            <a:pPr lvl="1"/>
            <a:r>
              <a:t/>
            </a:r>
          </a:p>
          <a:p>
            <a:pPr lvl="2"/>
            <a:r>
              <a:t/>
            </a:r>
          </a:p>
          <a:p>
            <a:pPr lvl="3"/>
            <a:r>
              <a:t/>
            </a:r>
          </a:p>
          <a:p>
            <a:pPr lvl="4"/>
            <a:r>
              <a:t/>
            </a:r>
          </a:p>
        </p:txBody>
      </p:sp>
      <p:sp>
        <p:nvSpPr>
          <p:cNvPr id="4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52" name="Nivel de texto 1…"/>
          <p:cNvSpPr txBox="1"/>
          <p:nvPr>
            <p:ph type="body" idx="1" hasCustomPrompt="1"/>
          </p:nvPr>
        </p:nvSpPr>
        <p:spPr>
          <a:prstGeom prst="rect">
            <a:avLst/>
          </a:prstGeom>
        </p:spPr>
        <p:txBody>
          <a:bodyPr numCol="2" spcCol="1098550"/>
          <a:lstStyle/>
          <a:p>
            <a:pPr/>
            <a:r>
              <a:t>Texto de viñeta de la diapositiva</a:t>
            </a:r>
          </a:p>
          <a:p>
            <a:pPr lvl="1"/>
            <a:r>
              <a:t/>
            </a:r>
          </a:p>
          <a:p>
            <a:pPr lvl="2"/>
            <a:r>
              <a:t/>
            </a:r>
          </a:p>
          <a:p>
            <a:pPr lvl="3"/>
            <a:r>
              <a:t/>
            </a:r>
          </a:p>
          <a:p>
            <a:pPr lvl="4"/>
            <a:r>
              <a:t/>
            </a:r>
          </a:p>
        </p:txBody>
      </p:sp>
      <p:sp>
        <p:nvSpPr>
          <p:cNvPr id="5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0" name="Título de la diapositiva"/>
          <p:cNvSpPr txBox="1"/>
          <p:nvPr>
            <p:ph type="title" hasCustomPrompt="1"/>
          </p:nvPr>
        </p:nvSpPr>
        <p:spPr>
          <a:xfrm>
            <a:off x="1206500" y="952500"/>
            <a:ext cx="9779000" cy="1435100"/>
          </a:xfrm>
          <a:prstGeom prst="rect">
            <a:avLst/>
          </a:prstGeom>
        </p:spPr>
        <p:txBody>
          <a:bodyPr/>
          <a:lstStyle/>
          <a:p>
            <a:pPr/>
            <a:r>
              <a:t>Título de la diapositiva</a:t>
            </a:r>
          </a:p>
        </p:txBody>
      </p:sp>
      <p:sp>
        <p:nvSpPr>
          <p:cNvPr id="61" name="Subtítulo de la diapositiva"/>
          <p:cNvSpPr txBox="1"/>
          <p:nvPr>
            <p:ph type="body" sz="quarter" idx="13"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62" name="Nivel de texto 1…"/>
          <p:cNvSpPr txBox="1"/>
          <p:nvPr>
            <p:ph type="body" sz="half" idx="1" hasCustomPrompt="1"/>
          </p:nvPr>
        </p:nvSpPr>
        <p:spPr>
          <a:xfrm>
            <a:off x="1206500" y="4248504"/>
            <a:ext cx="9779000" cy="8256012"/>
          </a:xfrm>
          <a:prstGeom prst="rect">
            <a:avLst/>
          </a:prstGeom>
        </p:spPr>
        <p:txBody>
          <a:bodyPr/>
          <a:lstStyle/>
          <a:p>
            <a:pPr/>
            <a:r>
              <a:t>Texto de viñeta de la diapositiva</a:t>
            </a:r>
          </a:p>
          <a:p>
            <a:pPr lvl="1"/>
            <a:r>
              <a:t/>
            </a:r>
          </a:p>
          <a:p>
            <a:pPr lvl="2"/>
            <a:r>
              <a:t/>
            </a:r>
          </a:p>
          <a:p>
            <a:pPr lvl="3"/>
            <a:r>
              <a:t/>
            </a:r>
          </a:p>
          <a:p>
            <a:pPr lvl="4"/>
            <a:r>
              <a:t/>
            </a:r>
          </a:p>
        </p:txBody>
      </p:sp>
      <p:sp>
        <p:nvSpPr>
          <p:cNvPr id="63" name="824910546_2681x1332.jpg"/>
          <p:cNvSpPr/>
          <p:nvPr>
            <p:ph type="pic" idx="14"/>
          </p:nvPr>
        </p:nvSpPr>
        <p:spPr>
          <a:xfrm>
            <a:off x="6380200" y="1263848"/>
            <a:ext cx="22529801" cy="11193471"/>
          </a:xfrm>
          <a:prstGeom prst="rect">
            <a:avLst/>
          </a:prstGeom>
        </p:spPr>
        <p:txBody>
          <a:bodyPr lIns="91439" tIns="45719" rIns="91439" bIns="45719">
            <a:noAutofit/>
          </a:bodyPr>
          <a:lstStyle/>
          <a:p>
            <a:pPr/>
          </a:p>
        </p:txBody>
      </p:sp>
      <p:sp>
        <p:nvSpPr>
          <p:cNvPr id="6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ción">
    <p:spTree>
      <p:nvGrpSpPr>
        <p:cNvPr id="1" name=""/>
        <p:cNvGrpSpPr/>
        <p:nvPr/>
      </p:nvGrpSpPr>
      <p:grpSpPr>
        <a:xfrm>
          <a:off x="0" y="0"/>
          <a:ext cx="0" cy="0"/>
          <a:chOff x="0" y="0"/>
          <a:chExt cx="0" cy="0"/>
        </a:xfrm>
      </p:grpSpPr>
      <p:sp>
        <p:nvSpPr>
          <p:cNvPr id="71" name="Título de sección"/>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Título de sección</a:t>
            </a:r>
          </a:p>
        </p:txBody>
      </p:sp>
      <p:sp>
        <p:nvSpPr>
          <p:cNvPr id="72" name="Número de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ítulo">
    <p:spTree>
      <p:nvGrpSpPr>
        <p:cNvPr id="1" name=""/>
        <p:cNvGrpSpPr/>
        <p:nvPr/>
      </p:nvGrpSpPr>
      <p:grpSpPr>
        <a:xfrm>
          <a:off x="0" y="0"/>
          <a:ext cx="0" cy="0"/>
          <a:chOff x="0" y="0"/>
          <a:chExt cx="0" cy="0"/>
        </a:xfrm>
      </p:grpSpPr>
      <p:sp>
        <p:nvSpPr>
          <p:cNvPr id="79" name="Título de la diapositiva"/>
          <p:cNvSpPr txBox="1"/>
          <p:nvPr>
            <p:ph type="title" hasCustomPrompt="1"/>
          </p:nvPr>
        </p:nvSpPr>
        <p:spPr>
          <a:xfrm>
            <a:off x="1206500" y="952500"/>
            <a:ext cx="21971000" cy="1434949"/>
          </a:xfrm>
          <a:prstGeom prst="rect">
            <a:avLst/>
          </a:prstGeom>
        </p:spPr>
        <p:txBody>
          <a:bodyPr/>
          <a:lstStyle/>
          <a:p>
            <a:pPr/>
            <a:r>
              <a:t>Título de la diapositiva</a:t>
            </a:r>
          </a:p>
        </p:txBody>
      </p:sp>
      <p:sp>
        <p:nvSpPr>
          <p:cNvPr id="80" name="Subtítulo de la diapositiva"/>
          <p:cNvSpPr txBox="1"/>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8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rden del día">
    <p:spTree>
      <p:nvGrpSpPr>
        <p:cNvPr id="1" name=""/>
        <p:cNvGrpSpPr/>
        <p:nvPr/>
      </p:nvGrpSpPr>
      <p:grpSpPr>
        <a:xfrm>
          <a:off x="0" y="0"/>
          <a:ext cx="0" cy="0"/>
          <a:chOff x="0" y="0"/>
          <a:chExt cx="0" cy="0"/>
        </a:xfrm>
      </p:grpSpPr>
      <p:sp>
        <p:nvSpPr>
          <p:cNvPr id="88" name="Título de agenda"/>
          <p:cNvSpPr txBox="1"/>
          <p:nvPr>
            <p:ph type="title" hasCustomPrompt="1"/>
          </p:nvPr>
        </p:nvSpPr>
        <p:spPr>
          <a:xfrm>
            <a:off x="1206500" y="952500"/>
            <a:ext cx="21971000" cy="1435100"/>
          </a:xfrm>
          <a:prstGeom prst="rect">
            <a:avLst/>
          </a:prstGeom>
        </p:spPr>
        <p:txBody>
          <a:bodyPr/>
          <a:lstStyle/>
          <a:p>
            <a:pPr/>
            <a:r>
              <a:t>Título de agenda</a:t>
            </a:r>
          </a:p>
        </p:txBody>
      </p:sp>
      <p:sp>
        <p:nvSpPr>
          <p:cNvPr id="89" name="Subtítulo de agenda"/>
          <p:cNvSpPr txBox="1"/>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agenda</a:t>
            </a:r>
          </a:p>
        </p:txBody>
      </p:sp>
      <p:sp>
        <p:nvSpPr>
          <p:cNvPr id="90" name="Nivel de texto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Temas relacionados con el orden del día</a:t>
            </a:r>
          </a:p>
          <a:p>
            <a:pPr lvl="1"/>
            <a:r>
              <a:t/>
            </a:r>
          </a:p>
          <a:p>
            <a:pPr lvl="2"/>
            <a:r>
              <a:t/>
            </a:r>
          </a:p>
          <a:p>
            <a:pPr lvl="3"/>
            <a:r>
              <a:t/>
            </a:r>
          </a:p>
          <a:p>
            <a:pPr lvl="4"/>
            <a:r>
              <a:t/>
            </a:r>
          </a:p>
        </p:txBody>
      </p:sp>
      <p:sp>
        <p:nvSpPr>
          <p:cNvPr id="9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ítulo de la diapositiva"/>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Título de la diapositiva</a:t>
            </a:r>
          </a:p>
        </p:txBody>
      </p:sp>
      <p:sp>
        <p:nvSpPr>
          <p:cNvPr id="3" name="Nivel de texto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 viñeta de la diapositiva</a:t>
            </a:r>
          </a:p>
          <a:p>
            <a:pPr lvl="1"/>
            <a:r>
              <a:t/>
            </a:r>
          </a:p>
          <a:p>
            <a:pPr lvl="2"/>
            <a:r>
              <a:t/>
            </a:r>
          </a:p>
          <a:p>
            <a:pPr lvl="3"/>
            <a:r>
              <a:t/>
            </a:r>
          </a:p>
          <a:p>
            <a:pPr lvl="4"/>
            <a:r>
              <a:t/>
            </a:r>
          </a:p>
        </p:txBody>
      </p:sp>
      <p:sp>
        <p:nvSpPr>
          <p:cNvPr id="4" name="Número de diapositiva"/>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code.google.com/p/google-api-java-client/wiki/OAuth2?hl=es" TargetMode="External"/><Relationship Id="rId3" Type="http://schemas.openxmlformats.org/officeDocument/2006/relationships/hyperlink" Target="https://code.google.com/p/google-api-javascript-client/wiki/Authentication?hl=es" TargetMode="External"/><Relationship Id="rId4" Type="http://schemas.openxmlformats.org/officeDocument/2006/relationships/hyperlink" Target="https://code.google.com/p/google-api-python-client/wiki/OAuth2?hl=es" TargetMode="External"/><Relationship Id="rId5" Type="http://schemas.openxmlformats.org/officeDocument/2006/relationships/hyperlink" Target="https://code.google.com/p/google-api-dotnet-client/wiki/OAuth2?hl=es" TargetMode="External"/><Relationship Id="rId6" Type="http://schemas.openxmlformats.org/officeDocument/2006/relationships/hyperlink" Target="https://code.google.com/p/google-api-ruby-client/wiki/OAuth2?hl=es" TargetMode="External"/><Relationship Id="rId7" Type="http://schemas.openxmlformats.org/officeDocument/2006/relationships/hyperlink" Target="https://code.google.com/p/google-api-php-client/wiki/OAuth2?hl=es" TargetMode="External"/><Relationship Id="rId8" Type="http://schemas.openxmlformats.org/officeDocument/2006/relationships/hyperlink" Target="https://code.google.com/p/gwt-oauth2?hl=es" TargetMode="External"/><Relationship Id="rId9" Type="http://schemas.openxmlformats.org/officeDocument/2006/relationships/hyperlink" Target="https://code.google.com/p/gtm-oauth2?hl=es" TargetMode="External"/><Relationship Id="rId10" Type="http://schemas.openxmlformats.org/officeDocument/2006/relationships/hyperlink" Target="https://developers.google.com/youtube/v3/guides/auth/server-side-web-apps?hl=es#OAuth2_Calling_a_Google_API"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hyperlink" Target="https://threatmap.fortiguard.com/"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trustnodes.com/2019/01/10/bitcoin-0day-discovers-only-54-worth-of-bitcoin-14-xrp-and-0-00002-eth-are-vulnerable" TargetMode="External"/><Relationship Id="rId3" Type="http://schemas.openxmlformats.org/officeDocument/2006/relationships/hyperlink" Target="https://www.technologyreview.es/s/10958/el-masivo-historial-de-robos-demuestra-que-blockchain-no-es-inhackeable" TargetMode="External"/><Relationship Id="rId4" Type="http://schemas.openxmlformats.org/officeDocument/2006/relationships/hyperlink" Target="https://es.beincrypto.com/blockchain-creada-combatir-creciente-robo-indentidad-mundo-digital-opinion/" TargetMode="External"/><Relationship Id="rId5" Type="http://schemas.openxmlformats.org/officeDocument/2006/relationships/hyperlink" Target="https://www.securityartwork.es/2020/03/10/las-5-vulnerabilidades-mas-habituales-de-los-smart-contracts/" TargetMode="External"/><Relationship Id="rId6" Type="http://schemas.openxmlformats.org/officeDocument/2006/relationships/hyperlink" Target="https://www.20minutos.es/noticia/4184908/0/el-robo-de-criptomonedas-roza-los-10-000-millones-de-dolares-desde-2017/" TargetMode="External"/><Relationship Id="rId7" Type="http://schemas.openxmlformats.org/officeDocument/2006/relationships/hyperlink" Target="https://www.criptonoticias.com/categorias/seguridad-bitcoin/robo-fraude/" TargetMode="External"/><Relationship Id="rId8" Type="http://schemas.openxmlformats.org/officeDocument/2006/relationships/hyperlink" Target="https://www.fundacionctic.org/es/actualidad/blockchain-y-ciberseguridad" TargetMode="External"/><Relationship Id="rId9" Type="http://schemas.openxmlformats.org/officeDocument/2006/relationships/hyperlink" Target="https://www.blockchaineconomia.es/blockchain-para-defensa-nacional/" TargetMode="External"/><Relationship Id="rId10" Type="http://schemas.openxmlformats.org/officeDocument/2006/relationships/hyperlink" Target="http://www.realinstitutoelcano.org/wps/portal/rielcano_es/contenido?WCM_GLOBAL_CONTEXT=/elcano/elcano_es/zonas_es/ari106-2019-alonsolecuit-seguridad-y-privacidad-del-blockchain-mas-alla-de-tecnologia-y-criptomoneda" TargetMode="External"/><Relationship Id="rId11" Type="http://schemas.openxmlformats.org/officeDocument/2006/relationships/hyperlink" Target="http://infocoin.net/2019/05/09/piratas-informaticos-retiran-7-000-bitcoins-en-un-fallo-de-seguridad-en-binance-crypto-exchange/" TargetMode="External"/><Relationship Id="rId12" Type="http://schemas.openxmlformats.org/officeDocument/2006/relationships/hyperlink" Target="https://ibermaticadigital.com/tecnologia-blockchain-para-securizar-la-generacion-de-documentos/" TargetMode="External"/><Relationship Id="rId13" Type="http://schemas.openxmlformats.org/officeDocument/2006/relationships/hyperlink" Target="https://es.cointelegraph.com/news/hackers-grab-nearly-480k-from-blockchain-platform-nuls" TargetMode="External"/><Relationship Id="rId14" Type="http://schemas.openxmlformats.org/officeDocument/2006/relationships/hyperlink" Target="https://es.cointelegraph.com/news/most-significant-hacks-of-2019-new-record-of-twelve-in-one-year" TargetMode="External"/><Relationship Id="rId15" Type="http://schemas.openxmlformats.org/officeDocument/2006/relationships/hyperlink" Target="https://es.cointelegraph.com/news/hacked-italian-exchange-altsbit-to-shut-down-in-may-2020" TargetMode="External"/><Relationship Id="rId16" Type="http://schemas.openxmlformats.org/officeDocument/2006/relationships/hyperlink" Target="https://exchange.blockchain.com/es/security" TargetMode="External"/><Relationship Id="rId17" Type="http://schemas.openxmlformats.org/officeDocument/2006/relationships/hyperlink" Target="https://101blockchains.com/es/herramientas-de-blockchain/" TargetMode="External"/><Relationship Id="rId18" Type="http://schemas.openxmlformats.org/officeDocument/2006/relationships/hyperlink" Target="https://www.youtube.com/watch?v=9Rw5-uckRCY" TargetMode="External"/><Relationship Id="rId19" Type="http://schemas.openxmlformats.org/officeDocument/2006/relationships/hyperlink" Target="https://www.youtube.com/watch?v=Td1yUu0EbGo" TargetMode="External"/><Relationship Id="rId20" Type="http://schemas.openxmlformats.org/officeDocument/2006/relationships/hyperlink" Target="https://www.youtube.com/watch?v=yubGuNKSslQ" TargetMode="External"/><Relationship Id="rId21" Type="http://schemas.openxmlformats.org/officeDocument/2006/relationships/hyperlink" Target="https://www.youtube.com/watch?v=h5uCMlrZkSE" TargetMode="External"/><Relationship Id="rId22" Type="http://schemas.openxmlformats.org/officeDocument/2006/relationships/hyperlink" Target="https://www.youtube.com/watch?v=9Zi8rTXATPQ" TargetMode="External"/><Relationship Id="rId23" Type="http://schemas.openxmlformats.org/officeDocument/2006/relationships/hyperlink" Target="https://es.cointelegraph.com/explained/safety-in-the-blockchain-know-the-elements-that-make-it-up" TargetMode="External"/><Relationship Id="rId24" Type="http://schemas.openxmlformats.org/officeDocument/2006/relationships/hyperlink" Target="https://www.criptonoticias.com/seguridad-bitcoin/plataforma-defi-bloquea-fondos-usuarios-error-de-tipeo/"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whitehatknoppix.blogspot.com/p/la-informacion-contenida-en-estesitio_6.html"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hackstory.net/Hacker" TargetMode="External"/><Relationship Id="rId3" Type="http://schemas.openxmlformats.org/officeDocument/2006/relationships/hyperlink" Target="https://hackstory.net/Phreaking" TargetMode="External"/><Relationship Id="rId4" Type="http://schemas.openxmlformats.org/officeDocument/2006/relationships/hyperlink" Target="https://hackstory.net/CPNE" TargetMode="External"/><Relationship Id="rId5" Type="http://schemas.openxmlformats.org/officeDocument/2006/relationships/hyperlink" Target="https://hackstory.net/La_Katedral" TargetMode="External"/><Relationship Id="rId6"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criptonoticias.com/seguridad-bitcoin/plataforma-defi-bloquea-fondos-usuarios-error-de-tipeo/"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threatpost.com/fighting-fire-with-fire-api-automation-risks/141163/"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Autor:   Manuel Marco Sanchez…"/>
          <p:cNvSpPr txBox="1"/>
          <p:nvPr>
            <p:ph type="body" idx="13"/>
          </p:nvPr>
        </p:nvSpPr>
        <p:spPr>
          <a:xfrm>
            <a:off x="1377680" y="10828293"/>
            <a:ext cx="21971002" cy="2301105"/>
          </a:xfrm>
          <a:prstGeom prst="rect">
            <a:avLst/>
          </a:prstGeom>
          <a:extLst>
            <a:ext uri="{C572A759-6A51-4108-AA02-DFA0A04FC94B}">
              <ma14:wrappingTextBoxFlag xmlns:ma14="http://schemas.microsoft.com/office/mac/drawingml/2011/main" val="1"/>
            </a:ext>
          </a:extLst>
        </p:spPr>
        <p:txBody>
          <a:bodyPr/>
          <a:lstStyle/>
          <a:p>
            <a:pPr algn="ctr" defTabSz="718184">
              <a:defRPr sz="4785"/>
            </a:pPr>
            <a:r>
              <a:t>Autor:   Manuel Marco Sanchez</a:t>
            </a:r>
          </a:p>
          <a:p>
            <a:pPr algn="ctr" defTabSz="718184">
              <a:defRPr sz="4785"/>
            </a:pPr>
            <a:r>
              <a:t>Linkedin:  https://www.linkedin.com/in/mmarcosanchez/</a:t>
            </a:r>
          </a:p>
        </p:txBody>
      </p:sp>
      <p:sp>
        <p:nvSpPr>
          <p:cNvPr id="161" name="Blockchain y Ciberseguridad"/>
          <p:cNvSpPr txBox="1"/>
          <p:nvPr>
            <p:ph type="ctrTitle"/>
          </p:nvPr>
        </p:nvSpPr>
        <p:spPr>
          <a:xfrm>
            <a:off x="1377679" y="273537"/>
            <a:ext cx="21971004" cy="2059511"/>
          </a:xfrm>
          <a:prstGeom prst="rect">
            <a:avLst/>
          </a:prstGeom>
        </p:spPr>
        <p:txBody>
          <a:bodyPr/>
          <a:lstStyle>
            <a:lvl1pPr algn="ctr"/>
          </a:lstStyle>
          <a:p>
            <a:pPr/>
            <a:r>
              <a:t>Blockchain y Ciberseguridad</a:t>
            </a:r>
          </a:p>
        </p:txBody>
      </p:sp>
      <p:pic>
        <p:nvPicPr>
          <p:cNvPr id="162" name="Imagen" descr="Imagen"/>
          <p:cNvPicPr>
            <a:picLocks noChangeAspect="1"/>
          </p:cNvPicPr>
          <p:nvPr/>
        </p:nvPicPr>
        <p:blipFill>
          <a:blip r:embed="rId2">
            <a:extLst/>
          </a:blip>
          <a:stretch>
            <a:fillRect/>
          </a:stretch>
        </p:blipFill>
        <p:spPr>
          <a:xfrm>
            <a:off x="5402815" y="3011155"/>
            <a:ext cx="12710436" cy="713903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uedes usar las bibliotecas cliente a continuación para implementar OAuth 2.0 en tu aplicación. Recomendamos usar una biblioteca de cliente en lugar de escribir tu propio código. El uso de estas bibliotecas de cliente estándar es importante para la segur"/>
          <p:cNvSpPr txBox="1"/>
          <p:nvPr/>
        </p:nvSpPr>
        <p:spPr>
          <a:xfrm>
            <a:off x="1605751" y="2376445"/>
            <a:ext cx="21568924" cy="6985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00000"/>
              </a:lnSpc>
              <a:spcBef>
                <a:spcPts val="1200"/>
              </a:spcBef>
              <a:defRPr sz="3000">
                <a:solidFill>
                  <a:srgbClr val="000000"/>
                </a:solidFill>
                <a:latin typeface="Times Roman"/>
                <a:ea typeface="Times Roman"/>
                <a:cs typeface="Times Roman"/>
                <a:sym typeface="Times Roman"/>
              </a:defRPr>
            </a:pPr>
            <a:r>
              <a:t>Puedes usar las bibliotecas cliente a continuación para implementar OAuth 2.0 en tu aplicación. Recomendamos usar una biblioteca de cliente en lugar de escribir tu propio código. El uso de estas bibliotecas de cliente estándar es importante para la seguridad y la seguridad de los usuarios y tu aplicación.</a:t>
            </a:r>
          </a:p>
          <a:p>
            <a:pPr marL="457200" indent="-317500" defTabSz="457200">
              <a:lnSpc>
                <a:spcPct val="100000"/>
              </a:lnSpc>
              <a:spcBef>
                <a:spcPts val="0"/>
              </a:spcBef>
              <a:buClr>
                <a:srgbClr val="0000EE"/>
              </a:buClr>
              <a:buSzPct val="123000"/>
              <a:buFont typeface="Times Roman"/>
              <a:buChar char="•"/>
              <a:defRPr sz="3000" u="sng">
                <a:solidFill>
                  <a:srgbClr val="0000EE"/>
                </a:solidFill>
                <a:latin typeface="Times Roman"/>
                <a:ea typeface="Times Roman"/>
                <a:cs typeface="Times Roman"/>
                <a:sym typeface="Times Roman"/>
              </a:defRPr>
            </a:pPr>
            <a:r>
              <a:rPr>
                <a:hlinkClick r:id="rId2" invalidUrl="" action="" tgtFrame="" tooltip="" history="1" highlightClick="0" endSnd="0"/>
              </a:rPr>
              <a:t>Biblioteca cliente de API de Google para Java</a:t>
            </a:r>
            <a:endParaRPr u="none">
              <a:solidFill>
                <a:srgbClr val="000000"/>
              </a:solidFill>
            </a:endParaRPr>
          </a:p>
          <a:p>
            <a:pPr marL="457200" indent="-317500" defTabSz="457200">
              <a:lnSpc>
                <a:spcPct val="100000"/>
              </a:lnSpc>
              <a:spcBef>
                <a:spcPts val="0"/>
              </a:spcBef>
              <a:buClr>
                <a:srgbClr val="0000EE"/>
              </a:buClr>
              <a:buSzPct val="123000"/>
              <a:buFont typeface="Times Roman"/>
              <a:buChar char="•"/>
              <a:defRPr sz="3000" u="sng">
                <a:solidFill>
                  <a:srgbClr val="0000EE"/>
                </a:solidFill>
                <a:latin typeface="Times Roman"/>
                <a:ea typeface="Times Roman"/>
                <a:cs typeface="Times Roman"/>
                <a:sym typeface="Times Roman"/>
              </a:defRPr>
            </a:pPr>
            <a:r>
              <a:rPr>
                <a:hlinkClick r:id="rId3" invalidUrl="" action="" tgtFrame="" tooltip="" history="1" highlightClick="0" endSnd="0"/>
              </a:rPr>
              <a:t>Biblioteca cliente de API de Google para JavaScript</a:t>
            </a:r>
            <a:endParaRPr u="none">
              <a:solidFill>
                <a:srgbClr val="000000"/>
              </a:solidFill>
            </a:endParaRPr>
          </a:p>
          <a:p>
            <a:pPr marL="457200" indent="-317500" defTabSz="457200">
              <a:lnSpc>
                <a:spcPct val="100000"/>
              </a:lnSpc>
              <a:spcBef>
                <a:spcPts val="0"/>
              </a:spcBef>
              <a:buClr>
                <a:srgbClr val="0000EE"/>
              </a:buClr>
              <a:buSzPct val="123000"/>
              <a:buFont typeface="Times Roman"/>
              <a:buChar char="•"/>
              <a:defRPr sz="3000" u="sng">
                <a:solidFill>
                  <a:srgbClr val="0000EE"/>
                </a:solidFill>
                <a:latin typeface="Times Roman"/>
                <a:ea typeface="Times Roman"/>
                <a:cs typeface="Times Roman"/>
                <a:sym typeface="Times Roman"/>
              </a:defRPr>
            </a:pPr>
            <a:r>
              <a:rPr>
                <a:hlinkClick r:id="rId4" invalidUrl="" action="" tgtFrame="" tooltip="" history="1" highlightClick="0" endSnd="0"/>
              </a:rPr>
              <a:t>Biblioteca cliente de API de Google para Python</a:t>
            </a:r>
            <a:endParaRPr u="none">
              <a:solidFill>
                <a:srgbClr val="000000"/>
              </a:solidFill>
            </a:endParaRPr>
          </a:p>
          <a:p>
            <a:pPr marL="457200" indent="-317500" defTabSz="457200">
              <a:lnSpc>
                <a:spcPct val="100000"/>
              </a:lnSpc>
              <a:spcBef>
                <a:spcPts val="0"/>
              </a:spcBef>
              <a:buClr>
                <a:srgbClr val="0000EE"/>
              </a:buClr>
              <a:buSzPct val="123000"/>
              <a:buFont typeface="Times Roman"/>
              <a:buChar char="•"/>
              <a:defRPr sz="3000" u="sng">
                <a:solidFill>
                  <a:srgbClr val="0000EE"/>
                </a:solidFill>
                <a:latin typeface="Times Roman"/>
                <a:ea typeface="Times Roman"/>
                <a:cs typeface="Times Roman"/>
                <a:sym typeface="Times Roman"/>
              </a:defRPr>
            </a:pPr>
            <a:r>
              <a:rPr>
                <a:hlinkClick r:id="rId5" invalidUrl="" action="" tgtFrame="" tooltip="" history="1" highlightClick="0" endSnd="0"/>
              </a:rPr>
              <a:t>Biblioteca cliente de API de Google para .NET</a:t>
            </a:r>
            <a:endParaRPr u="none">
              <a:solidFill>
                <a:srgbClr val="000000"/>
              </a:solidFill>
            </a:endParaRPr>
          </a:p>
          <a:p>
            <a:pPr marL="457200" indent="-317500" defTabSz="457200">
              <a:lnSpc>
                <a:spcPct val="100000"/>
              </a:lnSpc>
              <a:spcBef>
                <a:spcPts val="0"/>
              </a:spcBef>
              <a:buClr>
                <a:srgbClr val="0000EE"/>
              </a:buClr>
              <a:buSzPct val="123000"/>
              <a:buFont typeface="Times Roman"/>
              <a:buChar char="•"/>
              <a:defRPr sz="3000" u="sng">
                <a:solidFill>
                  <a:srgbClr val="0000EE"/>
                </a:solidFill>
                <a:latin typeface="Times Roman"/>
                <a:ea typeface="Times Roman"/>
                <a:cs typeface="Times Roman"/>
                <a:sym typeface="Times Roman"/>
              </a:defRPr>
            </a:pPr>
            <a:r>
              <a:rPr>
                <a:hlinkClick r:id="rId6" invalidUrl="" action="" tgtFrame="" tooltip="" history="1" highlightClick="0" endSnd="0"/>
              </a:rPr>
              <a:t>Biblioteca cliente de API de Google para Ruby</a:t>
            </a:r>
            <a:endParaRPr u="none">
              <a:solidFill>
                <a:srgbClr val="000000"/>
              </a:solidFill>
            </a:endParaRPr>
          </a:p>
          <a:p>
            <a:pPr marL="457200" indent="-317500" defTabSz="457200">
              <a:lnSpc>
                <a:spcPct val="100000"/>
              </a:lnSpc>
              <a:spcBef>
                <a:spcPts val="0"/>
              </a:spcBef>
              <a:buClr>
                <a:srgbClr val="0000EE"/>
              </a:buClr>
              <a:buSzPct val="123000"/>
              <a:buFont typeface="Times Roman"/>
              <a:buChar char="•"/>
              <a:defRPr sz="3000" u="sng">
                <a:solidFill>
                  <a:srgbClr val="0000EE"/>
                </a:solidFill>
                <a:latin typeface="Times Roman"/>
                <a:ea typeface="Times Roman"/>
                <a:cs typeface="Times Roman"/>
                <a:sym typeface="Times Roman"/>
              </a:defRPr>
            </a:pPr>
            <a:r>
              <a:rPr>
                <a:hlinkClick r:id="rId7" invalidUrl="" action="" tgtFrame="" tooltip="" history="1" highlightClick="0" endSnd="0"/>
              </a:rPr>
              <a:t>Biblioteca cliente de API de Google para PHP</a:t>
            </a:r>
            <a:endParaRPr u="none">
              <a:solidFill>
                <a:srgbClr val="000000"/>
              </a:solidFill>
            </a:endParaRPr>
          </a:p>
          <a:p>
            <a:pPr marL="457200" indent="-317500" defTabSz="457200">
              <a:lnSpc>
                <a:spcPct val="100000"/>
              </a:lnSpc>
              <a:spcBef>
                <a:spcPts val="0"/>
              </a:spcBef>
              <a:buClr>
                <a:srgbClr val="0000EE"/>
              </a:buClr>
              <a:buSzPct val="123000"/>
              <a:buFont typeface="Times Roman"/>
              <a:buChar char="•"/>
              <a:defRPr sz="3000" u="sng">
                <a:solidFill>
                  <a:srgbClr val="0000EE"/>
                </a:solidFill>
                <a:latin typeface="Times Roman"/>
                <a:ea typeface="Times Roman"/>
                <a:cs typeface="Times Roman"/>
                <a:sym typeface="Times Roman"/>
              </a:defRPr>
            </a:pPr>
            <a:r>
              <a:rPr>
                <a:hlinkClick r:id="rId8" invalidUrl="" action="" tgtFrame="" tooltip="" history="1" highlightClick="0" endSnd="0"/>
              </a:rPr>
              <a:t>Biblioteca de OAuth 2.0 para Google Web Toolkit</a:t>
            </a:r>
            <a:endParaRPr u="none">
              <a:solidFill>
                <a:srgbClr val="000000"/>
              </a:solidFill>
            </a:endParaRPr>
          </a:p>
          <a:p>
            <a:pPr marL="457200" indent="-317500" defTabSz="457200">
              <a:lnSpc>
                <a:spcPct val="100000"/>
              </a:lnSpc>
              <a:spcBef>
                <a:spcPts val="0"/>
              </a:spcBef>
              <a:buClr>
                <a:srgbClr val="0000EE"/>
              </a:buClr>
              <a:buSzPct val="123000"/>
              <a:buFont typeface="Times Roman"/>
              <a:buChar char="•"/>
              <a:defRPr sz="3000" u="sng">
                <a:solidFill>
                  <a:srgbClr val="0000EE"/>
                </a:solidFill>
                <a:latin typeface="Times Roman"/>
                <a:ea typeface="Times Roman"/>
                <a:cs typeface="Times Roman"/>
                <a:sym typeface="Times Roman"/>
              </a:defRPr>
            </a:pPr>
            <a:r>
              <a:rPr>
                <a:hlinkClick r:id="rId9" invalidUrl="" action="" tgtFrame="" tooltip="" history="1" highlightClick="0" endSnd="0"/>
              </a:rPr>
              <a:t>Controladores de OAuth 2.0 para Google Toolbox para Mac</a:t>
            </a:r>
            <a:endParaRPr u="none">
              <a:solidFill>
                <a:srgbClr val="000000"/>
              </a:solidFill>
            </a:endParaRPr>
          </a:p>
          <a:p>
            <a:pPr defTabSz="457200">
              <a:lnSpc>
                <a:spcPct val="100000"/>
              </a:lnSpc>
              <a:spcBef>
                <a:spcPts val="1200"/>
              </a:spcBef>
              <a:defRPr sz="3000">
                <a:solidFill>
                  <a:srgbClr val="000000"/>
                </a:solidFill>
                <a:latin typeface="Times Roman"/>
                <a:ea typeface="Times Roman"/>
                <a:cs typeface="Times Roman"/>
                <a:sym typeface="Times Roman"/>
              </a:defRPr>
            </a:pPr>
            <a:r>
              <a:t>También puedes seguir las instrucciones en la sección </a:t>
            </a:r>
            <a:r>
              <a:rPr u="sng">
                <a:solidFill>
                  <a:srgbClr val="0000EE"/>
                </a:solidFill>
                <a:hlinkClick r:id="rId10" invalidUrl="" action="" tgtFrame="" tooltip="" history="1" highlightClick="0" endSnd="0"/>
              </a:rPr>
              <a:t>Invocación de YouTube Data API</a:t>
            </a:r>
            <a:r>
              <a:t> para modificar el código y así configurar correctamente los valores de token de OAuth 2.0.</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ener un sistema de detección de ataques:"/>
          <p:cNvSpPr txBox="1"/>
          <p:nvPr>
            <p:ph type="body" idx="1"/>
          </p:nvPr>
        </p:nvSpPr>
        <p:spPr>
          <a:xfrm>
            <a:off x="122343" y="343026"/>
            <a:ext cx="24005949" cy="13120672"/>
          </a:xfrm>
          <a:prstGeom prst="rect">
            <a:avLst/>
          </a:prstGeom>
        </p:spPr>
        <p:txBody>
          <a:bodyPr/>
          <a:lstStyle/>
          <a:p>
            <a:pPr/>
            <a:r>
              <a:t>Tener un sistema de detección de ataques:</a:t>
            </a:r>
          </a:p>
        </p:txBody>
      </p:sp>
      <p:grpSp>
        <p:nvGrpSpPr>
          <p:cNvPr id="195" name="Galería de imágenes"/>
          <p:cNvGrpSpPr/>
          <p:nvPr/>
        </p:nvGrpSpPr>
        <p:grpSpPr>
          <a:xfrm>
            <a:off x="2724134" y="2028302"/>
            <a:ext cx="17109661" cy="10247762"/>
            <a:chOff x="0" y="0"/>
            <a:chExt cx="17109659" cy="10247761"/>
          </a:xfrm>
        </p:grpSpPr>
        <p:pic>
          <p:nvPicPr>
            <p:cNvPr id="193" name="Captura de pantalla 2020-02-11 a las 20.18.23.png" descr="Captura de pantalla 2020-02-11 a las 20.18.23.png"/>
            <p:cNvPicPr>
              <a:picLocks noChangeAspect="1"/>
            </p:cNvPicPr>
            <p:nvPr/>
          </p:nvPicPr>
          <p:blipFill>
            <a:blip r:embed="rId2">
              <a:extLst/>
            </a:blip>
            <a:srcRect l="0" t="601" r="0" b="601"/>
            <a:stretch>
              <a:fillRect/>
            </a:stretch>
          </p:blipFill>
          <p:spPr>
            <a:xfrm>
              <a:off x="0" y="0"/>
              <a:ext cx="17109660" cy="9659396"/>
            </a:xfrm>
            <a:prstGeom prst="rect">
              <a:avLst/>
            </a:prstGeom>
            <a:ln w="12700" cap="flat">
              <a:noFill/>
              <a:miter lim="400000"/>
            </a:ln>
            <a:effectLst/>
          </p:spPr>
        </p:pic>
        <p:sp>
          <p:nvSpPr>
            <p:cNvPr id="194" name="Ataques en Tiempo Real"/>
            <p:cNvSpPr/>
            <p:nvPr/>
          </p:nvSpPr>
          <p:spPr>
            <a:xfrm>
              <a:off x="0" y="9735595"/>
              <a:ext cx="17109660" cy="5121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ctr">
                <a:lnSpc>
                  <a:spcPct val="100000"/>
                </a:lnSpc>
                <a:spcBef>
                  <a:spcPts val="0"/>
                </a:spcBef>
                <a:defRPr sz="2400" u="sng">
                  <a:hlinkClick r:id="rId3" invalidUrl="" action="" tgtFrame="" tooltip="" history="1" highlightClick="0" endSnd="0"/>
                </a:defRPr>
              </a:lvl1pPr>
            </a:lstStyle>
            <a:p>
              <a:pPr>
                <a:defRPr u="none"/>
              </a:pPr>
              <a:r>
                <a:rPr u="sng">
                  <a:hlinkClick r:id="rId3" invalidUrl="" action="" tgtFrame="" tooltip="" history="1" highlightClick="0" endSnd="0"/>
                </a:rPr>
                <a:t>Ataques en Tiempo Real</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istema de Ataque Persistentes.…"/>
          <p:cNvSpPr txBox="1"/>
          <p:nvPr>
            <p:ph type="body" idx="1"/>
          </p:nvPr>
        </p:nvSpPr>
        <p:spPr>
          <a:xfrm>
            <a:off x="255485" y="463468"/>
            <a:ext cx="23851558" cy="13038796"/>
          </a:xfrm>
          <a:prstGeom prst="rect">
            <a:avLst/>
          </a:prstGeom>
        </p:spPr>
        <p:txBody>
          <a:bodyPr/>
          <a:lstStyle/>
          <a:p>
            <a:pPr/>
            <a:r>
              <a:t>Sistema de Ataque Persistentes.</a:t>
            </a:r>
          </a:p>
          <a:p>
            <a:pPr/>
            <a:r>
              <a:t>Defensa Proactiva frente a la Reactiva.</a:t>
            </a:r>
          </a:p>
          <a:p>
            <a:pPr/>
            <a:r>
              <a:t>Ser conscientes de que alguna vez seremos hackeados con éxito nuestros sistemas deben estar  preparados para sufrir el mínimo impacto y seguir dando servicio en un tiempo mínimo (Resilencia)</a:t>
            </a:r>
          </a:p>
          <a:p>
            <a:pPr/>
            <a:r>
              <a:t>Usar las nuevas tecnologías para preveer con antelación el próximo ataque (Inteligencia Artificial)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Consejos para los poseedores de criptomonedas y para los criptoinversores"/>
          <p:cNvSpPr txBox="1"/>
          <p:nvPr>
            <p:ph type="title"/>
          </p:nvPr>
        </p:nvSpPr>
        <p:spPr>
          <a:prstGeom prst="rect">
            <a:avLst/>
          </a:prstGeom>
        </p:spPr>
        <p:txBody>
          <a:bodyPr/>
          <a:lstStyle>
            <a:lvl1pPr defTabSz="451842">
              <a:defRPr sz="6160"/>
            </a:lvl1pPr>
          </a:lstStyle>
          <a:p>
            <a:pPr/>
            <a:r>
              <a:t>Consejos para los poseedores de criptomonedas y para los criptoinversores</a:t>
            </a:r>
          </a:p>
        </p:txBody>
      </p:sp>
      <p:sp>
        <p:nvSpPr>
          <p:cNvPr id="200" name="Para evitar los problemas anteriores, estos consejos te pueden ser de ayuda:…"/>
          <p:cNvSpPr txBox="1"/>
          <p:nvPr>
            <p:ph type="body" idx="1"/>
          </p:nvPr>
        </p:nvSpPr>
        <p:spPr>
          <a:prstGeom prst="rect">
            <a:avLst/>
          </a:prstGeom>
        </p:spPr>
        <p:txBody>
          <a:bodyPr/>
          <a:lstStyle/>
          <a:p>
            <a:pPr marL="0" indent="0" algn="just" defTabSz="636508">
              <a:buSzTx/>
              <a:buNone/>
              <a:defRPr sz="3168"/>
            </a:pPr>
            <a:r>
              <a:t>Para evitar los problemas anteriores, estos consejos te pueden ser de ayuda:</a:t>
            </a:r>
          </a:p>
          <a:p>
            <a:pPr marL="0" indent="0" algn="just" defTabSz="636508">
              <a:buSzTx/>
              <a:buNone/>
              <a:defRPr sz="3168"/>
            </a:pPr>
          </a:p>
          <a:p>
            <a:pPr lvl="1" marL="0" indent="769467" algn="just" defTabSz="636508">
              <a:buSzTx/>
              <a:buNone/>
              <a:defRPr sz="3168"/>
            </a:pPr>
            <a:r>
              <a:t>-Verifica siempre la dirección web de un monedero</a:t>
            </a:r>
          </a:p>
          <a:p>
            <a:pPr lvl="1" marL="0" indent="769467" algn="just" defTabSz="636508">
              <a:buSzTx/>
              <a:buNone/>
              <a:defRPr sz="3168"/>
            </a:pPr>
            <a:r>
              <a:t>-Antes de enviar dinero, comprueba la dirección del destinatario, la cantidad a enviar y la comisión.</a:t>
            </a:r>
          </a:p>
          <a:p>
            <a:pPr lvl="1" marL="0" indent="769467" algn="just" defTabSz="636508">
              <a:buSzTx/>
              <a:buNone/>
              <a:defRPr sz="3168"/>
            </a:pPr>
            <a:r>
              <a:t>-Escribe un recordatorio que te permita recuperar contraseña de tu criptomonedero.</a:t>
            </a:r>
          </a:p>
          <a:p>
            <a:pPr lvl="1" marL="0" indent="769467" algn="just" defTabSz="636508">
              <a:buSzTx/>
              <a:buNone/>
              <a:defRPr sz="3168"/>
            </a:pPr>
            <a:r>
              <a:t>-Toma decisiones informadas cuando vayas a hacer una criptoinversión y no te precipites.</a:t>
            </a:r>
          </a:p>
          <a:p>
            <a:pPr lvl="1" marL="0" indent="769467" algn="just" defTabSz="636508">
              <a:buSzTx/>
              <a:buNone/>
              <a:defRPr sz="3168"/>
            </a:pPr>
            <a:r>
              <a:t>-Recuerda que las inversiones en criptomonedas son muy arriesgadas. No inviertas más de lo que estés dispuesto a perder y diversifica las inversiones.</a:t>
            </a:r>
          </a:p>
          <a:p>
            <a:pPr lvl="1" marL="0" indent="769467" algn="just" defTabSz="636508">
              <a:buSzTx/>
              <a:buNone/>
              <a:defRPr sz="3168"/>
            </a:pPr>
            <a:r>
              <a:t>-Usa monederos en hardware.</a:t>
            </a:r>
          </a:p>
          <a:p>
            <a:pPr lvl="1" marL="0" indent="769467" algn="just" defTabSz="636508">
              <a:buSzTx/>
              <a:buNone/>
              <a:defRPr sz="3168"/>
            </a:pPr>
            <a:r>
              <a:t>-Ten activa una protección antivirus.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Bibliografia y Referencias:"/>
          <p:cNvSpPr txBox="1"/>
          <p:nvPr>
            <p:ph type="title"/>
          </p:nvPr>
        </p:nvSpPr>
        <p:spPr>
          <a:prstGeom prst="rect">
            <a:avLst/>
          </a:prstGeom>
        </p:spPr>
        <p:txBody>
          <a:bodyPr/>
          <a:lstStyle/>
          <a:p>
            <a:pPr/>
            <a:r>
              <a:t>Bibliografia y Referencias:</a:t>
            </a:r>
          </a:p>
        </p:txBody>
      </p:sp>
      <p:sp>
        <p:nvSpPr>
          <p:cNvPr id="203" name="https://www.trustnodes.com/2019/01/10/bitcoin-0day-discovers-only-54-worth-of-bitcoin-14-xrp-and-0-00002-eth-are-vulnerable…"/>
          <p:cNvSpPr txBox="1"/>
          <p:nvPr>
            <p:ph type="body" idx="1"/>
          </p:nvPr>
        </p:nvSpPr>
        <p:spPr>
          <a:xfrm>
            <a:off x="519912" y="2495889"/>
            <a:ext cx="23443215" cy="10764014"/>
          </a:xfrm>
          <a:prstGeom prst="rect">
            <a:avLst/>
          </a:prstGeom>
        </p:spPr>
        <p:txBody>
          <a:bodyPr/>
          <a:lstStyle/>
          <a:p>
            <a:pPr marL="0" indent="0" defTabSz="177800">
              <a:lnSpc>
                <a:spcPct val="100000"/>
              </a:lnSpc>
              <a:spcBef>
                <a:spcPts val="0"/>
              </a:spcBef>
              <a:buSzTx/>
              <a:buNone/>
              <a:defRPr sz="600">
                <a:solidFill>
                  <a:srgbClr val="E4AF0A"/>
                </a:solidFill>
              </a:defRPr>
            </a:pPr>
          </a:p>
          <a:p>
            <a:pPr marL="0" indent="0" defTabSz="177800">
              <a:lnSpc>
                <a:spcPct val="100000"/>
              </a:lnSpc>
              <a:spcBef>
                <a:spcPts val="0"/>
              </a:spcBef>
              <a:buSzTx/>
              <a:buNone/>
              <a:defRPr sz="600">
                <a:solidFill>
                  <a:srgbClr val="E4AF0A"/>
                </a:solidFill>
              </a:defRPr>
            </a:pPr>
          </a:p>
          <a:p>
            <a:pPr marL="0" indent="0" defTabSz="177800">
              <a:lnSpc>
                <a:spcPct val="100000"/>
              </a:lnSpc>
              <a:spcBef>
                <a:spcPts val="0"/>
              </a:spcBef>
              <a:buSzTx/>
              <a:buNone/>
              <a:defRPr sz="600">
                <a:solidFill>
                  <a:srgbClr val="E4AF0A"/>
                </a:solidFill>
              </a:defRPr>
            </a:pPr>
          </a:p>
          <a:p>
            <a:pPr marL="0" indent="0" defTabSz="177800">
              <a:lnSpc>
                <a:spcPct val="100000"/>
              </a:lnSpc>
              <a:spcBef>
                <a:spcPts val="0"/>
              </a:spcBef>
              <a:buSzTx/>
              <a:buNone/>
              <a:defRPr sz="600">
                <a:solidFill>
                  <a:srgbClr val="E4AF0A"/>
                </a:solidFill>
              </a:defRPr>
            </a:pPr>
          </a:p>
          <a:p>
            <a:pPr marL="0" indent="0" defTabSz="177800">
              <a:lnSpc>
                <a:spcPct val="100000"/>
              </a:lnSpc>
              <a:spcBef>
                <a:spcPts val="0"/>
              </a:spcBef>
              <a:buSzTx/>
              <a:buNone/>
              <a:defRPr sz="1400">
                <a:solidFill>
                  <a:srgbClr val="E4AF0A"/>
                </a:solidFill>
              </a:defRPr>
            </a:pPr>
          </a:p>
          <a:p>
            <a:pPr marL="0" indent="0" defTabSz="177800">
              <a:lnSpc>
                <a:spcPct val="100000"/>
              </a:lnSpc>
              <a:spcBef>
                <a:spcPts val="0"/>
              </a:spcBef>
              <a:buSzTx/>
              <a:buNone/>
              <a:defRPr sz="1400">
                <a:solidFill>
                  <a:srgbClr val="E4AF0A"/>
                </a:solidFill>
              </a:defRPr>
            </a:pPr>
            <a:r>
              <a:rPr u="sng">
                <a:hlinkClick r:id="rId2" invalidUrl="" action="" tgtFrame="" tooltip="" history="1" highlightClick="0" endSnd="0"/>
              </a:rPr>
              <a:t>https://www.trustnodes.com/2019/01/10/bitcoin-0day-discovers-only-54-worth-of-bitcoin-14-xrp-and-0-00002-eth-are-vulnerable</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3" invalidUrl="" action="" tgtFrame="" tooltip="" history="1" highlightClick="0" endSnd="0"/>
              </a:rPr>
              <a:t>https://www.technologyreview.es/s/10958/el-masivo-historial-de-robos-demuestra-que-blockchain-no-es-inhackeable</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4" invalidUrl="" action="" tgtFrame="" tooltip="" history="1" highlightClick="0" endSnd="0"/>
              </a:rPr>
              <a:t>https://es.beincrypto.com/blockchain-creada-combatir-creciente-robo-indentidad-mundo-digital-opinion/</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5" invalidUrl="" action="" tgtFrame="" tooltip="" history="1" highlightClick="0" endSnd="0"/>
              </a:rPr>
              <a:t>https://www.securityartwork.es/2020/03/10/las-5-vulnerabilidades-mas-habituales-de-los-smart-contracts/</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6" invalidUrl="" action="" tgtFrame="" tooltip="" history="1" highlightClick="0" endSnd="0"/>
              </a:rPr>
              <a:t>https://www.20minutos.es/noticia/4184908/0/el-robo-de-criptomonedas-roza-los-10-000-millones-de-dolares-desde-2017/</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7" invalidUrl="" action="" tgtFrame="" tooltip="" history="1" highlightClick="0" endSnd="0"/>
              </a:rPr>
              <a:t>https://www.criptonoticias.com/categorias/seguridad-bitcoin/robo-fraude/</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8" invalidUrl="" action="" tgtFrame="" tooltip="" history="1" highlightClick="0" endSnd="0"/>
              </a:rPr>
              <a:t>https://www.fundacionctic.org/es/actualidad/blockchain-y-ciberseguridad</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9" invalidUrl="" action="" tgtFrame="" tooltip="" history="1" highlightClick="0" endSnd="0"/>
              </a:rPr>
              <a:t>https://www.blockchaineconomia.es/blockchain-para-defensa-nacional/</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a:solidFill>
                  <a:srgbClr val="000000"/>
                </a:solidFill>
              </a:rPr>
              <a:t>http://</a:t>
            </a:r>
            <a:r>
              <a:rPr u="sng">
                <a:hlinkClick r:id="rId10" invalidUrl="" action="" tgtFrame="" tooltip="" history="1" highlightClick="0" endSnd="0"/>
              </a:rPr>
              <a:t>www.realinstitutoelcano.org/wps/portal/rielcano_es/contenido?WCM_GLOBAL_CONTEXT=/elcano/elcano_es/zonas_es/ari106-2019-alonsolecuit-seguridad-y-privacidad-del-blockchain-mas-alla-de-tecnologia-y-criptomoneda</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11" invalidUrl="" action="" tgtFrame="" tooltip="" history="1" highlightClick="0" endSnd="0"/>
              </a:rPr>
              <a:t>http://infocoin.net/2019/05/09/piratas-informaticos-retiran-7-000-bitcoins-en-un-fallo-de-seguridad-en-binance-crypto-exchange/</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12" invalidUrl="" action="" tgtFrame="" tooltip="" history="1" highlightClick="0" endSnd="0"/>
              </a:rPr>
              <a:t>https://ibermaticadigital.com/tecnologia-blockchain-para-securizar-la-generacion-de-documentos/</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13" invalidUrl="" action="" tgtFrame="" tooltip="" history="1" highlightClick="0" endSnd="0"/>
              </a:rPr>
              <a:t>https://es.cointelegraph.com/news/hackers-grab-nearly-480k-from-blockchain-platform-nuls</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14" invalidUrl="" action="" tgtFrame="" tooltip="" history="1" highlightClick="0" endSnd="0"/>
              </a:rPr>
              <a:t>https://es.cointelegraph.com/news/most-significant-hacks-of-2019-new-record-of-twelve-in-one-year</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15" invalidUrl="" action="" tgtFrame="" tooltip="" history="1" highlightClick="0" endSnd="0"/>
              </a:rPr>
              <a:t>https://es.cointelegraph.com/news/hacked-italian-exchange-altsbit-to-shut-down-in-may-2020</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16" invalidUrl="" action="" tgtFrame="" tooltip="" history="1" highlightClick="0" endSnd="0"/>
              </a:rPr>
              <a:t>https://exchange.blockchain.com/es/security</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17" invalidUrl="" action="" tgtFrame="" tooltip="" history="1" highlightClick="0" endSnd="0"/>
              </a:rPr>
              <a:t>https://101blockchains.com/es/herramientas-de-blockchain/</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18" invalidUrl="" action="" tgtFrame="" tooltip="" history="1" highlightClick="0" endSnd="0"/>
              </a:rPr>
              <a:t>https://www.youtube.com/watch?v=9Rw5-uckRCY</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19" invalidUrl="" action="" tgtFrame="" tooltip="" history="1" highlightClick="0" endSnd="0"/>
              </a:rPr>
              <a:t>https://www.youtube.com/watch?v=Td1yUu0EbGo</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20" invalidUrl="" action="" tgtFrame="" tooltip="" history="1" highlightClick="0" endSnd="0"/>
              </a:rPr>
              <a:t>https://www.youtube.com/watch?v=yubGuNKSslQ</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21" invalidUrl="" action="" tgtFrame="" tooltip="" history="1" highlightClick="0" endSnd="0"/>
              </a:rPr>
              <a:t>https://www.youtube.com/watch?v=h5uCMlrZkSE</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22" invalidUrl="" action="" tgtFrame="" tooltip="" history="1" highlightClick="0" endSnd="0"/>
              </a:rPr>
              <a:t>https://www.youtube.com/watch?v=9Zi8rTXATPQ</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23" invalidUrl="" action="" tgtFrame="" tooltip="" history="1" highlightClick="0" endSnd="0"/>
              </a:rPr>
              <a:t>https://es.cointelegraph.com/explained/safety-in-the-blockchain-know-the-elements-that-make-it-up</a:t>
            </a:r>
            <a:endParaRPr>
              <a:solidFill>
                <a:srgbClr val="000000"/>
              </a:solidFill>
            </a:endParaRPr>
          </a:p>
          <a:p>
            <a:pPr marL="0" indent="0" defTabSz="177800">
              <a:lnSpc>
                <a:spcPct val="100000"/>
              </a:lnSpc>
              <a:spcBef>
                <a:spcPts val="0"/>
              </a:spcBef>
              <a:buSzTx/>
              <a:buNone/>
              <a:defRPr sz="1400">
                <a:solidFill>
                  <a:srgbClr val="000000"/>
                </a:solidFill>
              </a:defRPr>
            </a:pPr>
          </a:p>
          <a:p>
            <a:pPr marL="0" indent="0" defTabSz="177800">
              <a:lnSpc>
                <a:spcPct val="100000"/>
              </a:lnSpc>
              <a:spcBef>
                <a:spcPts val="0"/>
              </a:spcBef>
              <a:buSzTx/>
              <a:buNone/>
              <a:defRPr sz="1400">
                <a:solidFill>
                  <a:srgbClr val="E4AF0A"/>
                </a:solidFill>
              </a:defRPr>
            </a:pPr>
            <a:r>
              <a:rPr u="sng">
                <a:hlinkClick r:id="rId24" invalidUrl="" action="" tgtFrame="" tooltip="" history="1" highlightClick="0" endSnd="0"/>
              </a:rPr>
              <a:t>https://www.criptonoticias.com/seguridad-bitcoin/plataforma-defi-bloquea-fondos-usuarios-error-de-tipeo/</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A LA VIDA REAL  EN DIRECTO"/>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A LA VIDA REAL  EN DIRECTO</a:t>
            </a:r>
          </a:p>
        </p:txBody>
      </p:sp>
      <p:sp>
        <p:nvSpPr>
          <p:cNvPr id="206" name="PASEMOS"/>
          <p:cNvSpPr txBox="1"/>
          <p:nvPr>
            <p:ph type="body" idx="1"/>
          </p:nvPr>
        </p:nvSpPr>
        <p:spPr>
          <a:prstGeom prst="rect">
            <a:avLst/>
          </a:prstGeom>
        </p:spPr>
        <p:txBody>
          <a:bodyPr/>
          <a:lstStyle/>
          <a:p>
            <a:pPr/>
            <a:r>
              <a:t>PASEMOS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La información mostrada en esta demo real  es sólo para fines educativos por lo cual no nos hacemos responsables por el uso indebido de la información contenida en ella."/>
          <p:cNvSpPr txBox="1"/>
          <p:nvPr>
            <p:ph type="body" idx="13"/>
          </p:nvPr>
        </p:nvSpPr>
        <p:spPr>
          <a:xfrm>
            <a:off x="1206500" y="5295017"/>
            <a:ext cx="21971000" cy="3992884"/>
          </a:xfrm>
          <a:prstGeom prst="rect">
            <a:avLst/>
          </a:prstGeom>
          <a:extLst>
            <a:ext uri="{C572A759-6A51-4108-AA02-DFA0A04FC94B}">
              <ma14:wrappingTextBoxFlag xmlns:ma14="http://schemas.microsoft.com/office/mac/drawingml/2011/main" val="1"/>
            </a:ext>
          </a:extLst>
        </p:spPr>
        <p:txBody>
          <a:bodyPr/>
          <a:lstStyle/>
          <a:p>
            <a:pPr defTabSz="429259">
              <a:defRPr sz="2964"/>
            </a:pPr>
          </a:p>
          <a:p>
            <a:pPr algn="l" defTabSz="237743">
              <a:defRPr b="0" sz="2964">
                <a:solidFill>
                  <a:srgbClr val="9D9D9D"/>
                </a:solidFill>
                <a:latin typeface="Arial"/>
                <a:ea typeface="Arial"/>
                <a:cs typeface="Arial"/>
                <a:sym typeface="Arial"/>
              </a:defRPr>
            </a:pPr>
          </a:p>
          <a:p>
            <a:pPr algn="l" defTabSz="237743">
              <a:lnSpc>
                <a:spcPts val="6300"/>
              </a:lnSpc>
              <a:spcBef>
                <a:spcPts val="600"/>
              </a:spcBef>
              <a:defRPr b="0" sz="4419">
                <a:latin typeface="Arial"/>
                <a:ea typeface="Arial"/>
                <a:cs typeface="Arial"/>
                <a:sym typeface="Arial"/>
              </a:defRPr>
            </a:pPr>
            <a:r>
              <a:t>La información mostrada en esta demo real  es sólo para fines educativos por lo cual no nos hacemos responsables por el uso indebido de la información contenida en ella.</a:t>
            </a:r>
          </a:p>
          <a:p>
            <a:pPr defTabSz="429259">
              <a:defRPr sz="2859"/>
            </a:pPr>
          </a:p>
          <a:p>
            <a:pPr algn="l" defTabSz="237743">
              <a:defRPr b="0" sz="676">
                <a:solidFill>
                  <a:srgbClr val="9D9D9D"/>
                </a:solidFill>
                <a:latin typeface="Arial"/>
                <a:ea typeface="Arial"/>
                <a:cs typeface="Arial"/>
                <a:sym typeface="Arial"/>
              </a:defRPr>
            </a:pPr>
            <a:r>
              <a:t>  </a:t>
            </a:r>
          </a:p>
          <a:p>
            <a:pPr algn="l" defTabSz="237743">
              <a:lnSpc>
                <a:spcPts val="1700"/>
              </a:lnSpc>
              <a:spcBef>
                <a:spcPts val="600"/>
              </a:spcBef>
              <a:defRPr b="0" sz="624">
                <a:solidFill>
                  <a:srgbClr val="9D9D9D"/>
                </a:solidFill>
                <a:latin typeface="Arial"/>
                <a:ea typeface="Arial"/>
                <a:cs typeface="Arial"/>
                <a:sym typeface="Arial"/>
              </a:defRPr>
            </a:pPr>
          </a:p>
        </p:txBody>
      </p:sp>
      <p:sp>
        <p:nvSpPr>
          <p:cNvPr id="209" name="Disclaimer"/>
          <p:cNvSpPr txBox="1"/>
          <p:nvPr>
            <p:ph type="body" idx="1"/>
          </p:nvPr>
        </p:nvSpPr>
        <p:spPr>
          <a:xfrm>
            <a:off x="1073358" y="307589"/>
            <a:ext cx="21971001" cy="7359063"/>
          </a:xfrm>
          <a:prstGeom prst="rect">
            <a:avLst/>
          </a:prstGeom>
        </p:spPr>
        <p:txBody>
          <a:bodyPr/>
          <a:lstStyle/>
          <a:p>
            <a:pPr/>
            <a:r>
              <a:rPr u="sng">
                <a:hlinkClick r:id="rId2" invalidUrl="" action="" tgtFrame="" tooltip="" history="1" highlightClick="0" endSnd="0"/>
              </a:rPr>
              <a:t>Disclaimer</a:t>
            </a:r>
          </a:p>
          <a:p>
            <a:pPr algn="l" defTabSz="457200">
              <a:lnSpc>
                <a:spcPct val="100000"/>
              </a:lnSpc>
              <a:defRPr b="0" spc="0" sz="1300">
                <a:solidFill>
                  <a:srgbClr val="9D9D9D"/>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Muchas Gracias a Todos!!!"/>
          <p:cNvSpPr txBox="1"/>
          <p:nvPr>
            <p:ph type="ctrTitle"/>
          </p:nvPr>
        </p:nvSpPr>
        <p:spPr>
          <a:prstGeom prst="rect">
            <a:avLst/>
          </a:prstGeom>
        </p:spPr>
        <p:txBody>
          <a:bodyPr/>
          <a:lstStyle/>
          <a:p>
            <a:pPr/>
            <a:r>
              <a:t>Muchas Gracias a Todos!!!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inger"/>
          <p:cNvSpPr txBox="1"/>
          <p:nvPr>
            <p:ph type="title"/>
          </p:nvPr>
        </p:nvSpPr>
        <p:spPr>
          <a:prstGeom prst="rect">
            <a:avLst/>
          </a:prstGeom>
        </p:spPr>
        <p:txBody>
          <a:bodyPr/>
          <a:lstStyle/>
          <a:p>
            <a:pPr/>
            <a:r>
              <a:t>                              #finger</a:t>
            </a:r>
          </a:p>
        </p:txBody>
      </p:sp>
      <p:sp>
        <p:nvSpPr>
          <p:cNvPr id="165" name="Profesional de la Seguridad Informática, experto en hacking ético, linux, blockchain, Inteligencia Artificial, Telecomunicaciones , Voip, redes, programación, administración de servidores, asterisk.  Soy especialista en desarrollo blockchain , ICO, aplic"/>
          <p:cNvSpPr txBox="1"/>
          <p:nvPr>
            <p:ph type="body" idx="1"/>
          </p:nvPr>
        </p:nvSpPr>
        <p:spPr>
          <a:prstGeom prst="rect">
            <a:avLst/>
          </a:prstGeom>
        </p:spPr>
        <p:txBody>
          <a:bodyPr/>
          <a:lstStyle/>
          <a:p>
            <a:pPr algn="just"/>
            <a:r>
              <a:t>Profesional de la Seguridad Informática, experto en hacking ético, linux, blockchain, Inteligencia Artificial, Telecomunicaciones , Voip, redes, programación, administración de servidores, asterisk.</a:t>
            </a:r>
            <a:br/>
            <a:br/>
            <a:r>
              <a:t>Soy especialista en desarrollo blockchain , ICO, aplicaciones y módulos de Seguridad Informática, Inteligencia Artificial,Base de datos , Sistemas, CRM, Aplicaciones Vozip para Asterisk ,FreePBX,Elastix,Issabel, así como software de control de call center.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UnderCon…"/>
          <p:cNvSpPr txBox="1"/>
          <p:nvPr>
            <p:ph type="ctrTitle"/>
          </p:nvPr>
        </p:nvSpPr>
        <p:spPr>
          <a:xfrm>
            <a:off x="1206496" y="3819107"/>
            <a:ext cx="21971004" cy="8660517"/>
          </a:xfrm>
          <a:prstGeom prst="rect">
            <a:avLst/>
          </a:prstGeom>
        </p:spPr>
        <p:txBody>
          <a:bodyPr/>
          <a:lstStyle/>
          <a:p>
            <a:pPr defTabSz="457200">
              <a:lnSpc>
                <a:spcPct val="100000"/>
              </a:lnSpc>
              <a:spcBef>
                <a:spcPts val="1600"/>
              </a:spcBef>
              <a:defRPr spc="0" sz="2400">
                <a:solidFill>
                  <a:srgbClr val="000000"/>
                </a:solidFill>
                <a:latin typeface="Times Roman"/>
                <a:ea typeface="Times Roman"/>
                <a:cs typeface="Times Roman"/>
                <a:sym typeface="Times Roman"/>
              </a:defRPr>
            </a:pPr>
            <a:r>
              <a:rPr sz="5200">
                <a:solidFill>
                  <a:srgbClr val="FFFFFF"/>
                </a:solidFill>
              </a:rPr>
              <a:t>UnderCon </a:t>
            </a:r>
          </a:p>
          <a:p>
            <a:pPr defTabSz="457200">
              <a:lnSpc>
                <a:spcPct val="100000"/>
              </a:lnSpc>
              <a:spcBef>
                <a:spcPts val="1200"/>
              </a:spcBef>
              <a:defRPr b="0" spc="0" sz="5200">
                <a:latin typeface="Times Roman"/>
                <a:ea typeface="Times Roman"/>
                <a:cs typeface="Times Roman"/>
                <a:sym typeface="Times Roman"/>
              </a:defRPr>
            </a:pPr>
            <a:r>
              <a:t>La </a:t>
            </a:r>
            <a:r>
              <a:rPr b="1"/>
              <a:t>UnderCon</a:t>
            </a:r>
            <a:r>
              <a:t> fue un encuentro de </a:t>
            </a:r>
            <a:r>
              <a:rPr u="sng">
                <a:hlinkClick r:id="rId2" invalidUrl="" action="" tgtFrame="" tooltip="" history="1" highlightClick="0" endSnd="0"/>
              </a:rPr>
              <a:t>hackers</a:t>
            </a:r>
            <a:r>
              <a:t> españoles, sobre todo aficionados al </a:t>
            </a:r>
            <a:r>
              <a:rPr u="sng">
                <a:hlinkClick r:id="rId3" invalidUrl="" action="" tgtFrame="" tooltip="" history="1" highlightClick="0" endSnd="0"/>
              </a:rPr>
              <a:t>phreaking</a:t>
            </a:r>
            <a:r>
              <a:t>, que se celebró anualmente en Murcia, desde 1997 hasta 2004. </a:t>
            </a:r>
          </a:p>
          <a:p>
            <a:pPr defTabSz="457200">
              <a:lnSpc>
                <a:spcPct val="100000"/>
              </a:lnSpc>
              <a:spcBef>
                <a:spcPts val="1200"/>
              </a:spcBef>
              <a:defRPr b="0" spc="0" sz="5200">
                <a:solidFill>
                  <a:srgbClr val="000000"/>
                </a:solidFill>
                <a:latin typeface="Times Roman"/>
                <a:ea typeface="Times Roman"/>
                <a:cs typeface="Times Roman"/>
                <a:sym typeface="Times Roman"/>
              </a:defRPr>
            </a:pPr>
            <a:r>
              <a:t> </a:t>
            </a:r>
            <a:endParaRPr>
              <a:solidFill>
                <a:srgbClr val="FFFFFF"/>
              </a:solidFill>
            </a:endParaRPr>
          </a:p>
          <a:p>
            <a:pPr defTabSz="457200">
              <a:lnSpc>
                <a:spcPct val="100000"/>
              </a:lnSpc>
              <a:spcBef>
                <a:spcPts val="1200"/>
              </a:spcBef>
              <a:defRPr b="0" spc="0" sz="5200">
                <a:latin typeface="Times Roman"/>
                <a:ea typeface="Times Roman"/>
                <a:cs typeface="Times Roman"/>
                <a:sym typeface="Times Roman"/>
              </a:defRPr>
            </a:pPr>
            <a:r>
              <a:t>Es la primera convención de la escena hacker de la que se tiene noticia en España. Se celebraba en octubre, usualmente el Puente del Pilar, y la organizaban "hackers murcianos", según decían las crónicas, básicamente gente de </a:t>
            </a:r>
            <a:r>
              <a:rPr u="sng">
                <a:hlinkClick r:id="rId4" invalidUrl="" action="" tgtFrame="" tooltip="" history="1" highlightClick="0" endSnd="0"/>
              </a:rPr>
              <a:t>CPNE</a:t>
            </a:r>
            <a:r>
              <a:t> y su grupo adyacente, </a:t>
            </a:r>
            <a:r>
              <a:rPr u="sng">
                <a:hlinkClick r:id="rId5" invalidUrl="" action="" tgtFrame="" tooltip="" history="1" highlightClick="0" endSnd="0"/>
              </a:rPr>
              <a:t>La Katedral</a:t>
            </a:r>
            <a:r>
              <a:t>. </a:t>
            </a:r>
          </a:p>
        </p:txBody>
      </p:sp>
      <p:pic>
        <p:nvPicPr>
          <p:cNvPr id="168" name="Undercon.jpg" descr="Undercon.jpg"/>
          <p:cNvPicPr>
            <a:picLocks noChangeAspect="1"/>
          </p:cNvPicPr>
          <p:nvPr/>
        </p:nvPicPr>
        <p:blipFill>
          <a:blip r:embed="rId6">
            <a:extLst/>
          </a:blip>
          <a:stretch>
            <a:fillRect/>
          </a:stretch>
        </p:blipFill>
        <p:spPr>
          <a:xfrm>
            <a:off x="8731695" y="1308377"/>
            <a:ext cx="6350001" cy="26162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Es Seguro Blockchain y su Ecosistema"/>
          <p:cNvSpPr txBox="1"/>
          <p:nvPr>
            <p:ph type="title"/>
          </p:nvPr>
        </p:nvSpPr>
        <p:spPr>
          <a:prstGeom prst="rect">
            <a:avLst/>
          </a:prstGeom>
        </p:spPr>
        <p:txBody>
          <a:bodyPr/>
          <a:lstStyle>
            <a:lvl1pPr algn="ctr"/>
          </a:lstStyle>
          <a:p>
            <a:pPr/>
            <a:r>
              <a:t>Es Seguro Blockchain y su Ecosistema</a:t>
            </a:r>
          </a:p>
        </p:txBody>
      </p:sp>
      <p:sp>
        <p:nvSpPr>
          <p:cNvPr id="171" name="Revisemos los Hackeos Recibido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lstStyle>
          <a:p>
            <a:pPr/>
            <a:r>
              <a:t>Revisemos los Hackeos Recibidos</a:t>
            </a:r>
          </a:p>
        </p:txBody>
      </p:sp>
      <p:sp>
        <p:nvSpPr>
          <p:cNvPr id="172" name="Unos hackers se llevan cerca de USD 480,000 de la plataforma blockchain Nuls (Diciembre 2019)…"/>
          <p:cNvSpPr txBox="1"/>
          <p:nvPr>
            <p:ph type="body" idx="1"/>
          </p:nvPr>
        </p:nvSpPr>
        <p:spPr>
          <a:prstGeom prst="rect">
            <a:avLst/>
          </a:prstGeom>
        </p:spPr>
        <p:txBody>
          <a:bodyPr/>
          <a:lstStyle/>
          <a:p>
            <a:pPr/>
            <a:r>
              <a:t>Unos hackers se llevan cerca de USD 480,000 de la plataforma blockchain Nuls (Diciembre 2019)</a:t>
            </a:r>
          </a:p>
          <a:p>
            <a:pPr marL="0" indent="0" defTabSz="457200">
              <a:lnSpc>
                <a:spcPct val="100000"/>
              </a:lnSpc>
              <a:spcBef>
                <a:spcPts val="1200"/>
              </a:spcBef>
              <a:buSzTx/>
              <a:buNone/>
              <a:defRPr sz="1200">
                <a:solidFill>
                  <a:srgbClr val="000000"/>
                </a:solidFill>
                <a:latin typeface="Times Roman"/>
                <a:ea typeface="Times Roman"/>
                <a:cs typeface="Times Roman"/>
                <a:sym typeface="Times Roman"/>
              </a:defRPr>
            </a:pPr>
            <a:r>
              <a:t>La plataforma blockchain Nuls ha perdido casi USD 480,000 en tokens NULS debido a un hackeo, según una actualización oficial de seguridad. </a:t>
            </a:r>
          </a:p>
          <a:p>
            <a:pPr/>
            <a:r>
              <a:t>VeChain pierde USD 6.6 millones en tokens VET debido a un ataque a su billetera de recompra (Diciembre 2019)</a:t>
            </a:r>
          </a:p>
          <a:p>
            <a:pPr/>
            <a:r>
              <a:t>En el año 2019 se vieron 12 grandes hackeos en los exchanges de criptomonedas. En total, se robaron más de 292 millones de dólares y más de 500.000 datos de clientes. </a:t>
            </a:r>
          </a:p>
          <a:p>
            <a:pPr/>
            <a:r>
              <a:t>Plataforma DeFi bloquea fondos de los usuarios por un error de tipeo (</a:t>
            </a:r>
            <a:r>
              <a:rPr u="sng">
                <a:hlinkClick r:id="rId2" invalidUrl="" action="" tgtFrame="" tooltip="" history="1" highlightClick="0" endSnd="0"/>
              </a:rPr>
              <a:t>2020</a:t>
            </a: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Las 5 vulnerabilidades más habituales de los Smart Contracts"/>
          <p:cNvSpPr txBox="1"/>
          <p:nvPr>
            <p:ph type="title"/>
          </p:nvPr>
        </p:nvSpPr>
        <p:spPr>
          <a:xfrm>
            <a:off x="1206500" y="248749"/>
            <a:ext cx="21971000" cy="1797670"/>
          </a:xfrm>
          <a:prstGeom prst="rect">
            <a:avLst/>
          </a:prstGeom>
        </p:spPr>
        <p:txBody>
          <a:bodyPr/>
          <a:lstStyle>
            <a:lvl1pPr defTabSz="1463003">
              <a:defRPr spc="-121" sz="6060"/>
            </a:lvl1pPr>
          </a:lstStyle>
          <a:p>
            <a:pPr/>
            <a:r>
              <a:t>Las 5 vulnerabilidades más habituales de los Smart Contracts</a:t>
            </a:r>
          </a:p>
        </p:txBody>
      </p:sp>
      <p:sp>
        <p:nvSpPr>
          <p:cNvPr id="175" name="Errores  Humanos.…"/>
          <p:cNvSpPr txBox="1"/>
          <p:nvPr>
            <p:ph type="body" idx="1"/>
          </p:nvPr>
        </p:nvSpPr>
        <p:spPr>
          <a:xfrm>
            <a:off x="1206500" y="3221409"/>
            <a:ext cx="21971000" cy="8256012"/>
          </a:xfrm>
          <a:prstGeom prst="rect">
            <a:avLst/>
          </a:prstGeom>
        </p:spPr>
        <p:txBody>
          <a:bodyPr/>
          <a:lstStyle/>
          <a:p>
            <a:pPr/>
            <a:r>
              <a:t>Errores  Humanos.</a:t>
            </a:r>
          </a:p>
          <a:p>
            <a:pPr/>
            <a:r>
              <a:t>Errores aritméticos con números enteros</a:t>
            </a:r>
          </a:p>
          <a:p>
            <a:pPr/>
            <a:r>
              <a:t>Vulnerabilidades del límite de </a:t>
            </a:r>
            <a:r>
              <a:rPr i="1"/>
              <a:t>block gas</a:t>
            </a:r>
          </a:p>
          <a:p>
            <a:pPr/>
            <a:r>
              <a:t>Falta de parámetros o controles de precondición</a:t>
            </a:r>
          </a:p>
          <a:p>
            <a:pPr/>
            <a:r>
              <a:t>Frontrunning</a:t>
            </a:r>
          </a:p>
          <a:p>
            <a:pPr/>
            <a:r>
              <a:rPr i="1"/>
              <a:t>Bugs</a:t>
            </a:r>
            <a:r>
              <a:t> de lógica simples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Como Proteger Nuestro Entorno Blockchain"/>
          <p:cNvSpPr txBox="1"/>
          <p:nvPr>
            <p:ph type="title"/>
          </p:nvPr>
        </p:nvSpPr>
        <p:spPr>
          <a:prstGeom prst="rect">
            <a:avLst/>
          </a:prstGeom>
        </p:spPr>
        <p:txBody>
          <a:bodyPr/>
          <a:lstStyle/>
          <a:p>
            <a:pPr/>
            <a:r>
              <a:t>Como Proteger Nuestro Entorno Blockchain</a:t>
            </a:r>
          </a:p>
        </p:txBody>
      </p:sp>
      <p:sp>
        <p:nvSpPr>
          <p:cNvPr id="178" name="Debemos Tener Como minimo Servidores :…"/>
          <p:cNvSpPr txBox="1"/>
          <p:nvPr>
            <p:ph type="body" idx="1"/>
          </p:nvPr>
        </p:nvSpPr>
        <p:spPr>
          <a:xfrm>
            <a:off x="1206500" y="2958766"/>
            <a:ext cx="21971000" cy="9545750"/>
          </a:xfrm>
          <a:prstGeom prst="rect">
            <a:avLst/>
          </a:prstGeom>
        </p:spPr>
        <p:txBody>
          <a:bodyPr/>
          <a:lstStyle/>
          <a:p>
            <a:pPr marL="487680" indent="-487680" defTabSz="1950671">
              <a:spcBef>
                <a:spcPts val="3600"/>
              </a:spcBef>
              <a:defRPr sz="3840"/>
            </a:pPr>
            <a:r>
              <a:t>Debemos Tener Como minimo Servidores :</a:t>
            </a:r>
          </a:p>
          <a:p>
            <a:pPr lvl="5" marL="2926080" indent="-487680" defTabSz="1950671">
              <a:spcBef>
                <a:spcPts val="3600"/>
              </a:spcBef>
              <a:defRPr sz="3840"/>
            </a:pPr>
            <a:r>
              <a:t>Servidor de Produción.</a:t>
            </a:r>
          </a:p>
          <a:p>
            <a:pPr lvl="5" marL="2926080" indent="-487680" defTabSz="1950671">
              <a:spcBef>
                <a:spcPts val="3600"/>
              </a:spcBef>
              <a:defRPr sz="3840"/>
            </a:pPr>
            <a:r>
              <a:t>Servidor de PreProdución.</a:t>
            </a:r>
          </a:p>
          <a:p>
            <a:pPr lvl="5" marL="2926080" indent="-487680" defTabSz="1950671">
              <a:spcBef>
                <a:spcPts val="3600"/>
              </a:spcBef>
              <a:defRPr sz="3840"/>
            </a:pPr>
            <a:r>
              <a:t>Backup.</a:t>
            </a:r>
          </a:p>
          <a:p>
            <a:pPr marL="487680" indent="-487680" defTabSz="1950671">
              <a:spcBef>
                <a:spcPts val="3600"/>
              </a:spcBef>
              <a:defRPr sz="3840"/>
            </a:pPr>
            <a:r>
              <a:t>Debemos Proteger Nuestras API :</a:t>
            </a:r>
          </a:p>
          <a:p>
            <a:pPr lvl="5" marL="2926080" indent="-487680" algn="just" defTabSz="1950671">
              <a:spcBef>
                <a:spcPts val="3600"/>
              </a:spcBef>
              <a:defRPr sz="3840"/>
            </a:pPr>
            <a:r>
              <a:t>El uso de APIs y de herramientas para su gestión son una tendencia cada vez más demandada a la hora de usar los modelos de IA.</a:t>
            </a:r>
          </a:p>
          <a:p>
            <a:pPr marL="0" indent="0" defTabSz="365760">
              <a:lnSpc>
                <a:spcPct val="100000"/>
              </a:lnSpc>
              <a:spcBef>
                <a:spcPts val="900"/>
              </a:spcBef>
              <a:buSzTx/>
              <a:buNone/>
              <a:defRPr sz="960">
                <a:solidFill>
                  <a:srgbClr val="000000"/>
                </a:solidFill>
                <a:latin typeface="Times Roman"/>
                <a:ea typeface="Times Roman"/>
                <a:cs typeface="Times Roman"/>
                <a:sym typeface="Times Roman"/>
              </a:defRPr>
            </a:pPr>
            <a:r>
              <a:t>De hecho, es un dato que podemos ver en el </a:t>
            </a:r>
            <a:r>
              <a:rPr u="sng">
                <a:solidFill>
                  <a:srgbClr val="0000EE"/>
                </a:solidFill>
                <a:hlinkClick r:id="rId2" invalidUrl="" action="" tgtFrame="" tooltip="" history="1" highlightClick="0" endSnd="0"/>
              </a:rPr>
              <a:t>estudio de Akamai</a:t>
            </a:r>
            <a:r>
              <a:t> de 2019, del cual se desprende que </a:t>
            </a:r>
            <a:r>
              <a:rPr b="1"/>
              <a:t>el 83% de todo el tráfico web va a través de APIs</a:t>
            </a:r>
            <a:r>
              <a:t>.</a:t>
            </a:r>
          </a:p>
          <a:p>
            <a:pPr marL="0" indent="0" defTabSz="365760">
              <a:lnSpc>
                <a:spcPct val="100000"/>
              </a:lnSpc>
              <a:spcBef>
                <a:spcPts val="900"/>
              </a:spcBef>
              <a:buSzTx/>
              <a:buNone/>
              <a:defRPr sz="960">
                <a:solidFill>
                  <a:srgbClr val="000000"/>
                </a:solidFill>
                <a:latin typeface="Times Roman"/>
                <a:ea typeface="Times Roman"/>
                <a:cs typeface="Times Roman"/>
                <a:sym typeface="Times Roman"/>
              </a:defRPr>
            </a:pPr>
            <a:r>
              <a:t>Este volumen de información hace que </a:t>
            </a:r>
            <a:r>
              <a:rPr b="1"/>
              <a:t>los ataques también aumenten</a:t>
            </a:r>
            <a:r>
              <a:t>. Gartner estima que en el año 2022 los abusos derivados de las APIs serán el vector de ataque más frecuente, pero actualmente ya es una preocupación.</a:t>
            </a:r>
          </a:p>
          <a:p>
            <a:pPr lvl="5" marL="2926080" indent="-487680" algn="just" defTabSz="1950671">
              <a:spcBef>
                <a:spcPts val="3600"/>
              </a:spcBef>
              <a:defRPr sz="3840"/>
            </a:pPr>
            <a:r>
              <a:t>El 83% de todo el tráfico web va a través de APIs (Fuente Estadio Akamai del 2019).</a:t>
            </a:r>
          </a:p>
          <a:p>
            <a:pPr lvl="5" marL="2926080" indent="-487680" algn="just" defTabSz="1950671">
              <a:spcBef>
                <a:spcPts val="3600"/>
              </a:spcBef>
              <a:defRPr sz="3840"/>
            </a:pPr>
            <a:r>
              <a:t>Segun la empresa consultora Gatnert en el año 2022 los abusos derivados de las APIs serán el vector de ataque más frecuente.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NCrK6DzlX2iBRrDRw5MTTx4tb1yRrCQJ_ijv-RsMZCpmiVbg77kMZ1McZjlJDh79SE0KSMaMOEnTYPt9zCD4HIhTTpmihBYRENOocrj8H6EUeeuPXprF35_r8dLgH4fXoZ0zcktw.png" descr="NCrK6DzlX2iBRrDRw5MTTx4tb1yRrCQJ_ijv-RsMZCpmiVbg77kMZ1McZjlJDh79SE0KSMaMOEnTYPt9zCD4HIhTTpmihBYRENOocrj8H6EUeeuPXprF35_r8dLgH4fXoZ0zcktw.png"/>
          <p:cNvPicPr>
            <a:picLocks noChangeAspect="1"/>
          </p:cNvPicPr>
          <p:nvPr/>
        </p:nvPicPr>
        <p:blipFill>
          <a:blip r:embed="rId2">
            <a:extLst/>
          </a:blip>
          <a:stretch>
            <a:fillRect/>
          </a:stretch>
        </p:blipFill>
        <p:spPr>
          <a:xfrm>
            <a:off x="4512555" y="3000731"/>
            <a:ext cx="16735499" cy="8464567"/>
          </a:xfrm>
          <a:prstGeom prst="rect">
            <a:avLst/>
          </a:prstGeom>
          <a:ln w="12700">
            <a:miter lim="400000"/>
          </a:ln>
        </p:spPr>
      </p:pic>
      <p:sp>
        <p:nvSpPr>
          <p:cNvPr id="181" name="Te Gustaría que tu empresa apareciera…"/>
          <p:cNvSpPr txBox="1"/>
          <p:nvPr/>
        </p:nvSpPr>
        <p:spPr>
          <a:xfrm>
            <a:off x="6788353" y="268483"/>
            <a:ext cx="10807294" cy="20331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r>
              <a:t>Te Gustaría que tu empresa apareciera </a:t>
            </a:r>
          </a:p>
          <a:p>
            <a:pPr algn="ctr"/>
            <a:r>
              <a:t>en el Listado del 2020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Como Securizar una API"/>
          <p:cNvSpPr txBox="1"/>
          <p:nvPr>
            <p:ph type="title"/>
          </p:nvPr>
        </p:nvSpPr>
        <p:spPr>
          <a:prstGeom prst="rect">
            <a:avLst/>
          </a:prstGeom>
        </p:spPr>
        <p:txBody>
          <a:bodyPr/>
          <a:lstStyle>
            <a:lvl1pPr algn="ctr"/>
          </a:lstStyle>
          <a:p>
            <a:pPr/>
            <a:r>
              <a:t>Como Securizar una API</a:t>
            </a:r>
          </a:p>
        </p:txBody>
      </p:sp>
      <p:sp>
        <p:nvSpPr>
          <p:cNvPr id="184" name="Eres Programador  Aunque No sepas Como Se puede Hacer."/>
          <p:cNvSpPr txBox="1"/>
          <p:nvPr>
            <p:ph type="body" idx="13"/>
          </p:nvPr>
        </p:nvSpPr>
        <p:spPr>
          <a:xfrm>
            <a:off x="1206500" y="2512246"/>
            <a:ext cx="21971000" cy="934780"/>
          </a:xfrm>
          <a:prstGeom prst="rect">
            <a:avLst/>
          </a:prstGeom>
          <a:extLst>
            <a:ext uri="{C572A759-6A51-4108-AA02-DFA0A04FC94B}">
              <ma14:wrappingTextBoxFlag xmlns:ma14="http://schemas.microsoft.com/office/mac/drawingml/2011/main" val="1"/>
            </a:ext>
          </a:extLst>
        </p:spPr>
        <p:txBody>
          <a:bodyPr/>
          <a:lstStyle>
            <a:lvl1pPr algn="ctr"/>
          </a:lstStyle>
          <a:p>
            <a:pPr/>
            <a:r>
              <a:t>Eres Programador  Aunque No sepas Como Se puede Hacer.</a:t>
            </a:r>
          </a:p>
        </p:txBody>
      </p:sp>
      <p:sp>
        <p:nvSpPr>
          <p:cNvPr id="185" name="OAuth 2.0 (Autorización abierta)…"/>
          <p:cNvSpPr txBox="1"/>
          <p:nvPr>
            <p:ph type="body" idx="1"/>
          </p:nvPr>
        </p:nvSpPr>
        <p:spPr>
          <a:xfrm>
            <a:off x="730992" y="4248504"/>
            <a:ext cx="21971001" cy="8256012"/>
          </a:xfrm>
          <a:prstGeom prst="rect">
            <a:avLst/>
          </a:prstGeom>
        </p:spPr>
        <p:txBody>
          <a:bodyPr/>
          <a:lstStyle/>
          <a:p>
            <a:pPr/>
            <a:r>
              <a:t>OAuth 2.0 (Autorización abierta)</a:t>
            </a:r>
          </a:p>
          <a:p>
            <a:pPr lvl="3"/>
            <a:r>
              <a:t>OAuth 2.0 es un método de autorización utilizado por compañías como Google, Facebook, Twitter, Amazon, Microsoft, etc. Su propósito es permitir a otros proveedores, servicios o aplicaciones, el acceso a la información sin facilitar directamente las credenciales de los usuarios. Pero tranquilo, únicamente accederán bajo la confirmación del usuario, validando la información a la que se le autorizara acceder.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desconocido.png" descr="desconocido.png"/>
          <p:cNvPicPr>
            <a:picLocks noChangeAspect="1"/>
          </p:cNvPicPr>
          <p:nvPr/>
        </p:nvPicPr>
        <p:blipFill>
          <a:blip r:embed="rId2">
            <a:extLst/>
          </a:blip>
          <a:stretch>
            <a:fillRect/>
          </a:stretch>
        </p:blipFill>
        <p:spPr>
          <a:xfrm>
            <a:off x="9394645" y="498787"/>
            <a:ext cx="7538203" cy="11083194"/>
          </a:xfrm>
          <a:prstGeom prst="rect">
            <a:avLst/>
          </a:prstGeom>
          <a:ln w="12700">
            <a:miter lim="400000"/>
          </a:ln>
        </p:spPr>
      </p:pic>
      <p:sp>
        <p:nvSpPr>
          <p:cNvPr id="188" name="Una vez aprobada la autorización, esta aplicación de terceros podrá acceder a la información permitida mediante una autentificación con un token de acceso."/>
          <p:cNvSpPr txBox="1"/>
          <p:nvPr/>
        </p:nvSpPr>
        <p:spPr>
          <a:xfrm>
            <a:off x="2003342" y="11947381"/>
            <a:ext cx="22320809" cy="1461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Una vez aprobada la autorización, esta aplicación de terceros podrá acceder a la información permitida mediante una autentificación con un token de acceso.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