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8" r:id="rId2"/>
    <p:sldId id="628" r:id="rId3"/>
    <p:sldId id="624" r:id="rId4"/>
    <p:sldId id="565" r:id="rId5"/>
    <p:sldId id="606" r:id="rId6"/>
    <p:sldId id="592" r:id="rId7"/>
    <p:sldId id="609" r:id="rId8"/>
    <p:sldId id="595" r:id="rId9"/>
    <p:sldId id="605" r:id="rId10"/>
    <p:sldId id="561" r:id="rId11"/>
    <p:sldId id="607" r:id="rId12"/>
    <p:sldId id="625" r:id="rId13"/>
    <p:sldId id="608" r:id="rId14"/>
    <p:sldId id="590" r:id="rId15"/>
    <p:sldId id="591" r:id="rId16"/>
    <p:sldId id="616" r:id="rId17"/>
    <p:sldId id="617" r:id="rId18"/>
    <p:sldId id="618" r:id="rId19"/>
    <p:sldId id="619" r:id="rId20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3">
          <p15:clr>
            <a:srgbClr val="A4A3A4"/>
          </p15:clr>
        </p15:guide>
        <p15:guide id="2" pos="50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FFFF"/>
    <a:srgbClr val="00FF00"/>
    <a:srgbClr val="FFCC99"/>
    <a:srgbClr val="00CC00"/>
    <a:srgbClr val="99FF99"/>
    <a:srgbClr val="CCE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89752" autoAdjust="0"/>
  </p:normalViewPr>
  <p:slideViewPr>
    <p:cSldViewPr snapToGrid="0">
      <p:cViewPr varScale="1">
        <p:scale>
          <a:sx n="53" d="100"/>
          <a:sy n="53" d="100"/>
        </p:scale>
        <p:origin x="1056" y="36"/>
      </p:cViewPr>
      <p:guideLst>
        <p:guide orient="horz" pos="1913"/>
        <p:guide pos="50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-96" y="-126"/>
      </p:cViewPr>
      <p:guideLst>
        <p:guide orient="horz" pos="2304"/>
        <p:guide pos="302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/>
              <a:t>Potential Example             </a:t>
            </a:r>
          </a:p>
          <a:p>
            <a:pPr>
              <a:defRPr/>
            </a:pPr>
            <a:r>
              <a:rPr lang="en-US"/>
              <a:t>Prelecture 5</a:t>
            </a:r>
          </a:p>
          <a:p>
            <a:pPr>
              <a:defRPr/>
            </a:pPr>
            <a:r>
              <a:rPr lang="en-US"/>
              <a:t>                                       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5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48488"/>
            <a:ext cx="415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effectLst/>
                <a:latin typeface="Comic Sans MS" panose="030F0702030302020204" pitchFamily="66" charset="0"/>
              </a:defRPr>
            </a:lvl1pPr>
          </a:lstStyle>
          <a:p>
            <a:fld id="{01CB35E6-273F-4AED-BE68-494841402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504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5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48488"/>
            <a:ext cx="415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7" tIns="48317" rIns="96637" bIns="4831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fld id="{789E3C8F-A0E8-4872-A2EA-471F481AD5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418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1F1E80E-6356-4BA0-B6B3-3036DD9E99CA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71800" y="373063"/>
            <a:ext cx="3657600" cy="27432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2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2726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1CAB35F0-7B94-4FCE-A161-0CD9A0C63340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7321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9679A8E9-DA9C-4579-B1C2-76F71BBBB8EE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Draw gaussian surfaces and field</a:t>
            </a:r>
          </a:p>
        </p:txBody>
      </p:sp>
    </p:spTree>
    <p:extLst>
      <p:ext uri="{BB962C8B-B14F-4D97-AF65-F5344CB8AC3E}">
        <p14:creationId xmlns:p14="http://schemas.microsoft.com/office/powerpoint/2010/main" val="1331408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44C96408-BBCF-4F06-8912-C8F7A13B29BE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549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712E602F-93A2-4391-97FB-86B47AF2F602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797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F8487E9-CC0F-4D80-9946-67DC32A88CB2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5455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980BB006-B1D7-4DA9-993A-532ADA94F976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0111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D3B1B15D-2D57-4FF4-A537-7B831BF43B74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73388" y="398463"/>
            <a:ext cx="3657600" cy="2743200"/>
          </a:xfrm>
          <a:ln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33389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1A2C25C1-BD63-485A-AC35-5CA5B3A38300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73388" y="398463"/>
            <a:ext cx="3657600" cy="2743200"/>
          </a:xfrm>
          <a:ln>
            <a:solidFill>
              <a:schemeClr val="tx1"/>
            </a:solidFill>
          </a:ln>
        </p:spPr>
      </p:sp>
      <p:sp>
        <p:nvSpPr>
          <p:cNvPr id="633859" name="Text Box 3"/>
          <p:cNvSpPr txBox="1">
            <a:spLocks noChangeArrowheads="1"/>
          </p:cNvSpPr>
          <p:nvPr/>
        </p:nvSpPr>
        <p:spPr bwMode="auto">
          <a:xfrm>
            <a:off x="115888" y="3394075"/>
            <a:ext cx="1504950" cy="3508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4851" tIns="47425" rIns="94851" bIns="47425">
            <a:spAutoFit/>
          </a:bodyPr>
          <a:lstStyle/>
          <a:p>
            <a:pPr defTabSz="947738">
              <a:defRPr/>
            </a:pPr>
            <a:r>
              <a:rPr lang="en-US" sz="17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Do calculation</a:t>
            </a:r>
          </a:p>
        </p:txBody>
      </p:sp>
    </p:spTree>
    <p:extLst>
      <p:ext uri="{BB962C8B-B14F-4D97-AF65-F5344CB8AC3E}">
        <p14:creationId xmlns:p14="http://schemas.microsoft.com/office/powerpoint/2010/main" val="1673156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A2685883-462F-4A30-82DF-C5E506E39FAE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73388" y="398463"/>
            <a:ext cx="3657600" cy="2743200"/>
          </a:xfrm>
          <a:ln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58595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F02EA617-A325-464C-98F0-6C74F5520D06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73388" y="398463"/>
            <a:ext cx="3657600" cy="2743200"/>
          </a:xfrm>
          <a:ln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7127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C8C3D7DF-864E-4317-A249-328E87996CCC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73388" y="395288"/>
            <a:ext cx="3659187" cy="2743200"/>
          </a:xfrm>
          <a:ln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2635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70BE7FE7-1030-4A73-8B0A-BE7D2B9FD34C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538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B3DE6748-2DCD-4D44-9929-C484499A9AEE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73388" y="398463"/>
            <a:ext cx="3657600" cy="2743200"/>
          </a:xfrm>
          <a:ln>
            <a:solidFill>
              <a:schemeClr val="tx1"/>
            </a:solidFill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Careful here… inside means part of conductor, does NOT include cavity of a conductor!</a:t>
            </a:r>
          </a:p>
        </p:txBody>
      </p:sp>
    </p:spTree>
    <p:extLst>
      <p:ext uri="{BB962C8B-B14F-4D97-AF65-F5344CB8AC3E}">
        <p14:creationId xmlns:p14="http://schemas.microsoft.com/office/powerpoint/2010/main" val="372459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7E6A3801-1CF7-4802-B712-850EB8D01255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5504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09C798C-531B-4E2F-8F55-72CBD96B3C17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Write E = 0 in conductor</a:t>
            </a:r>
          </a:p>
          <a:p>
            <a:r>
              <a:rPr lang="en-US" altLang="en-US" smtClean="0"/>
              <a:t>Draw induced charge</a:t>
            </a:r>
          </a:p>
        </p:txBody>
      </p:sp>
    </p:spTree>
    <p:extLst>
      <p:ext uri="{BB962C8B-B14F-4D97-AF65-F5344CB8AC3E}">
        <p14:creationId xmlns:p14="http://schemas.microsoft.com/office/powerpoint/2010/main" val="68549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80A4B84-BEB8-4D68-90F0-766E7A25BA9A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Last answers allow for mistake of doing inner radius instead of outer.</a:t>
            </a:r>
          </a:p>
          <a:p>
            <a:endParaRPr lang="en-US" altLang="en-US" smtClean="0"/>
          </a:p>
          <a:p>
            <a:r>
              <a:rPr lang="en-US" altLang="en-US" smtClean="0"/>
              <a:t>Draw to explain</a:t>
            </a:r>
          </a:p>
        </p:txBody>
      </p:sp>
    </p:spTree>
    <p:extLst>
      <p:ext uri="{BB962C8B-B14F-4D97-AF65-F5344CB8AC3E}">
        <p14:creationId xmlns:p14="http://schemas.microsoft.com/office/powerpoint/2010/main" val="2191485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A37B51B6-C33A-4CB5-A538-302FE29C3544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576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6D5A8521-E681-43CC-B840-FD753AF00305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045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Physics 212  Lecture 4, Slide  </a:t>
            </a:r>
            <a:fld id="{FFF8378E-D53D-4FC8-BFC3-18EFBA1B87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092493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Physics 212  Lecture 4, Slide  </a:t>
            </a:r>
            <a:fld id="{339BE782-9A09-4297-8E31-E18127B9E8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508271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07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07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Physics 212  Lecture 4, Slide  </a:t>
            </a:r>
            <a:fld id="{7C5115E1-0C64-4ED2-8FAD-58F6619A74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608707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Physics 212  Lecture 4, Slide  </a:t>
            </a:r>
            <a:fld id="{FFBFB268-3033-49B2-A2A0-6B07229B0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063714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Physics 212  Lecture 4, Slide  </a:t>
            </a:r>
            <a:fld id="{F068BCFA-F55F-49C2-93F7-1CD445147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63616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47725"/>
            <a:ext cx="4495800" cy="5659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7725"/>
            <a:ext cx="4495800" cy="5659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Physics 212  Lecture 4, Slide  </a:t>
            </a:r>
            <a:fld id="{3F49EA3E-B9CF-4696-97C8-6A8E2836A8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557755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Physics 212  Lecture 4, Slide  </a:t>
            </a:r>
            <a:fld id="{FCCC31BB-BB67-4E8B-B92A-842414461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753116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Physics 212  Lecture 4, Slide  </a:t>
            </a:r>
            <a:fld id="{58B9C99B-8DC9-42A6-A8D0-EE009B889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284409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Physics 212  Lecture 4, Slide  </a:t>
            </a:r>
            <a:fld id="{4EBD91A0-106F-4027-BB60-24898353D4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265639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Physics 212  Lecture 4, Slide  </a:t>
            </a:r>
            <a:fld id="{346512AB-CA31-4D23-AF84-E2585284AA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260380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Physics 212  Lecture 4, Slide  </a:t>
            </a:r>
            <a:fld id="{5E734D27-B60E-4643-90E6-FF3DFD66EC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177922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47725"/>
            <a:ext cx="9144000" cy="565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0275" y="6527800"/>
            <a:ext cx="3136900" cy="295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r>
              <a:rPr lang="en-US" altLang="en-US"/>
              <a:t>Physics 212  Lecture 4, Slide  </a:t>
            </a:r>
            <a:fld id="{44A37936-6AA5-4EEA-B962-63F32375B8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 spd="med"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6FF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3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40.emf"/><Relationship Id="rId18" Type="http://schemas.openxmlformats.org/officeDocument/2006/relationships/oleObject" Target="../embeddings/oleObject28.bin"/><Relationship Id="rId26" Type="http://schemas.openxmlformats.org/officeDocument/2006/relationships/image" Target="../media/image46.emf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44.emf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42.emf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9.emf"/><Relationship Id="rId24" Type="http://schemas.openxmlformats.org/officeDocument/2006/relationships/image" Target="../media/image45.emf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23" Type="http://schemas.openxmlformats.org/officeDocument/2006/relationships/oleObject" Target="../embeddings/oleObject30.bin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43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8.emf"/><Relationship Id="rId14" Type="http://schemas.openxmlformats.org/officeDocument/2006/relationships/oleObject" Target="../embeddings/oleObject26.bin"/><Relationship Id="rId2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53.emf"/><Relationship Id="rId3" Type="http://schemas.openxmlformats.org/officeDocument/2006/relationships/notesSlide" Target="../notesSlides/notesSlide18.xml"/><Relationship Id="rId21" Type="http://schemas.openxmlformats.org/officeDocument/2006/relationships/oleObject" Target="../embeddings/oleObject40.bin"/><Relationship Id="rId7" Type="http://schemas.openxmlformats.org/officeDocument/2006/relationships/image" Target="../media/image48.emf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38.bin"/><Relationship Id="rId25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5.bin"/><Relationship Id="rId24" Type="http://schemas.openxmlformats.org/officeDocument/2006/relationships/oleObject" Target="../embeddings/oleObject41.bin"/><Relationship Id="rId5" Type="http://schemas.openxmlformats.org/officeDocument/2006/relationships/image" Target="../media/image47.emf"/><Relationship Id="rId15" Type="http://schemas.openxmlformats.org/officeDocument/2006/relationships/oleObject" Target="../embeddings/oleObject37.bin"/><Relationship Id="rId23" Type="http://schemas.openxmlformats.org/officeDocument/2006/relationships/image" Target="../media/image10.png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39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51.emf"/><Relationship Id="rId22" Type="http://schemas.openxmlformats.org/officeDocument/2006/relationships/image" Target="../media/image5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62.emf"/><Relationship Id="rId18" Type="http://schemas.openxmlformats.org/officeDocument/2006/relationships/image" Target="../media/image10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9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.bin"/><Relationship Id="rId20" Type="http://schemas.openxmlformats.org/officeDocument/2006/relationships/image" Target="../media/image65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10" Type="http://schemas.openxmlformats.org/officeDocument/2006/relationships/oleObject" Target="../embeddings/oleObject45.bin"/><Relationship Id="rId19" Type="http://schemas.openxmlformats.org/officeDocument/2006/relationships/oleObject" Target="../embeddings/oleObject49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emf"/><Relationship Id="rId4" Type="http://schemas.openxmlformats.org/officeDocument/2006/relationships/hyperlink" Target="http://online.physics.uiuc.edu/courses/phys212/gtm/simulations/charges_conductor_circle_field.html" TargetMode="External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8.e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17.bin"/><Relationship Id="rId7" Type="http://schemas.openxmlformats.org/officeDocument/2006/relationships/image" Target="../media/image22.png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png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A6F96EC1-C9F5-47AA-8325-51E435C26A7D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1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2581275" y="604838"/>
            <a:ext cx="3800475" cy="154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3500" tIns="25400" rIns="63500" bIns="25400" anchor="ctr">
            <a:spAutoFit/>
          </a:bodyPr>
          <a:lstStyle/>
          <a:p>
            <a:pPr eaLnBrk="1" hangingPunct="1">
              <a:defRPr/>
            </a:pPr>
            <a:r>
              <a:rPr lang="en-US" altLang="en-US" sz="5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Physics 212</a:t>
            </a:r>
          </a:p>
          <a:p>
            <a:pPr eaLnBrk="1" hangingPunct="1">
              <a:defRPr/>
            </a:pPr>
            <a:r>
              <a:rPr lang="en-US" altLang="en-US" sz="44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Lecture 4</a:t>
            </a:r>
            <a:endParaRPr lang="en-US" altLang="en-US" sz="480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88419" name="Oval 3"/>
          <p:cNvSpPr>
            <a:spLocks noChangeArrowheads="1"/>
          </p:cNvSpPr>
          <p:nvPr/>
        </p:nvSpPr>
        <p:spPr bwMode="invGray">
          <a:xfrm>
            <a:off x="3544888" y="3894138"/>
            <a:ext cx="1514475" cy="1514475"/>
          </a:xfrm>
          <a:prstGeom prst="ellipse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88445" name="Line 29"/>
          <p:cNvSpPr>
            <a:spLocks noChangeShapeType="1"/>
          </p:cNvSpPr>
          <p:nvPr/>
        </p:nvSpPr>
        <p:spPr bwMode="auto">
          <a:xfrm>
            <a:off x="6151563" y="7115175"/>
            <a:ext cx="293687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88446" name="Text Box 30"/>
          <p:cNvSpPr txBox="1">
            <a:spLocks noChangeArrowheads="1"/>
          </p:cNvSpPr>
          <p:nvPr/>
        </p:nvSpPr>
        <p:spPr bwMode="auto">
          <a:xfrm>
            <a:off x="401638" y="1992313"/>
            <a:ext cx="7972425" cy="2835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400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Today's Concepts:</a:t>
            </a:r>
          </a:p>
          <a:p>
            <a:pPr>
              <a:lnSpc>
                <a:spcPct val="50000"/>
              </a:lnSpc>
              <a:defRPr/>
            </a:pPr>
            <a:endParaRPr lang="en-US" altLang="en-US" sz="4000">
              <a:solidFill>
                <a:srgbClr val="FF99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>
              <a:defRPr/>
            </a:pPr>
            <a:r>
              <a:rPr lang="en-US" altLang="en-US" sz="4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Conductors +</a:t>
            </a:r>
          </a:p>
          <a:p>
            <a:pPr>
              <a:defRPr/>
            </a:pPr>
            <a:r>
              <a:rPr lang="en-US" altLang="en-US" sz="40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Using Gauss’ Law</a:t>
            </a:r>
          </a:p>
          <a:p>
            <a:pPr>
              <a:defRPr/>
            </a:pP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D96A3877-ED5F-4D95-82A1-EFEFAC13E221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10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511002" name="Text Box 26"/>
          <p:cNvSpPr txBox="1">
            <a:spLocks noChangeArrowheads="1"/>
          </p:cNvSpPr>
          <p:nvPr/>
        </p:nvSpPr>
        <p:spPr bwMode="auto">
          <a:xfrm>
            <a:off x="5764213" y="3281363"/>
            <a:ext cx="3379787" cy="2554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</a:t>
            </a:r>
            <a:r>
              <a:rPr lang="en-US" dirty="0">
                <a:solidFill>
                  <a:srgbClr val="FFCCFF"/>
                </a:solidFill>
                <a:latin typeface="Arial" charset="0"/>
              </a:rPr>
              <a:t>A sphere catches all of the </a:t>
            </a:r>
            <a:r>
              <a:rPr lang="en-US" dirty="0">
                <a:solidFill>
                  <a:srgbClr val="FFCCFF"/>
                </a:solidFill>
                <a:latin typeface="Arial" charset="0"/>
              </a:rPr>
              <a:t>lines.”</a:t>
            </a:r>
            <a:endParaRPr lang="en-US" dirty="0">
              <a:solidFill>
                <a:srgbClr val="FFCC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defRPr/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</a:t>
            </a:r>
            <a:r>
              <a:rPr lang="en-US" dirty="0">
                <a:solidFill>
                  <a:srgbClr val="FFFF00"/>
                </a:solidFill>
                <a:latin typeface="Arial" charset="0"/>
              </a:rPr>
              <a:t>All sides of the Gaussian surface will now be perpendicular to the electric field lines.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”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defRPr/>
            </a:pPr>
            <a:endParaRPr lang="en-US" dirty="0">
              <a:solidFill>
                <a:srgbClr val="99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defRPr/>
            </a:pPr>
            <a:r>
              <a:rPr lang="en-US" dirty="0">
                <a:solidFill>
                  <a:srgbClr val="00FF00"/>
                </a:solidFill>
                <a:effectLst/>
                <a:latin typeface="Arial" charset="0"/>
              </a:rPr>
              <a:t>“</a:t>
            </a:r>
            <a:r>
              <a:rPr lang="en-US" dirty="0">
                <a:solidFill>
                  <a:srgbClr val="00FF00"/>
                </a:solidFill>
                <a:latin typeface="Arial" charset="0"/>
              </a:rPr>
              <a:t>The field lines are not always perpendicular to the surface and thus we cannot calculate Gauss law</a:t>
            </a:r>
            <a:r>
              <a:rPr lang="en-US" dirty="0">
                <a:solidFill>
                  <a:srgbClr val="00FF00"/>
                </a:solidFill>
                <a:effectLst/>
                <a:latin typeface="Arial" charset="0"/>
              </a:rPr>
              <a:t>“</a:t>
            </a:r>
            <a:endParaRPr lang="en-US" dirty="0">
              <a:solidFill>
                <a:srgbClr val="00FF00"/>
              </a:solidFill>
              <a:effectLst/>
              <a:latin typeface="Arial" charset="0"/>
            </a:endParaRPr>
          </a:p>
        </p:txBody>
      </p:sp>
      <p:sp>
        <p:nvSpPr>
          <p:cNvPr id="22532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Checkpoint 1 </a:t>
            </a:r>
          </a:p>
        </p:txBody>
      </p:sp>
      <p:sp>
        <p:nvSpPr>
          <p:cNvPr id="22533" name="Text Box 40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23</a:t>
            </a:r>
          </a:p>
        </p:txBody>
      </p:sp>
      <p:pic>
        <p:nvPicPr>
          <p:cNvPr id="22534" name="Picture 42" descr="chen_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6"/>
          <a:stretch>
            <a:fillRect/>
          </a:stretch>
        </p:blipFill>
        <p:spPr bwMode="auto">
          <a:xfrm>
            <a:off x="0" y="933450"/>
            <a:ext cx="5441950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1019" name="Text Box 43"/>
          <p:cNvSpPr txBox="1">
            <a:spLocks noChangeArrowheads="1"/>
          </p:cNvSpPr>
          <p:nvPr/>
        </p:nvSpPr>
        <p:spPr bwMode="auto">
          <a:xfrm>
            <a:off x="547688" y="5099050"/>
            <a:ext cx="1841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2536" name="Text Box 44"/>
          <p:cNvSpPr txBox="1">
            <a:spLocks noChangeArrowheads="1"/>
          </p:cNvSpPr>
          <p:nvPr/>
        </p:nvSpPr>
        <p:spPr bwMode="auto">
          <a:xfrm>
            <a:off x="0" y="4259263"/>
            <a:ext cx="5441950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solidFill>
                  <a:schemeClr val="tx1"/>
                </a:solidFill>
                <a:effectLst/>
              </a:rPr>
              <a:t>(D) The field cannot be calculated using Gauss’ Law</a:t>
            </a:r>
          </a:p>
          <a:p>
            <a:pPr algn="l"/>
            <a:r>
              <a:rPr lang="en-US" altLang="en-US">
                <a:solidFill>
                  <a:schemeClr val="tx1"/>
                </a:solidFill>
                <a:effectLst/>
              </a:rPr>
              <a:t>(E) None of the above</a:t>
            </a:r>
          </a:p>
        </p:txBody>
      </p:sp>
      <p:sp>
        <p:nvSpPr>
          <p:cNvPr id="511021" name="Text Box 45"/>
          <p:cNvSpPr txBox="1">
            <a:spLocks noChangeArrowheads="1"/>
          </p:cNvSpPr>
          <p:nvPr/>
        </p:nvSpPr>
        <p:spPr bwMode="auto">
          <a:xfrm>
            <a:off x="342900" y="4833938"/>
            <a:ext cx="4962525" cy="1200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b="1" dirty="0">
                <a:solidFill>
                  <a:srgbClr val="FFFF00"/>
                </a:solidFill>
                <a:effectLst/>
                <a:latin typeface="Arial" charset="0"/>
              </a:rPr>
              <a:t>THE CUBE HAS NO GLOBAL SYMMETRY !</a:t>
            </a:r>
          </a:p>
          <a:p>
            <a:pPr algn="l"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 FIELD AT THE 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SURFACE OF 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 CUBE                      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IS 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NOT 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PERPENDICULAR 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 </a:t>
            </a: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PARALLEL TO THE SURFACE</a:t>
            </a: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511022" name="Text Box 46"/>
          <p:cNvSpPr txBox="1">
            <a:spLocks noChangeArrowheads="1"/>
          </p:cNvSpPr>
          <p:nvPr/>
        </p:nvSpPr>
        <p:spPr bwMode="auto">
          <a:xfrm>
            <a:off x="658813" y="5991225"/>
            <a:ext cx="3881437" cy="844550"/>
          </a:xfrm>
          <a:prstGeom prst="rect">
            <a:avLst/>
          </a:prstGeom>
          <a:solidFill>
            <a:srgbClr val="CCECFF"/>
          </a:solidFill>
          <a:ln w="19050">
            <a:solidFill>
              <a:srgbClr val="0066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solidFill>
                  <a:srgbClr val="0066FF"/>
                </a:solidFill>
                <a:effectLst/>
              </a:rPr>
              <a:t>3D	POINT	 </a:t>
            </a:r>
            <a:r>
              <a:rPr lang="en-US" altLang="en-US">
                <a:solidFill>
                  <a:srgbClr val="0066FF"/>
                </a:solidFill>
                <a:effectLst/>
                <a:sym typeface="Mathematica1" pitchFamily="2" charset="2"/>
              </a:rPr>
              <a:t></a:t>
            </a:r>
            <a:r>
              <a:rPr lang="en-US" altLang="en-US">
                <a:solidFill>
                  <a:srgbClr val="0066FF"/>
                </a:solidFill>
                <a:effectLst/>
              </a:rPr>
              <a:t>     SPHERICAL</a:t>
            </a:r>
          </a:p>
          <a:p>
            <a:pPr algn="l"/>
            <a:r>
              <a:rPr lang="en-US" altLang="en-US">
                <a:solidFill>
                  <a:srgbClr val="0066FF"/>
                </a:solidFill>
                <a:effectLst/>
              </a:rPr>
              <a:t>2D	LINE    	 </a:t>
            </a:r>
            <a:r>
              <a:rPr lang="en-US" altLang="en-US">
                <a:solidFill>
                  <a:srgbClr val="0066FF"/>
                </a:solidFill>
                <a:effectLst/>
                <a:sym typeface="Mathematica1" pitchFamily="2" charset="2"/>
              </a:rPr>
              <a:t></a:t>
            </a:r>
            <a:r>
              <a:rPr lang="en-US" altLang="en-US">
                <a:solidFill>
                  <a:srgbClr val="0066FF"/>
                </a:solidFill>
                <a:effectLst/>
              </a:rPr>
              <a:t>     CYLINDRICAL</a:t>
            </a:r>
          </a:p>
          <a:p>
            <a:pPr algn="l"/>
            <a:r>
              <a:rPr lang="en-US" altLang="en-US">
                <a:solidFill>
                  <a:srgbClr val="0066FF"/>
                </a:solidFill>
                <a:effectLst/>
              </a:rPr>
              <a:t>1D	PLANE  	 </a:t>
            </a:r>
            <a:r>
              <a:rPr lang="en-US" altLang="en-US">
                <a:solidFill>
                  <a:srgbClr val="0066FF"/>
                </a:solidFill>
                <a:effectLst/>
                <a:sym typeface="Mathematica1" pitchFamily="2" charset="2"/>
              </a:rPr>
              <a:t></a:t>
            </a:r>
            <a:r>
              <a:rPr lang="en-US" altLang="en-US">
                <a:solidFill>
                  <a:srgbClr val="0066FF"/>
                </a:solidFill>
                <a:effectLst/>
              </a:rPr>
              <a:t>      PLANAR</a:t>
            </a:r>
          </a:p>
        </p:txBody>
      </p:sp>
      <p:pic>
        <p:nvPicPr>
          <p:cNvPr id="22539" name="Picture 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230188"/>
            <a:ext cx="590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1026" name="Rectangle 50"/>
          <p:cNvSpPr>
            <a:spLocks noChangeArrowheads="1"/>
          </p:cNvSpPr>
          <p:nvPr/>
        </p:nvSpPr>
        <p:spPr bwMode="auto">
          <a:xfrm>
            <a:off x="44450" y="4283075"/>
            <a:ext cx="5200650" cy="2873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2254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13" y="514350"/>
            <a:ext cx="2854325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547688"/>
            <a:ext cx="5441950" cy="738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tx1"/>
                </a:solidFill>
                <a:effectLst/>
              </a:rPr>
              <a:t>You are told to use Gauss' Law to calculate the electric field at a distance </a:t>
            </a:r>
            <a:r>
              <a:rPr lang="en-US" altLang="en-US" sz="1400" b="1">
                <a:solidFill>
                  <a:schemeClr val="tx1"/>
                </a:solidFill>
                <a:effectLst/>
              </a:rPr>
              <a:t>R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 away from a charged cube of dimension </a:t>
            </a:r>
            <a:r>
              <a:rPr lang="en-US" altLang="en-US" sz="1400" b="1">
                <a:solidFill>
                  <a:schemeClr val="tx1"/>
                </a:solidFill>
                <a:effectLst/>
              </a:rPr>
              <a:t>a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. Which of the following Gaussian surfaces is best suited for this purpose?</a:t>
            </a:r>
          </a:p>
        </p:txBody>
      </p:sp>
      <p:sp>
        <p:nvSpPr>
          <p:cNvPr id="22543" name="TextBox 15"/>
          <p:cNvSpPr txBox="1">
            <a:spLocks noChangeArrowheads="1"/>
          </p:cNvSpPr>
          <p:nvPr/>
        </p:nvSpPr>
        <p:spPr bwMode="auto">
          <a:xfrm>
            <a:off x="0" y="3854450"/>
            <a:ext cx="54419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tx1"/>
                </a:solidFill>
                <a:effectLst/>
              </a:rPr>
              <a:t>             (A)                                    (B)                                  (C)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1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1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1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1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1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1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21" grpId="0" build="p"/>
      <p:bldP spid="511022" grpId="0" animBg="1"/>
      <p:bldP spid="5110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AA711C3B-3C09-4785-9D12-8234C476C056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11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Checkpoint 3.1</a:t>
            </a:r>
          </a:p>
        </p:txBody>
      </p:sp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26</a:t>
            </a:r>
          </a:p>
        </p:txBody>
      </p:sp>
      <p:pic>
        <p:nvPicPr>
          <p:cNvPr id="2355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679450"/>
            <a:ext cx="5072063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1" name="Text Box 31"/>
          <p:cNvSpPr txBox="1">
            <a:spLocks noChangeArrowheads="1"/>
          </p:cNvSpPr>
          <p:nvPr/>
        </p:nvSpPr>
        <p:spPr bwMode="auto">
          <a:xfrm>
            <a:off x="396875" y="4879975"/>
            <a:ext cx="8537575" cy="157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</a:t>
            </a:r>
            <a:r>
              <a:rPr lang="en-US" dirty="0">
                <a:solidFill>
                  <a:srgbClr val="FFCC99"/>
                </a:solidFill>
                <a:latin typeface="Arial" charset="0"/>
              </a:rPr>
              <a:t>I would expect a test charge placed in the region between the spheres to travel away from the positive inner charge and toward the outer negative charge.</a:t>
            </a:r>
            <a:r>
              <a:rPr lang="en-US" dirty="0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</a:t>
            </a:r>
            <a:endParaRPr lang="en-US" dirty="0">
              <a:solidFill>
                <a:srgbClr val="FFCC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defRPr/>
            </a:pP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defRPr/>
            </a:pPr>
            <a:r>
              <a:rPr lang="en-US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The charge enclosed is negative. Therefore, the electric field points towards the center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.”</a:t>
            </a:r>
          </a:p>
          <a:p>
            <a:pPr algn="l"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defRPr/>
            </a:pPr>
            <a:r>
              <a:rPr lang="en-US" dirty="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</a:t>
            </a:r>
            <a:r>
              <a:rPr lang="en-US" dirty="0">
                <a:solidFill>
                  <a:srgbClr val="FFCCFF"/>
                </a:solidFill>
                <a:latin typeface="Arial" charset="0"/>
              </a:rPr>
              <a:t>Electric field inside a conductor should be zero.</a:t>
            </a:r>
            <a:r>
              <a:rPr lang="en-US" dirty="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</a:t>
            </a:r>
            <a:endParaRPr lang="en-US" dirty="0">
              <a:solidFill>
                <a:srgbClr val="FFCC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3559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230188"/>
            <a:ext cx="590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628775" y="5507038"/>
            <a:ext cx="7396163" cy="1069975"/>
            <a:chOff x="-47" y="3699"/>
            <a:chExt cx="4659" cy="674"/>
          </a:xfrm>
        </p:grpSpPr>
        <p:sp>
          <p:nvSpPr>
            <p:cNvPr id="614446" name="Oval 46"/>
            <p:cNvSpPr>
              <a:spLocks noChangeArrowheads="1"/>
            </p:cNvSpPr>
            <p:nvPr/>
          </p:nvSpPr>
          <p:spPr bwMode="auto">
            <a:xfrm>
              <a:off x="-47" y="4036"/>
              <a:ext cx="1152" cy="295"/>
            </a:xfrm>
            <a:prstGeom prst="ellips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14447" name="Text Box 47"/>
            <p:cNvSpPr txBox="1">
              <a:spLocks noChangeArrowheads="1"/>
            </p:cNvSpPr>
            <p:nvPr/>
          </p:nvSpPr>
          <p:spPr bwMode="auto">
            <a:xfrm>
              <a:off x="2142" y="3699"/>
              <a:ext cx="2470" cy="67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Careful:  what does </a:t>
              </a: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inside</a:t>
              </a:r>
              <a:r>
                <a:rPr 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mean?  </a:t>
              </a:r>
            </a:p>
            <a:p>
              <a:pPr algn="l">
                <a:defRPr/>
              </a:pPr>
              <a:r>
                <a:rPr 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This is always true for a solid conductor (within the material of the conductor)</a:t>
              </a:r>
            </a:p>
            <a:p>
              <a:pPr algn="l">
                <a:defRPr/>
              </a:pPr>
              <a:r>
                <a:rPr 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   Here we have a charge “inside”</a:t>
              </a:r>
            </a:p>
          </p:txBody>
        </p:sp>
        <p:sp>
          <p:nvSpPr>
            <p:cNvPr id="614448" name="Line 48"/>
            <p:cNvSpPr>
              <a:spLocks noChangeShapeType="1"/>
            </p:cNvSpPr>
            <p:nvPr/>
          </p:nvSpPr>
          <p:spPr bwMode="auto">
            <a:xfrm flipV="1">
              <a:off x="1105" y="4094"/>
              <a:ext cx="1003" cy="89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 type="triangle" w="med" len="med"/>
              <a:tailEnd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662113"/>
            <a:ext cx="3038475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2" name="TextBox 17"/>
          <p:cNvSpPr txBox="1">
            <a:spLocks noChangeArrowheads="1"/>
          </p:cNvSpPr>
          <p:nvPr/>
        </p:nvSpPr>
        <p:spPr bwMode="auto">
          <a:xfrm>
            <a:off x="20638" y="679450"/>
            <a:ext cx="5875337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tx1"/>
                </a:solidFill>
                <a:effectLst/>
              </a:rPr>
              <a:t>A positively charged solid conducting sphere is contained within a negatively charged conducting spherical shell as shown.  The magnitude of the total charge on each sphere is the same.</a:t>
            </a:r>
          </a:p>
        </p:txBody>
      </p:sp>
      <p:sp>
        <p:nvSpPr>
          <p:cNvPr id="23563" name="TextBox 18"/>
          <p:cNvSpPr txBox="1">
            <a:spLocks noChangeArrowheads="1"/>
          </p:cNvSpPr>
          <p:nvPr/>
        </p:nvSpPr>
        <p:spPr bwMode="auto">
          <a:xfrm>
            <a:off x="0" y="3632200"/>
            <a:ext cx="5873750" cy="1169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tx1"/>
                </a:solidFill>
                <a:effectLst/>
              </a:rPr>
              <a:t>Which of the following statements best describes the electric field in the region between the spheres?</a:t>
            </a:r>
          </a:p>
          <a:p>
            <a:pPr algn="l"/>
            <a:r>
              <a:rPr lang="en-US" altLang="en-US" sz="1400" b="1" i="1">
                <a:solidFill>
                  <a:schemeClr val="tx1"/>
                </a:solidFill>
                <a:effectLst/>
              </a:rPr>
              <a:t>A.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  The field points radially outward</a:t>
            </a:r>
            <a:br>
              <a:rPr lang="en-US" altLang="en-US" sz="1400">
                <a:solidFill>
                  <a:schemeClr val="tx1"/>
                </a:solidFill>
                <a:effectLst/>
              </a:rPr>
            </a:br>
            <a:r>
              <a:rPr lang="en-US" altLang="en-US" sz="1400" b="1" i="1">
                <a:solidFill>
                  <a:schemeClr val="tx1"/>
                </a:solidFill>
                <a:effectLst/>
              </a:rPr>
              <a:t>B.  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The field points radially inward</a:t>
            </a:r>
            <a:br>
              <a:rPr lang="en-US" altLang="en-US" sz="1400">
                <a:solidFill>
                  <a:schemeClr val="tx1"/>
                </a:solidFill>
                <a:effectLst/>
              </a:rPr>
            </a:br>
            <a:r>
              <a:rPr lang="en-US" altLang="en-US" sz="1400" b="1" i="1">
                <a:solidFill>
                  <a:schemeClr val="tx1"/>
                </a:solidFill>
                <a:effectLst/>
              </a:rPr>
              <a:t>C.  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The field is zero</a:t>
            </a:r>
            <a:endParaRPr lang="en-US" altLang="en-US" sz="1400" b="1" i="1">
              <a:solidFill>
                <a:schemeClr val="tx1"/>
              </a:solidFill>
              <a:effectLst/>
            </a:endParaRPr>
          </a:p>
        </p:txBody>
      </p:sp>
      <p:sp>
        <p:nvSpPr>
          <p:cNvPr id="614436" name="Rectangle 36"/>
          <p:cNvSpPr>
            <a:spLocks noChangeArrowheads="1"/>
          </p:cNvSpPr>
          <p:nvPr/>
        </p:nvSpPr>
        <p:spPr bwMode="auto">
          <a:xfrm>
            <a:off x="26988" y="4100513"/>
            <a:ext cx="2860675" cy="23971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35116C9B-A7B3-40CF-AF1F-B0832764A607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12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Checkpoint 3.3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29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679450"/>
            <a:ext cx="5072063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230188"/>
            <a:ext cx="590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4357" name="Text Box 21"/>
          <p:cNvSpPr txBox="1">
            <a:spLocks noChangeArrowheads="1"/>
          </p:cNvSpPr>
          <p:nvPr/>
        </p:nvSpPr>
        <p:spPr bwMode="auto">
          <a:xfrm>
            <a:off x="449263" y="3876675"/>
            <a:ext cx="500221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What is direction of field OUTSIDE the red  sphere?</a:t>
            </a:r>
          </a:p>
        </p:txBody>
      </p:sp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1954213"/>
            <a:ext cx="280670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5" name="TextBox 14"/>
          <p:cNvSpPr txBox="1">
            <a:spLocks noChangeArrowheads="1"/>
          </p:cNvSpPr>
          <p:nvPr/>
        </p:nvSpPr>
        <p:spPr bwMode="auto">
          <a:xfrm>
            <a:off x="20638" y="679450"/>
            <a:ext cx="5875337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tx1"/>
                </a:solidFill>
                <a:effectLst/>
              </a:rPr>
              <a:t>A positively charged solid conducting sphere is contained within a negatively charged conducting spherical shell as shown.  The magnitude of the total charge on each sphere is the same.</a:t>
            </a:r>
          </a:p>
        </p:txBody>
      </p: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20638" y="3649663"/>
            <a:ext cx="5875337" cy="116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tx1"/>
                </a:solidFill>
                <a:effectLst/>
              </a:rPr>
              <a:t>Which of the following statements best describes the electric field in the region outside the red sphere?</a:t>
            </a:r>
          </a:p>
          <a:p>
            <a:pPr algn="l"/>
            <a:r>
              <a:rPr lang="en-US" altLang="en-US" sz="1400" b="1" i="1">
                <a:solidFill>
                  <a:schemeClr val="tx1"/>
                </a:solidFill>
                <a:effectLst/>
              </a:rPr>
              <a:t>A.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  The field points radially outward</a:t>
            </a:r>
            <a:br>
              <a:rPr lang="en-US" altLang="en-US" sz="1400">
                <a:solidFill>
                  <a:schemeClr val="tx1"/>
                </a:solidFill>
                <a:effectLst/>
              </a:rPr>
            </a:br>
            <a:r>
              <a:rPr lang="en-US" altLang="en-US" sz="1400" b="1" i="1">
                <a:solidFill>
                  <a:schemeClr val="tx1"/>
                </a:solidFill>
                <a:effectLst/>
              </a:rPr>
              <a:t>B.  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The field points radially inward</a:t>
            </a:r>
            <a:br>
              <a:rPr lang="en-US" altLang="en-US" sz="1400">
                <a:solidFill>
                  <a:schemeClr val="tx1"/>
                </a:solidFill>
                <a:effectLst/>
              </a:rPr>
            </a:br>
            <a:r>
              <a:rPr lang="en-US" altLang="en-US" sz="1400" b="1" i="1">
                <a:solidFill>
                  <a:schemeClr val="tx1"/>
                </a:solidFill>
                <a:effectLst/>
              </a:rPr>
              <a:t>C.  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The field is zero</a:t>
            </a:r>
            <a:endParaRPr lang="en-US" altLang="en-US" sz="1400" b="1" i="1">
              <a:solidFill>
                <a:schemeClr val="tx1"/>
              </a:solidFill>
              <a:effectLst/>
            </a:endParaRPr>
          </a:p>
        </p:txBody>
      </p:sp>
      <p:sp>
        <p:nvSpPr>
          <p:cNvPr id="654348" name="Rectangle 12"/>
          <p:cNvSpPr>
            <a:spLocks noChangeArrowheads="1"/>
          </p:cNvSpPr>
          <p:nvPr/>
        </p:nvSpPr>
        <p:spPr bwMode="auto">
          <a:xfrm>
            <a:off x="30163" y="4545013"/>
            <a:ext cx="1693862" cy="20955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98500" y="5154613"/>
            <a:ext cx="7664450" cy="1320800"/>
            <a:chOff x="697847" y="5154285"/>
            <a:chExt cx="7665881" cy="1321671"/>
          </a:xfrm>
        </p:grpSpPr>
        <p:sp>
          <p:nvSpPr>
            <p:cNvPr id="3" name="TextBox 2"/>
            <p:cNvSpPr txBox="1"/>
            <p:nvPr/>
          </p:nvSpPr>
          <p:spPr>
            <a:xfrm>
              <a:off x="697847" y="5154285"/>
              <a:ext cx="7665881" cy="12009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rgbClr val="00FF00"/>
                  </a:solidFill>
                  <a:latin typeface="Arial" charset="0"/>
                </a:rPr>
                <a:t>Imagine a Gaussian sphere larger than the red sphere:</a:t>
              </a:r>
              <a:br>
                <a:rPr lang="en-US" sz="2400" dirty="0">
                  <a:solidFill>
                    <a:srgbClr val="00FF00"/>
                  </a:solidFill>
                  <a:latin typeface="Arial" charset="0"/>
                </a:rPr>
              </a:br>
              <a:r>
                <a:rPr lang="en-US" sz="2400" dirty="0">
                  <a:solidFill>
                    <a:srgbClr val="00FF00"/>
                  </a:solidFill>
                  <a:latin typeface="Arial" charset="0"/>
                </a:rPr>
                <a:t> </a:t>
              </a:r>
            </a:p>
            <a:p>
              <a:pPr>
                <a:defRPr/>
              </a:pPr>
              <a:r>
                <a:rPr lang="en-US" sz="2400" dirty="0">
                  <a:solidFill>
                    <a:srgbClr val="00FF00"/>
                  </a:solidFill>
                  <a:latin typeface="Arial" charset="0"/>
                </a:rPr>
                <a:t>the total charge enclosed is zero!</a:t>
              </a: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2104635" y="5754756"/>
              <a:ext cx="4860245" cy="721200"/>
            </a:xfrm>
            <a:prstGeom prst="rect">
              <a:avLst/>
            </a:prstGeom>
            <a:noFill/>
            <a:ln w="3810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15BA9A59-36B2-4CB3-8E7C-D51DDFFFFE13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13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Checkpoint 2</a:t>
            </a:r>
          </a:p>
        </p:txBody>
      </p:sp>
      <p:sp>
        <p:nvSpPr>
          <p:cNvPr id="25604" name="Text Box 9"/>
          <p:cNvSpPr txBox="1">
            <a:spLocks noChangeArrowheads="1"/>
          </p:cNvSpPr>
          <p:nvPr/>
        </p:nvSpPr>
        <p:spPr bwMode="auto">
          <a:xfrm>
            <a:off x="0" y="6604000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31</a:t>
            </a:r>
          </a:p>
        </p:txBody>
      </p:sp>
      <p:pic>
        <p:nvPicPr>
          <p:cNvPr id="25605" name="Picture 28" descr="chen_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9950"/>
            <a:ext cx="5843588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230188"/>
            <a:ext cx="590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82" name="Text Box 34"/>
          <p:cNvSpPr txBox="1">
            <a:spLocks noChangeArrowheads="1"/>
          </p:cNvSpPr>
          <p:nvPr/>
        </p:nvSpPr>
        <p:spPr bwMode="auto">
          <a:xfrm>
            <a:off x="0" y="5273675"/>
            <a:ext cx="7713663" cy="1323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</a:t>
            </a:r>
            <a:r>
              <a:rPr lang="en-US" dirty="0">
                <a:solidFill>
                  <a:srgbClr val="FFFF00"/>
                </a:solidFill>
                <a:latin typeface="Arial" charset="0"/>
              </a:rPr>
              <a:t>The E-field isn't 0 and should not depend on b or a when r &lt; a.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”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defRPr/>
            </a:pPr>
            <a:r>
              <a:rPr 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</a:t>
            </a:r>
            <a:r>
              <a:rPr lang="en-US" dirty="0">
                <a:solidFill>
                  <a:srgbClr val="00FFFF"/>
                </a:solidFill>
                <a:latin typeface="Arial" charset="0"/>
              </a:rPr>
              <a:t>There is no charge inside the Gaussian surface radius r</a:t>
            </a:r>
            <a:r>
              <a:rPr 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</a:t>
            </a:r>
            <a:endParaRPr lang="en-US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defRPr/>
            </a:pPr>
            <a:r>
              <a:rPr lang="en-US" dirty="0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</a:t>
            </a:r>
            <a:r>
              <a:rPr lang="en-US" dirty="0">
                <a:solidFill>
                  <a:srgbClr val="FFCC99"/>
                </a:solidFill>
                <a:latin typeface="Arial" charset="0"/>
              </a:rPr>
              <a:t>The magnitude of the electric field varies with the volume of the </a:t>
            </a:r>
            <a:r>
              <a:rPr lang="en-US" dirty="0">
                <a:solidFill>
                  <a:srgbClr val="FFCC99"/>
                </a:solidFill>
                <a:latin typeface="Arial" charset="0"/>
              </a:rPr>
              <a:t>insulator.</a:t>
            </a:r>
            <a:r>
              <a:rPr lang="en-US" dirty="0">
                <a:solidFill>
                  <a:srgbClr val="FF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</a:t>
            </a:r>
            <a:endParaRPr lang="en-US" dirty="0">
              <a:solidFill>
                <a:srgbClr val="FFCC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1703388"/>
            <a:ext cx="26701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9" name="TextBox 11"/>
          <p:cNvSpPr txBox="1">
            <a:spLocks noChangeArrowheads="1"/>
          </p:cNvSpPr>
          <p:nvPr/>
        </p:nvSpPr>
        <p:spPr bwMode="auto">
          <a:xfrm>
            <a:off x="0" y="563563"/>
            <a:ext cx="587375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tx1"/>
                </a:solidFill>
                <a:effectLst/>
              </a:rPr>
              <a:t>A charged spherical insulating shell has an inner radius </a:t>
            </a:r>
            <a:r>
              <a:rPr lang="en-US" altLang="en-US" sz="1400" i="1">
                <a:solidFill>
                  <a:schemeClr val="tx1"/>
                </a:solidFill>
                <a:effectLst/>
              </a:rPr>
              <a:t>a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 and outer radius </a:t>
            </a:r>
            <a:r>
              <a:rPr lang="en-US" altLang="en-US" sz="1400" i="1">
                <a:solidFill>
                  <a:schemeClr val="tx1"/>
                </a:solidFill>
                <a:effectLst/>
              </a:rPr>
              <a:t>b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.  The charge density of the shell is </a:t>
            </a:r>
            <a:r>
              <a:rPr lang="en-US" altLang="en-US" sz="1400" i="1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r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-30163" y="3884613"/>
            <a:ext cx="5873751" cy="1385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tx1"/>
                </a:solidFill>
                <a:effectLst/>
              </a:rPr>
              <a:t>What is the magnitude of the E field at a distance </a:t>
            </a:r>
            <a:r>
              <a:rPr lang="en-US" altLang="en-US" sz="1400" i="1">
                <a:solidFill>
                  <a:schemeClr val="tx1"/>
                </a:solidFill>
                <a:effectLst/>
              </a:rPr>
              <a:t>r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 away from the center of the shell where </a:t>
            </a:r>
            <a:r>
              <a:rPr lang="en-US" altLang="en-US" sz="1400" i="1">
                <a:solidFill>
                  <a:schemeClr val="tx1"/>
                </a:solidFill>
                <a:effectLst/>
              </a:rPr>
              <a:t>r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 &lt; </a:t>
            </a:r>
            <a:r>
              <a:rPr lang="en-US" altLang="en-US" sz="1400" i="1">
                <a:solidFill>
                  <a:schemeClr val="tx1"/>
                </a:solidFill>
                <a:effectLst/>
              </a:rPr>
              <a:t>a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?</a:t>
            </a:r>
          </a:p>
          <a:p>
            <a:pPr algn="l"/>
            <a:r>
              <a:rPr lang="en-US" altLang="en-US" sz="1400" b="1" i="1">
                <a:solidFill>
                  <a:schemeClr val="tx1"/>
                </a:solidFill>
                <a:effectLst/>
              </a:rPr>
              <a:t>A.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  </a:t>
            </a:r>
            <a:r>
              <a:rPr lang="en-US" altLang="en-US" sz="1400" i="1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r</a:t>
            </a:r>
            <a:r>
              <a:rPr lang="en-US" altLang="en-US" sz="1400" i="1">
                <a:solidFill>
                  <a:schemeClr val="tx1"/>
                </a:solidFill>
                <a:effectLst/>
              </a:rPr>
              <a:t>/</a:t>
            </a:r>
            <a:r>
              <a:rPr lang="en-US" altLang="en-US" sz="1400" i="1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e</a:t>
            </a:r>
            <a:r>
              <a:rPr lang="en-US" altLang="en-US" sz="1400" i="1" baseline="-25000">
                <a:solidFill>
                  <a:schemeClr val="tx1"/>
                </a:solidFill>
                <a:effectLst/>
              </a:rPr>
              <a:t>0</a:t>
            </a:r>
            <a:endParaRPr lang="en-US" altLang="en-US" sz="1400" i="1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en-US" sz="1400" b="1" i="1">
                <a:solidFill>
                  <a:schemeClr val="tx1"/>
                </a:solidFill>
                <a:effectLst/>
              </a:rPr>
              <a:t>B.  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zero</a:t>
            </a:r>
            <a:br>
              <a:rPr lang="en-US" altLang="en-US" sz="1400">
                <a:solidFill>
                  <a:schemeClr val="tx1"/>
                </a:solidFill>
                <a:effectLst/>
              </a:rPr>
            </a:br>
            <a:r>
              <a:rPr lang="en-US" altLang="en-US" sz="1400" b="1" i="1">
                <a:solidFill>
                  <a:schemeClr val="tx1"/>
                </a:solidFill>
                <a:effectLst/>
              </a:rPr>
              <a:t>C.  </a:t>
            </a:r>
            <a:r>
              <a:rPr lang="en-US" altLang="en-US" sz="1400" i="1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r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(</a:t>
            </a:r>
            <a:r>
              <a:rPr lang="en-US" altLang="en-US" sz="1400" i="1">
                <a:solidFill>
                  <a:schemeClr val="tx1"/>
                </a:solidFill>
                <a:effectLst/>
              </a:rPr>
              <a:t>b</a:t>
            </a:r>
            <a:r>
              <a:rPr lang="en-US" altLang="en-US" sz="1400" baseline="30000">
                <a:solidFill>
                  <a:schemeClr val="tx1"/>
                </a:solidFill>
                <a:effectLst/>
              </a:rPr>
              <a:t>3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-a</a:t>
            </a:r>
            <a:r>
              <a:rPr lang="en-US" altLang="en-US" sz="1400" baseline="30000">
                <a:solidFill>
                  <a:schemeClr val="tx1"/>
                </a:solidFill>
                <a:effectLst/>
              </a:rPr>
              <a:t>3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)/(3</a:t>
            </a:r>
            <a:r>
              <a:rPr lang="en-US" altLang="en-US" sz="1400" i="1"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e</a:t>
            </a:r>
            <a:r>
              <a:rPr lang="en-US" altLang="en-US" sz="1400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en-US" sz="1400" i="1">
                <a:solidFill>
                  <a:schemeClr val="tx1"/>
                </a:solidFill>
                <a:effectLst/>
              </a:rPr>
              <a:t>r</a:t>
            </a:r>
            <a:r>
              <a:rPr lang="en-US" altLang="en-US" sz="1400" baseline="30000">
                <a:solidFill>
                  <a:schemeClr val="tx1"/>
                </a:solidFill>
                <a:effectLst/>
              </a:rPr>
              <a:t>2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)</a:t>
            </a:r>
            <a:r>
              <a:rPr lang="en-US" altLang="en-US" sz="1400" b="1">
                <a:solidFill>
                  <a:schemeClr val="tx1"/>
                </a:solidFill>
                <a:effectLst/>
              </a:rPr>
              <a:t/>
            </a:r>
            <a:br>
              <a:rPr lang="en-US" altLang="en-US" sz="1400" b="1">
                <a:solidFill>
                  <a:schemeClr val="tx1"/>
                </a:solidFill>
                <a:effectLst/>
              </a:rPr>
            </a:br>
            <a:r>
              <a:rPr lang="en-US" altLang="en-US" sz="1400" b="1" i="1">
                <a:solidFill>
                  <a:schemeClr val="tx1"/>
                </a:solidFill>
                <a:effectLst/>
              </a:rPr>
              <a:t>D.  </a:t>
            </a:r>
            <a:r>
              <a:rPr lang="en-US" altLang="en-US" sz="1400">
                <a:solidFill>
                  <a:schemeClr val="tx1"/>
                </a:solidFill>
                <a:effectLst/>
              </a:rPr>
              <a:t>none of the above</a:t>
            </a:r>
          </a:p>
        </p:txBody>
      </p:sp>
      <p:sp>
        <p:nvSpPr>
          <p:cNvPr id="616481" name="Rectangle 33"/>
          <p:cNvSpPr>
            <a:spLocks noChangeArrowheads="1"/>
          </p:cNvSpPr>
          <p:nvPr/>
        </p:nvSpPr>
        <p:spPr bwMode="auto">
          <a:xfrm>
            <a:off x="0" y="4576763"/>
            <a:ext cx="925513" cy="228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563ECD78-B98C-4924-B088-902DAC502617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14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26627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Checkpoint 4</a:t>
            </a:r>
          </a:p>
        </p:txBody>
      </p:sp>
      <p:sp>
        <p:nvSpPr>
          <p:cNvPr id="26628" name="Text Box 54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27</a:t>
            </a:r>
          </a:p>
        </p:txBody>
      </p:sp>
      <p:pic>
        <p:nvPicPr>
          <p:cNvPr id="26629" name="Picture 64" descr="chen_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519113"/>
            <a:ext cx="6130925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56"/>
          <p:cNvSpPr txBox="1">
            <a:spLocks noChangeArrowheads="1"/>
          </p:cNvSpPr>
          <p:nvPr/>
        </p:nvSpPr>
        <p:spPr bwMode="auto">
          <a:xfrm>
            <a:off x="990600" y="3619500"/>
            <a:ext cx="6143625" cy="630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>
                <a:solidFill>
                  <a:schemeClr val="tx1"/>
                </a:solidFill>
                <a:effectLst/>
              </a:rPr>
              <a:t>In which case is E  at point P the biggest?</a:t>
            </a:r>
          </a:p>
          <a:p>
            <a:pPr algn="l">
              <a:spcBef>
                <a:spcPct val="50000"/>
              </a:spcBef>
            </a:pPr>
            <a:r>
              <a:rPr lang="en-US" altLang="en-US" sz="1400">
                <a:solidFill>
                  <a:schemeClr val="tx1"/>
                </a:solidFill>
                <a:effectLst/>
              </a:rPr>
              <a:t>A) A    	B) B   	C) the same</a:t>
            </a:r>
          </a:p>
        </p:txBody>
      </p:sp>
      <p:sp>
        <p:nvSpPr>
          <p:cNvPr id="566337" name="Text Box 65"/>
          <p:cNvSpPr txBox="1">
            <a:spLocks noChangeArrowheads="1"/>
          </p:cNvSpPr>
          <p:nvPr/>
        </p:nvSpPr>
        <p:spPr bwMode="auto">
          <a:xfrm>
            <a:off x="0" y="4321175"/>
            <a:ext cx="6132513" cy="2308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FFCCFF"/>
                </a:solidFill>
                <a:effectLst/>
                <a:latin typeface="Arial" charset="0"/>
              </a:rPr>
              <a:t>“</a:t>
            </a:r>
            <a:r>
              <a:rPr lang="en-US" dirty="0">
                <a:solidFill>
                  <a:srgbClr val="FFCCFF"/>
                </a:solidFill>
                <a:effectLst/>
                <a:latin typeface="Arial" charset="0"/>
              </a:rPr>
              <a:t>In case B the positive and negative planes around P will create an electric field of 0, so the only other contribution is the positive plane on the right, which is farther away than the plane in case A.</a:t>
            </a:r>
            <a:r>
              <a:rPr lang="en-US" dirty="0">
                <a:solidFill>
                  <a:srgbClr val="FFCCFF"/>
                </a:solidFill>
                <a:effectLst/>
                <a:latin typeface="Arial" charset="0"/>
              </a:rPr>
              <a:t>“</a:t>
            </a:r>
            <a:endParaRPr lang="en-US" dirty="0">
              <a:solidFill>
                <a:srgbClr val="FFCCFF"/>
              </a:solidFill>
              <a:effectLst/>
              <a:latin typeface="Arial" charset="0"/>
            </a:endParaRPr>
          </a:p>
          <a:p>
            <a:pPr algn="l">
              <a:defRPr/>
            </a:pPr>
            <a:endParaRPr lang="en-US" dirty="0">
              <a:solidFill>
                <a:srgbClr val="FFFF00"/>
              </a:solidFill>
              <a:latin typeface="Arial" charset="0"/>
            </a:endParaRPr>
          </a:p>
          <a:p>
            <a:pPr algn="l">
              <a:defRPr/>
            </a:pPr>
            <a:r>
              <a:rPr lang="en-US" dirty="0">
                <a:solidFill>
                  <a:srgbClr val="00FFFF"/>
                </a:solidFill>
                <a:effectLst/>
                <a:latin typeface="Arial" charset="0"/>
              </a:rPr>
              <a:t>“</a:t>
            </a:r>
            <a:r>
              <a:rPr lang="en-US" dirty="0">
                <a:solidFill>
                  <a:srgbClr val="00FFFF"/>
                </a:solidFill>
                <a:effectLst/>
                <a:latin typeface="Arial" charset="0"/>
              </a:rPr>
              <a:t>Because there are multiple charges around P in case B, the field is larger </a:t>
            </a:r>
            <a:r>
              <a:rPr lang="en-US" dirty="0">
                <a:solidFill>
                  <a:srgbClr val="00FFFF"/>
                </a:solidFill>
                <a:effectLst/>
                <a:latin typeface="Arial" charset="0"/>
              </a:rPr>
              <a:t>there.“</a:t>
            </a:r>
            <a:endParaRPr lang="en-US" dirty="0">
              <a:solidFill>
                <a:srgbClr val="00FFFF"/>
              </a:solidFill>
              <a:effectLst/>
              <a:latin typeface="Arial" charset="0"/>
            </a:endParaRPr>
          </a:p>
          <a:p>
            <a:pPr algn="l">
              <a:defRPr/>
            </a:pPr>
            <a:endParaRPr lang="en-US" dirty="0">
              <a:solidFill>
                <a:srgbClr val="99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>
              <a:defRPr/>
            </a:pPr>
            <a:r>
              <a:rPr lang="en-US" dirty="0">
                <a:solidFill>
                  <a:srgbClr val="FFC000"/>
                </a:solidFill>
                <a:effectLst/>
                <a:latin typeface="Arial" charset="0"/>
              </a:rPr>
              <a:t>“</a:t>
            </a:r>
            <a:r>
              <a:rPr lang="en-US" dirty="0">
                <a:solidFill>
                  <a:srgbClr val="FFC000"/>
                </a:solidFill>
                <a:effectLst/>
                <a:latin typeface="Arial" charset="0"/>
              </a:rPr>
              <a:t>distance does not matter for charged planes. So one negative and one positive plane will cancel out in Case B.</a:t>
            </a:r>
            <a:r>
              <a:rPr lang="en-US" dirty="0">
                <a:solidFill>
                  <a:srgbClr val="FFC000"/>
                </a:solidFill>
                <a:effectLst/>
                <a:latin typeface="Arial" charset="0"/>
              </a:rPr>
              <a:t>“</a:t>
            </a:r>
            <a:endParaRPr lang="en-US" dirty="0">
              <a:solidFill>
                <a:srgbClr val="FFC000"/>
              </a:solidFill>
              <a:effectLst/>
              <a:latin typeface="Arial" charset="0"/>
            </a:endParaRPr>
          </a:p>
        </p:txBody>
      </p:sp>
      <p:pic>
        <p:nvPicPr>
          <p:cNvPr id="26632" name="Picture 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230188"/>
            <a:ext cx="590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6341" name="Rectangle 69"/>
          <p:cNvSpPr>
            <a:spLocks noChangeArrowheads="1"/>
          </p:cNvSpPr>
          <p:nvPr/>
        </p:nvSpPr>
        <p:spPr bwMode="auto">
          <a:xfrm>
            <a:off x="2798763" y="3960813"/>
            <a:ext cx="1454150" cy="298450"/>
          </a:xfrm>
          <a:prstGeom prst="rect">
            <a:avLst/>
          </a:prstGeom>
          <a:noFill/>
          <a:ln w="38100">
            <a:solidFill>
              <a:srgbClr val="00CC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6634" name="TextBox 10"/>
          <p:cNvSpPr txBox="1">
            <a:spLocks noChangeArrowheads="1"/>
          </p:cNvSpPr>
          <p:nvPr/>
        </p:nvSpPr>
        <p:spPr bwMode="auto">
          <a:xfrm>
            <a:off x="288925" y="508000"/>
            <a:ext cx="75152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tx1"/>
                </a:solidFill>
                <a:effectLst/>
              </a:rPr>
              <a:t>In both cases shown below, the colored lines represent positive (blue) and negative charged planes.  The magnitudes of the charge per unit area on each plane are the same.</a:t>
            </a:r>
          </a:p>
        </p:txBody>
      </p:sp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4378325"/>
            <a:ext cx="2822575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CB129F72-4797-423A-8AD3-224A86D8AF97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15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1692275" y="862013"/>
            <a:ext cx="6002338" cy="4810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67301" name="Line 5"/>
          <p:cNvSpPr>
            <a:spLocks noChangeShapeType="1"/>
          </p:cNvSpPr>
          <p:nvPr/>
        </p:nvSpPr>
        <p:spPr bwMode="auto">
          <a:xfrm>
            <a:off x="5583238" y="1382713"/>
            <a:ext cx="0" cy="30718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02" name="Line 6"/>
          <p:cNvSpPr>
            <a:spLocks noChangeShapeType="1"/>
          </p:cNvSpPr>
          <p:nvPr/>
        </p:nvSpPr>
        <p:spPr bwMode="auto">
          <a:xfrm>
            <a:off x="6140450" y="1382713"/>
            <a:ext cx="0" cy="30718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410200" y="43307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FF"/>
                </a:solidFill>
                <a:effectLst/>
              </a:rPr>
              <a:t>+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5989638" y="4230688"/>
            <a:ext cx="319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chemeClr val="hlink"/>
                </a:solidFill>
                <a:effectLst/>
              </a:rPr>
              <a:t>-</a:t>
            </a:r>
          </a:p>
        </p:txBody>
      </p:sp>
      <p:sp>
        <p:nvSpPr>
          <p:cNvPr id="567305" name="Line 9"/>
          <p:cNvSpPr>
            <a:spLocks noChangeShapeType="1"/>
          </p:cNvSpPr>
          <p:nvPr/>
        </p:nvSpPr>
        <p:spPr bwMode="auto">
          <a:xfrm>
            <a:off x="2890838" y="1373188"/>
            <a:ext cx="0" cy="30718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2717800" y="43211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FF"/>
                </a:solidFill>
                <a:effectLst/>
              </a:rPr>
              <a:t>+</a:t>
            </a:r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2470150" y="4714875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effectLst/>
              </a:rPr>
              <a:t>Case A</a:t>
            </a: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5449888" y="4724400"/>
            <a:ext cx="849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effectLst/>
              </a:rPr>
              <a:t>Case B</a:t>
            </a:r>
          </a:p>
        </p:txBody>
      </p:sp>
      <p:sp>
        <p:nvSpPr>
          <p:cNvPr id="567312" name="Line 16"/>
          <p:cNvSpPr>
            <a:spLocks noChangeShapeType="1"/>
          </p:cNvSpPr>
          <p:nvPr/>
        </p:nvSpPr>
        <p:spPr bwMode="auto">
          <a:xfrm>
            <a:off x="6781800" y="1368425"/>
            <a:ext cx="0" cy="30718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7661" name="Text Box 17"/>
          <p:cNvSpPr txBox="1">
            <a:spLocks noChangeArrowheads="1"/>
          </p:cNvSpPr>
          <p:nvPr/>
        </p:nvSpPr>
        <p:spPr bwMode="auto">
          <a:xfrm>
            <a:off x="6608763" y="4316413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FF"/>
                </a:solidFill>
                <a:effectLst/>
              </a:rPr>
              <a:t>+</a:t>
            </a:r>
          </a:p>
        </p:txBody>
      </p:sp>
      <p:sp>
        <p:nvSpPr>
          <p:cNvPr id="567320" name="Line 24"/>
          <p:cNvSpPr>
            <a:spLocks noChangeShapeType="1"/>
          </p:cNvSpPr>
          <p:nvPr/>
        </p:nvSpPr>
        <p:spPr bwMode="auto">
          <a:xfrm>
            <a:off x="3094038" y="2738438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21" name="Line 25"/>
          <p:cNvSpPr>
            <a:spLocks noChangeShapeType="1"/>
          </p:cNvSpPr>
          <p:nvPr/>
        </p:nvSpPr>
        <p:spPr bwMode="auto">
          <a:xfrm>
            <a:off x="3095625" y="2330450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22" name="Line 26"/>
          <p:cNvSpPr>
            <a:spLocks noChangeShapeType="1"/>
          </p:cNvSpPr>
          <p:nvPr/>
        </p:nvSpPr>
        <p:spPr bwMode="auto">
          <a:xfrm>
            <a:off x="3086100" y="3559175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23" name="Line 27"/>
          <p:cNvSpPr>
            <a:spLocks noChangeShapeType="1"/>
          </p:cNvSpPr>
          <p:nvPr/>
        </p:nvSpPr>
        <p:spPr bwMode="auto">
          <a:xfrm>
            <a:off x="3087688" y="3151188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26" name="Line 30"/>
          <p:cNvSpPr>
            <a:spLocks noChangeShapeType="1"/>
          </p:cNvSpPr>
          <p:nvPr/>
        </p:nvSpPr>
        <p:spPr bwMode="auto">
          <a:xfrm>
            <a:off x="2257425" y="2730500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27" name="Line 31"/>
          <p:cNvSpPr>
            <a:spLocks noChangeShapeType="1"/>
          </p:cNvSpPr>
          <p:nvPr/>
        </p:nvSpPr>
        <p:spPr bwMode="auto">
          <a:xfrm>
            <a:off x="2259013" y="2322513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28" name="Line 32"/>
          <p:cNvSpPr>
            <a:spLocks noChangeShapeType="1"/>
          </p:cNvSpPr>
          <p:nvPr/>
        </p:nvSpPr>
        <p:spPr bwMode="auto">
          <a:xfrm>
            <a:off x="2249488" y="3551238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29" name="Line 33"/>
          <p:cNvSpPr>
            <a:spLocks noChangeShapeType="1"/>
          </p:cNvSpPr>
          <p:nvPr/>
        </p:nvSpPr>
        <p:spPr bwMode="auto">
          <a:xfrm>
            <a:off x="2251075" y="3143250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30" name="Line 34"/>
          <p:cNvSpPr>
            <a:spLocks noChangeShapeType="1"/>
          </p:cNvSpPr>
          <p:nvPr/>
        </p:nvSpPr>
        <p:spPr bwMode="auto">
          <a:xfrm>
            <a:off x="5667375" y="2625725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31" name="Line 35"/>
          <p:cNvSpPr>
            <a:spLocks noChangeShapeType="1"/>
          </p:cNvSpPr>
          <p:nvPr/>
        </p:nvSpPr>
        <p:spPr bwMode="auto">
          <a:xfrm>
            <a:off x="5668963" y="2217738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32" name="Line 36"/>
          <p:cNvSpPr>
            <a:spLocks noChangeShapeType="1"/>
          </p:cNvSpPr>
          <p:nvPr/>
        </p:nvSpPr>
        <p:spPr bwMode="auto">
          <a:xfrm>
            <a:off x="5659438" y="3446463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33" name="Line 37"/>
          <p:cNvSpPr>
            <a:spLocks noChangeShapeType="1"/>
          </p:cNvSpPr>
          <p:nvPr/>
        </p:nvSpPr>
        <p:spPr bwMode="auto">
          <a:xfrm>
            <a:off x="5661025" y="3038475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34" name="Line 38"/>
          <p:cNvSpPr>
            <a:spLocks noChangeShapeType="1"/>
          </p:cNvSpPr>
          <p:nvPr/>
        </p:nvSpPr>
        <p:spPr bwMode="auto">
          <a:xfrm>
            <a:off x="5030788" y="2617788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35" name="Line 39"/>
          <p:cNvSpPr>
            <a:spLocks noChangeShapeType="1"/>
          </p:cNvSpPr>
          <p:nvPr/>
        </p:nvSpPr>
        <p:spPr bwMode="auto">
          <a:xfrm>
            <a:off x="5032375" y="2209800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36" name="Line 40"/>
          <p:cNvSpPr>
            <a:spLocks noChangeShapeType="1"/>
          </p:cNvSpPr>
          <p:nvPr/>
        </p:nvSpPr>
        <p:spPr bwMode="auto">
          <a:xfrm>
            <a:off x="5022850" y="3438525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37" name="Line 41"/>
          <p:cNvSpPr>
            <a:spLocks noChangeShapeType="1"/>
          </p:cNvSpPr>
          <p:nvPr/>
        </p:nvSpPr>
        <p:spPr bwMode="auto">
          <a:xfrm>
            <a:off x="5024438" y="3030538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38" name="Line 42"/>
          <p:cNvSpPr>
            <a:spLocks noChangeShapeType="1"/>
          </p:cNvSpPr>
          <p:nvPr/>
        </p:nvSpPr>
        <p:spPr bwMode="auto">
          <a:xfrm>
            <a:off x="5668963" y="2751138"/>
            <a:ext cx="428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39" name="Line 43"/>
          <p:cNvSpPr>
            <a:spLocks noChangeShapeType="1"/>
          </p:cNvSpPr>
          <p:nvPr/>
        </p:nvSpPr>
        <p:spPr bwMode="auto">
          <a:xfrm>
            <a:off x="5670550" y="2343150"/>
            <a:ext cx="428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40" name="Line 44"/>
          <p:cNvSpPr>
            <a:spLocks noChangeShapeType="1"/>
          </p:cNvSpPr>
          <p:nvPr/>
        </p:nvSpPr>
        <p:spPr bwMode="auto">
          <a:xfrm>
            <a:off x="5661025" y="3571875"/>
            <a:ext cx="428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41" name="Line 45"/>
          <p:cNvSpPr>
            <a:spLocks noChangeShapeType="1"/>
          </p:cNvSpPr>
          <p:nvPr/>
        </p:nvSpPr>
        <p:spPr bwMode="auto">
          <a:xfrm>
            <a:off x="5662613" y="3163888"/>
            <a:ext cx="428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42" name="Line 46"/>
          <p:cNvSpPr>
            <a:spLocks noChangeShapeType="1"/>
          </p:cNvSpPr>
          <p:nvPr/>
        </p:nvSpPr>
        <p:spPr bwMode="auto">
          <a:xfrm>
            <a:off x="6194425" y="2752725"/>
            <a:ext cx="428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43" name="Line 47"/>
          <p:cNvSpPr>
            <a:spLocks noChangeShapeType="1"/>
          </p:cNvSpPr>
          <p:nvPr/>
        </p:nvSpPr>
        <p:spPr bwMode="auto">
          <a:xfrm>
            <a:off x="6196013" y="2344738"/>
            <a:ext cx="428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44" name="Line 48"/>
          <p:cNvSpPr>
            <a:spLocks noChangeShapeType="1"/>
          </p:cNvSpPr>
          <p:nvPr/>
        </p:nvSpPr>
        <p:spPr bwMode="auto">
          <a:xfrm>
            <a:off x="6186488" y="3573463"/>
            <a:ext cx="428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45" name="Line 49"/>
          <p:cNvSpPr>
            <a:spLocks noChangeShapeType="1"/>
          </p:cNvSpPr>
          <p:nvPr/>
        </p:nvSpPr>
        <p:spPr bwMode="auto">
          <a:xfrm>
            <a:off x="6188075" y="3165475"/>
            <a:ext cx="428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46" name="Line 50"/>
          <p:cNvSpPr>
            <a:spLocks noChangeShapeType="1"/>
          </p:cNvSpPr>
          <p:nvPr/>
        </p:nvSpPr>
        <p:spPr bwMode="auto">
          <a:xfrm>
            <a:off x="5032375" y="2743200"/>
            <a:ext cx="428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47" name="Line 51"/>
          <p:cNvSpPr>
            <a:spLocks noChangeShapeType="1"/>
          </p:cNvSpPr>
          <p:nvPr/>
        </p:nvSpPr>
        <p:spPr bwMode="auto">
          <a:xfrm>
            <a:off x="5033963" y="2335213"/>
            <a:ext cx="428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48" name="Line 52"/>
          <p:cNvSpPr>
            <a:spLocks noChangeShapeType="1"/>
          </p:cNvSpPr>
          <p:nvPr/>
        </p:nvSpPr>
        <p:spPr bwMode="auto">
          <a:xfrm>
            <a:off x="5024438" y="3563938"/>
            <a:ext cx="428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49" name="Line 53"/>
          <p:cNvSpPr>
            <a:spLocks noChangeShapeType="1"/>
          </p:cNvSpPr>
          <p:nvPr/>
        </p:nvSpPr>
        <p:spPr bwMode="auto">
          <a:xfrm>
            <a:off x="5026025" y="3155950"/>
            <a:ext cx="428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50" name="Line 54"/>
          <p:cNvSpPr>
            <a:spLocks noChangeShapeType="1"/>
          </p:cNvSpPr>
          <p:nvPr/>
        </p:nvSpPr>
        <p:spPr bwMode="auto">
          <a:xfrm>
            <a:off x="6240463" y="2636838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51" name="Line 55"/>
          <p:cNvSpPr>
            <a:spLocks noChangeShapeType="1"/>
          </p:cNvSpPr>
          <p:nvPr/>
        </p:nvSpPr>
        <p:spPr bwMode="auto">
          <a:xfrm>
            <a:off x="6242050" y="2228850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52" name="Line 56"/>
          <p:cNvSpPr>
            <a:spLocks noChangeShapeType="1"/>
          </p:cNvSpPr>
          <p:nvPr/>
        </p:nvSpPr>
        <p:spPr bwMode="auto">
          <a:xfrm>
            <a:off x="6232525" y="3457575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53" name="Line 57"/>
          <p:cNvSpPr>
            <a:spLocks noChangeShapeType="1"/>
          </p:cNvSpPr>
          <p:nvPr/>
        </p:nvSpPr>
        <p:spPr bwMode="auto">
          <a:xfrm>
            <a:off x="6234113" y="3049588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74" name="Line 78"/>
          <p:cNvSpPr>
            <a:spLocks noChangeShapeType="1"/>
          </p:cNvSpPr>
          <p:nvPr/>
        </p:nvSpPr>
        <p:spPr bwMode="auto">
          <a:xfrm>
            <a:off x="5016500" y="2497138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75" name="Line 79"/>
          <p:cNvSpPr>
            <a:spLocks noChangeShapeType="1"/>
          </p:cNvSpPr>
          <p:nvPr/>
        </p:nvSpPr>
        <p:spPr bwMode="auto">
          <a:xfrm>
            <a:off x="5018088" y="2089150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76" name="Line 80"/>
          <p:cNvSpPr>
            <a:spLocks noChangeShapeType="1"/>
          </p:cNvSpPr>
          <p:nvPr/>
        </p:nvSpPr>
        <p:spPr bwMode="auto">
          <a:xfrm>
            <a:off x="5008563" y="3317875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77" name="Line 81"/>
          <p:cNvSpPr>
            <a:spLocks noChangeShapeType="1"/>
          </p:cNvSpPr>
          <p:nvPr/>
        </p:nvSpPr>
        <p:spPr bwMode="auto">
          <a:xfrm>
            <a:off x="5010150" y="2909888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78" name="Text Box 82"/>
          <p:cNvSpPr txBox="1">
            <a:spLocks noChangeArrowheads="1"/>
          </p:cNvSpPr>
          <p:nvPr/>
        </p:nvSpPr>
        <p:spPr bwMode="auto">
          <a:xfrm>
            <a:off x="3340100" y="161925"/>
            <a:ext cx="2462213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Superposition:</a:t>
            </a:r>
          </a:p>
        </p:txBody>
      </p:sp>
      <p:sp>
        <p:nvSpPr>
          <p:cNvPr id="27699" name="Text Box 83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34</a:t>
            </a:r>
          </a:p>
        </p:txBody>
      </p:sp>
      <p:sp>
        <p:nvSpPr>
          <p:cNvPr id="567380" name="Line 84"/>
          <p:cNvSpPr>
            <a:spLocks noChangeShapeType="1"/>
          </p:cNvSpPr>
          <p:nvPr/>
        </p:nvSpPr>
        <p:spPr bwMode="auto">
          <a:xfrm>
            <a:off x="5654675" y="2506663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81" name="Line 85"/>
          <p:cNvSpPr>
            <a:spLocks noChangeShapeType="1"/>
          </p:cNvSpPr>
          <p:nvPr/>
        </p:nvSpPr>
        <p:spPr bwMode="auto">
          <a:xfrm>
            <a:off x="5656263" y="2098675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82" name="Line 86"/>
          <p:cNvSpPr>
            <a:spLocks noChangeShapeType="1"/>
          </p:cNvSpPr>
          <p:nvPr/>
        </p:nvSpPr>
        <p:spPr bwMode="auto">
          <a:xfrm>
            <a:off x="5646738" y="3327400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83" name="Line 87"/>
          <p:cNvSpPr>
            <a:spLocks noChangeShapeType="1"/>
          </p:cNvSpPr>
          <p:nvPr/>
        </p:nvSpPr>
        <p:spPr bwMode="auto">
          <a:xfrm>
            <a:off x="5648325" y="2919413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84" name="Line 88"/>
          <p:cNvSpPr>
            <a:spLocks noChangeShapeType="1"/>
          </p:cNvSpPr>
          <p:nvPr/>
        </p:nvSpPr>
        <p:spPr bwMode="auto">
          <a:xfrm>
            <a:off x="6203950" y="2536825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85" name="Line 89"/>
          <p:cNvSpPr>
            <a:spLocks noChangeShapeType="1"/>
          </p:cNvSpPr>
          <p:nvPr/>
        </p:nvSpPr>
        <p:spPr bwMode="auto">
          <a:xfrm>
            <a:off x="6205538" y="2128838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86" name="Line 90"/>
          <p:cNvSpPr>
            <a:spLocks noChangeShapeType="1"/>
          </p:cNvSpPr>
          <p:nvPr/>
        </p:nvSpPr>
        <p:spPr bwMode="auto">
          <a:xfrm>
            <a:off x="6196013" y="3357563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87" name="Line 91"/>
          <p:cNvSpPr>
            <a:spLocks noChangeShapeType="1"/>
          </p:cNvSpPr>
          <p:nvPr/>
        </p:nvSpPr>
        <p:spPr bwMode="auto">
          <a:xfrm>
            <a:off x="6197600" y="2949575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89" name="Line 93"/>
          <p:cNvSpPr>
            <a:spLocks noChangeShapeType="1"/>
          </p:cNvSpPr>
          <p:nvPr/>
        </p:nvSpPr>
        <p:spPr bwMode="auto">
          <a:xfrm>
            <a:off x="5095875" y="4198938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90" name="Text Box 94"/>
          <p:cNvSpPr txBox="1">
            <a:spLocks noChangeArrowheads="1"/>
          </p:cNvSpPr>
          <p:nvPr/>
        </p:nvSpPr>
        <p:spPr bwMode="auto">
          <a:xfrm>
            <a:off x="4498975" y="4041775"/>
            <a:ext cx="588963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NET</a:t>
            </a:r>
          </a:p>
        </p:txBody>
      </p:sp>
      <p:sp>
        <p:nvSpPr>
          <p:cNvPr id="567391" name="Line 95"/>
          <p:cNvSpPr>
            <a:spLocks noChangeShapeType="1"/>
          </p:cNvSpPr>
          <p:nvPr/>
        </p:nvSpPr>
        <p:spPr bwMode="auto">
          <a:xfrm>
            <a:off x="5657850" y="4195763"/>
            <a:ext cx="4286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7392" name="Line 96"/>
          <p:cNvSpPr>
            <a:spLocks noChangeShapeType="1"/>
          </p:cNvSpPr>
          <p:nvPr/>
        </p:nvSpPr>
        <p:spPr bwMode="auto">
          <a:xfrm>
            <a:off x="6253163" y="4200525"/>
            <a:ext cx="428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59D35863-BDDA-4831-BF90-3D7B80E47CF8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16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Calculation</a:t>
            </a:r>
            <a:endParaRPr lang="en-US" altLang="en-US" sz="3600">
              <a:solidFill>
                <a:srgbClr val="FFFF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30788" name="Oval 4"/>
          <p:cNvSpPr>
            <a:spLocks noChangeArrowheads="1"/>
          </p:cNvSpPr>
          <p:nvPr/>
        </p:nvSpPr>
        <p:spPr bwMode="auto">
          <a:xfrm>
            <a:off x="942975" y="1066800"/>
            <a:ext cx="2181225" cy="2181225"/>
          </a:xfrm>
          <a:prstGeom prst="ellipse">
            <a:avLst/>
          </a:prstGeom>
          <a:solidFill>
            <a:srgbClr val="99FF99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30789" name="Oval 5"/>
          <p:cNvSpPr>
            <a:spLocks noChangeArrowheads="1"/>
          </p:cNvSpPr>
          <p:nvPr/>
        </p:nvSpPr>
        <p:spPr bwMode="auto">
          <a:xfrm>
            <a:off x="1504950" y="1619250"/>
            <a:ext cx="1076325" cy="1076325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0790" name="Line 6"/>
          <p:cNvSpPr>
            <a:spLocks noChangeShapeType="1"/>
          </p:cNvSpPr>
          <p:nvPr/>
        </p:nvSpPr>
        <p:spPr bwMode="auto">
          <a:xfrm>
            <a:off x="581025" y="2171700"/>
            <a:ext cx="2790825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0791" name="Line 7"/>
          <p:cNvSpPr>
            <a:spLocks noChangeShapeType="1"/>
          </p:cNvSpPr>
          <p:nvPr/>
        </p:nvSpPr>
        <p:spPr bwMode="auto">
          <a:xfrm flipV="1">
            <a:off x="2047875" y="400050"/>
            <a:ext cx="0" cy="306705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936750" y="1173163"/>
            <a:ext cx="9620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effectLst/>
              </a:rPr>
              <a:t>neutral </a:t>
            </a:r>
          </a:p>
          <a:p>
            <a:r>
              <a:rPr lang="en-US" altLang="en-US" sz="1400">
                <a:solidFill>
                  <a:schemeClr val="tx1"/>
                </a:solidFill>
                <a:effectLst/>
              </a:rPr>
              <a:t>conductor</a:t>
            </a:r>
          </a:p>
        </p:txBody>
      </p:sp>
      <p:sp>
        <p:nvSpPr>
          <p:cNvPr id="630793" name="Line 9"/>
          <p:cNvSpPr>
            <a:spLocks noChangeShapeType="1"/>
          </p:cNvSpPr>
          <p:nvPr/>
        </p:nvSpPr>
        <p:spPr bwMode="auto">
          <a:xfrm flipV="1">
            <a:off x="2066925" y="2162175"/>
            <a:ext cx="523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505075" y="2055813"/>
            <a:ext cx="346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</a:t>
            </a:r>
            <a:r>
              <a:rPr lang="en-US" altLang="en-US" baseline="-2500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30795" name="Line 11"/>
          <p:cNvSpPr>
            <a:spLocks noChangeShapeType="1"/>
          </p:cNvSpPr>
          <p:nvPr/>
        </p:nvSpPr>
        <p:spPr bwMode="auto">
          <a:xfrm flipH="1" flipV="1">
            <a:off x="1457325" y="1247775"/>
            <a:ext cx="609600" cy="904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247775" y="1209675"/>
            <a:ext cx="368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</a:t>
            </a:r>
            <a:r>
              <a:rPr lang="en-US" altLang="en-US" baseline="-2500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630797" name="Oval 13"/>
          <p:cNvSpPr>
            <a:spLocks noChangeArrowheads="1"/>
          </p:cNvSpPr>
          <p:nvPr/>
        </p:nvSpPr>
        <p:spPr bwMode="auto">
          <a:xfrm>
            <a:off x="1838325" y="1962150"/>
            <a:ext cx="390525" cy="411163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0798" name="Text Box 14"/>
          <p:cNvSpPr txBox="1">
            <a:spLocks noChangeArrowheads="1"/>
          </p:cNvSpPr>
          <p:nvPr/>
        </p:nvSpPr>
        <p:spPr bwMode="auto">
          <a:xfrm>
            <a:off x="1743075" y="1993900"/>
            <a:ext cx="57467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+3Q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436938" y="1270000"/>
            <a:ext cx="55451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effectLst/>
                <a:latin typeface="Comic Sans MS" panose="030F0702030302020204" pitchFamily="66" charset="0"/>
              </a:rPr>
              <a:t>Point charge +3Q at center of neutral conducting shell of inner radius r</a:t>
            </a:r>
            <a:r>
              <a:rPr lang="en-US" altLang="en-US" sz="1800" baseline="-25000">
                <a:effectLst/>
                <a:latin typeface="Comic Sans MS" panose="030F0702030302020204" pitchFamily="66" charset="0"/>
              </a:rPr>
              <a:t>1</a:t>
            </a:r>
            <a:r>
              <a:rPr lang="en-US" altLang="en-US" sz="1800">
                <a:effectLst/>
                <a:latin typeface="Comic Sans MS" panose="030F0702030302020204" pitchFamily="66" charset="0"/>
              </a:rPr>
              <a:t> and outer radius r</a:t>
            </a:r>
            <a:r>
              <a:rPr lang="en-US" altLang="en-US" sz="1800" baseline="-25000">
                <a:effectLst/>
                <a:latin typeface="Comic Sans MS" panose="030F0702030302020204" pitchFamily="66" charset="0"/>
              </a:rPr>
              <a:t>2</a:t>
            </a:r>
            <a:r>
              <a:rPr lang="en-US" altLang="en-US" sz="1800">
                <a:effectLst/>
                <a:latin typeface="Comic Sans MS" panose="030F0702030302020204" pitchFamily="66" charset="0"/>
              </a:rPr>
              <a:t>.</a:t>
            </a:r>
          </a:p>
          <a:p>
            <a:pPr algn="l"/>
            <a:r>
              <a:rPr lang="en-US" altLang="en-US" sz="18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a) What is E everywhere?</a:t>
            </a:r>
            <a:endParaRPr lang="en-US" altLang="en-US" sz="1800" baseline="-25000">
              <a:solidFill>
                <a:srgbClr val="FFFF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30800" name="Text Box 16"/>
          <p:cNvSpPr txBox="1">
            <a:spLocks noChangeArrowheads="1"/>
          </p:cNvSpPr>
          <p:nvPr/>
        </p:nvSpPr>
        <p:spPr bwMode="auto">
          <a:xfrm>
            <a:off x="3351213" y="2290763"/>
            <a:ext cx="55451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First question:</a:t>
            </a:r>
            <a:r>
              <a:rPr lang="en-US" altLang="en-US" sz="1800">
                <a:effectLst/>
                <a:latin typeface="Comic Sans MS" panose="030F0702030302020204" pitchFamily="66" charset="0"/>
              </a:rPr>
              <a:t>  Do we have enough symmetry to use Gauss’ Law to determine E?</a:t>
            </a:r>
          </a:p>
          <a:p>
            <a:pPr algn="l"/>
            <a:r>
              <a:rPr lang="en-US" altLang="en-US" sz="1800" baseline="-25000">
                <a:effectLst/>
                <a:latin typeface="Comic Sans MS" panose="030F0702030302020204" pitchFamily="66" charset="0"/>
              </a:rPr>
              <a:t>         </a:t>
            </a:r>
            <a:r>
              <a:rPr lang="en-US" altLang="en-US" sz="1800">
                <a:solidFill>
                  <a:schemeClr val="hlink"/>
                </a:solidFill>
                <a:effectLst/>
                <a:latin typeface="Comic Sans MS" panose="030F0702030302020204" pitchFamily="66" charset="0"/>
              </a:rPr>
              <a:t>Yes.. Spherical Symmetry</a:t>
            </a:r>
            <a:r>
              <a:rPr lang="en-US" altLang="en-US" sz="1800">
                <a:effectLst/>
                <a:latin typeface="Comic Sans MS" panose="030F0702030302020204" pitchFamily="66" charset="0"/>
              </a:rPr>
              <a:t>  (what does this mean???)</a:t>
            </a:r>
            <a:r>
              <a:rPr lang="en-US" altLang="en-US" sz="1800" baseline="-25000">
                <a:effectLst/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630801" name="Text Box 17"/>
          <p:cNvSpPr txBox="1">
            <a:spLocks noChangeArrowheads="1"/>
          </p:cNvSpPr>
          <p:nvPr/>
        </p:nvSpPr>
        <p:spPr bwMode="auto">
          <a:xfrm>
            <a:off x="2000250" y="269875"/>
            <a:ext cx="2857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630802" name="Text Box 18"/>
          <p:cNvSpPr txBox="1">
            <a:spLocks noChangeArrowheads="1"/>
          </p:cNvSpPr>
          <p:nvPr/>
        </p:nvSpPr>
        <p:spPr bwMode="auto">
          <a:xfrm>
            <a:off x="3259138" y="2109788"/>
            <a:ext cx="2857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93738" y="3889375"/>
            <a:ext cx="3697287" cy="2014538"/>
            <a:chOff x="437" y="2450"/>
            <a:chExt cx="2329" cy="1269"/>
          </a:xfrm>
        </p:grpSpPr>
        <p:sp>
          <p:nvSpPr>
            <p:cNvPr id="630804" name="Text Box 20"/>
            <p:cNvSpPr txBox="1">
              <a:spLocks noChangeArrowheads="1"/>
            </p:cNvSpPr>
            <p:nvPr/>
          </p:nvSpPr>
          <p:spPr bwMode="auto">
            <a:xfrm>
              <a:off x="437" y="2450"/>
              <a:ext cx="221" cy="126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sp>
          <p:nvSpPr>
            <p:cNvPr id="28711" name="Text Box 21"/>
            <p:cNvSpPr txBox="1">
              <a:spLocks noChangeArrowheads="1"/>
            </p:cNvSpPr>
            <p:nvPr/>
          </p:nvSpPr>
          <p:spPr bwMode="auto">
            <a:xfrm>
              <a:off x="775" y="2475"/>
              <a:ext cx="18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FFCC99"/>
                  </a:solidFill>
                  <a:effectLst/>
                  <a:latin typeface="Comic Sans MS" panose="030F0702030302020204" pitchFamily="66" charset="0"/>
                </a:rPr>
                <a:t>Magnitude of E</a:t>
              </a:r>
              <a:r>
                <a:rPr lang="en-US" altLang="en-US" sz="1800">
                  <a:solidFill>
                    <a:srgbClr val="FFCC99"/>
                  </a:solidFill>
                  <a:effectLst/>
                  <a:latin typeface="Symbol" panose="05050102010706020507" pitchFamily="18" charset="2"/>
                </a:rPr>
                <a:t> </a:t>
              </a:r>
              <a:r>
                <a:rPr lang="en-US" altLang="en-US" sz="1800">
                  <a:solidFill>
                    <a:srgbClr val="FFCC99"/>
                  </a:solidFill>
                  <a:effectLst/>
                  <a:latin typeface="Comic Sans MS" panose="030F0702030302020204" pitchFamily="66" charset="0"/>
                </a:rPr>
                <a:t>is fcn of r</a:t>
              </a:r>
            </a:p>
          </p:txBody>
        </p:sp>
        <p:sp>
          <p:nvSpPr>
            <p:cNvPr id="630806" name="Rectangle 22"/>
            <p:cNvSpPr>
              <a:spLocks noChangeArrowheads="1"/>
            </p:cNvSpPr>
            <p:nvPr/>
          </p:nvSpPr>
          <p:spPr bwMode="auto">
            <a:xfrm>
              <a:off x="654" y="2523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713" name="Text Box 23"/>
            <p:cNvSpPr txBox="1">
              <a:spLocks noChangeArrowheads="1"/>
            </p:cNvSpPr>
            <p:nvPr/>
          </p:nvSpPr>
          <p:spPr bwMode="auto">
            <a:xfrm>
              <a:off x="803" y="2785"/>
              <a:ext cx="19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FFCC99"/>
                  </a:solidFill>
                  <a:effectLst/>
                </a:rPr>
                <a:t>Magnitude of E is fcn of (r-r</a:t>
              </a:r>
              <a:r>
                <a:rPr lang="en-US" altLang="en-US" sz="1800" baseline="-25000">
                  <a:solidFill>
                    <a:srgbClr val="FFCC99"/>
                  </a:solidFill>
                  <a:effectLst/>
                </a:rPr>
                <a:t>1</a:t>
              </a:r>
              <a:r>
                <a:rPr lang="en-US" altLang="en-US" sz="1800">
                  <a:solidFill>
                    <a:srgbClr val="FFCC99"/>
                  </a:solidFill>
                  <a:effectLst/>
                </a:rPr>
                <a:t>)</a:t>
              </a:r>
            </a:p>
          </p:txBody>
        </p:sp>
        <p:sp>
          <p:nvSpPr>
            <p:cNvPr id="630808" name="Rectangle 24"/>
            <p:cNvSpPr>
              <a:spLocks noChangeArrowheads="1"/>
            </p:cNvSpPr>
            <p:nvPr/>
          </p:nvSpPr>
          <p:spPr bwMode="auto">
            <a:xfrm>
              <a:off x="658" y="2861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715" name="Text Box 25"/>
            <p:cNvSpPr txBox="1">
              <a:spLocks noChangeArrowheads="1"/>
            </p:cNvSpPr>
            <p:nvPr/>
          </p:nvSpPr>
          <p:spPr bwMode="auto">
            <a:xfrm>
              <a:off x="813" y="3151"/>
              <a:ext cx="19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FFCC99"/>
                  </a:solidFill>
                  <a:effectLst/>
                </a:rPr>
                <a:t>Magnitude of E is fcn of (r-r</a:t>
              </a:r>
              <a:r>
                <a:rPr lang="en-US" altLang="en-US" sz="1800" baseline="-25000">
                  <a:solidFill>
                    <a:srgbClr val="FFCC99"/>
                  </a:solidFill>
                  <a:effectLst/>
                </a:rPr>
                <a:t>2</a:t>
              </a:r>
              <a:r>
                <a:rPr lang="en-US" altLang="en-US" sz="1800">
                  <a:solidFill>
                    <a:srgbClr val="FFCC99"/>
                  </a:solidFill>
                  <a:effectLst/>
                </a:rPr>
                <a:t>)</a:t>
              </a:r>
              <a:endParaRPr lang="en-US" altLang="en-US" sz="1800">
                <a:solidFill>
                  <a:srgbClr val="FFCC99"/>
                </a:soli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630810" name="Rectangle 26"/>
            <p:cNvSpPr>
              <a:spLocks noChangeArrowheads="1"/>
            </p:cNvSpPr>
            <p:nvPr/>
          </p:nvSpPr>
          <p:spPr bwMode="auto">
            <a:xfrm>
              <a:off x="658" y="3213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717" name="Text Box 27"/>
            <p:cNvSpPr txBox="1">
              <a:spLocks noChangeArrowheads="1"/>
            </p:cNvSpPr>
            <p:nvPr/>
          </p:nvSpPr>
          <p:spPr bwMode="auto">
            <a:xfrm>
              <a:off x="820" y="3470"/>
              <a:ext cx="1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FFCC99"/>
                  </a:solidFill>
                  <a:effectLst/>
                </a:rPr>
                <a:t>None of the above</a:t>
              </a:r>
              <a:endParaRPr lang="en-US" altLang="en-US" sz="1800">
                <a:solidFill>
                  <a:srgbClr val="FFCC99"/>
                </a:soli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630812" name="Rectangle 28"/>
            <p:cNvSpPr>
              <a:spLocks noChangeArrowheads="1"/>
            </p:cNvSpPr>
            <p:nvPr/>
          </p:nvSpPr>
          <p:spPr bwMode="auto">
            <a:xfrm>
              <a:off x="665" y="3532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895850" y="3929063"/>
            <a:ext cx="3238500" cy="2014537"/>
            <a:chOff x="3084" y="2475"/>
            <a:chExt cx="2040" cy="1269"/>
          </a:xfrm>
        </p:grpSpPr>
        <p:sp>
          <p:nvSpPr>
            <p:cNvPr id="630814" name="Text Box 30"/>
            <p:cNvSpPr txBox="1">
              <a:spLocks noChangeArrowheads="1"/>
            </p:cNvSpPr>
            <p:nvPr/>
          </p:nvSpPr>
          <p:spPr bwMode="auto">
            <a:xfrm>
              <a:off x="3084" y="2475"/>
              <a:ext cx="221" cy="126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sp>
          <p:nvSpPr>
            <p:cNvPr id="28699" name="Text Box 31"/>
            <p:cNvSpPr txBox="1">
              <a:spLocks noChangeArrowheads="1"/>
            </p:cNvSpPr>
            <p:nvPr/>
          </p:nvSpPr>
          <p:spPr bwMode="auto">
            <a:xfrm>
              <a:off x="3422" y="2500"/>
              <a:ext cx="16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FFCC99"/>
                  </a:solidFill>
                  <a:effectLst/>
                  <a:latin typeface="Comic Sans MS" panose="030F0702030302020204" pitchFamily="66" charset="0"/>
                </a:rPr>
                <a:t>Direction of E</a:t>
              </a:r>
              <a:r>
                <a:rPr lang="en-US" altLang="en-US" sz="1800">
                  <a:solidFill>
                    <a:srgbClr val="FFCC99"/>
                  </a:solidFill>
                  <a:effectLst/>
                  <a:latin typeface="Symbol" panose="05050102010706020507" pitchFamily="18" charset="2"/>
                </a:rPr>
                <a:t> </a:t>
              </a:r>
              <a:r>
                <a:rPr lang="en-US" altLang="en-US" sz="1800">
                  <a:solidFill>
                    <a:srgbClr val="FFCC99"/>
                  </a:solidFill>
                  <a:effectLst/>
                  <a:latin typeface="Comic Sans MS" panose="030F0702030302020204" pitchFamily="66" charset="0"/>
                </a:rPr>
                <a:t>is along </a:t>
              </a:r>
            </a:p>
          </p:txBody>
        </p:sp>
        <p:sp>
          <p:nvSpPr>
            <p:cNvPr id="630816" name="Rectangle 32"/>
            <p:cNvSpPr>
              <a:spLocks noChangeArrowheads="1"/>
            </p:cNvSpPr>
            <p:nvPr/>
          </p:nvSpPr>
          <p:spPr bwMode="auto">
            <a:xfrm>
              <a:off x="3301" y="2548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701" name="Text Box 33"/>
            <p:cNvSpPr txBox="1">
              <a:spLocks noChangeArrowheads="1"/>
            </p:cNvSpPr>
            <p:nvPr/>
          </p:nvSpPr>
          <p:spPr bwMode="auto">
            <a:xfrm>
              <a:off x="3450" y="2810"/>
              <a:ext cx="1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FFCC99"/>
                  </a:solidFill>
                  <a:effectLst/>
                </a:rPr>
                <a:t>Direction of E is along </a:t>
              </a:r>
            </a:p>
          </p:txBody>
        </p:sp>
        <p:sp>
          <p:nvSpPr>
            <p:cNvPr id="630818" name="Rectangle 34"/>
            <p:cNvSpPr>
              <a:spLocks noChangeArrowheads="1"/>
            </p:cNvSpPr>
            <p:nvPr/>
          </p:nvSpPr>
          <p:spPr bwMode="auto">
            <a:xfrm>
              <a:off x="3305" y="2886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703" name="Text Box 35"/>
            <p:cNvSpPr txBox="1">
              <a:spLocks noChangeArrowheads="1"/>
            </p:cNvSpPr>
            <p:nvPr/>
          </p:nvSpPr>
          <p:spPr bwMode="auto">
            <a:xfrm>
              <a:off x="3460" y="3176"/>
              <a:ext cx="1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FFCC99"/>
                  </a:solidFill>
                  <a:effectLst/>
                </a:rPr>
                <a:t>Direction of E is along </a:t>
              </a:r>
              <a:endParaRPr lang="en-US" altLang="en-US" sz="1800">
                <a:solidFill>
                  <a:srgbClr val="FFCC99"/>
                </a:soli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630820" name="Rectangle 36"/>
            <p:cNvSpPr>
              <a:spLocks noChangeArrowheads="1"/>
            </p:cNvSpPr>
            <p:nvPr/>
          </p:nvSpPr>
          <p:spPr bwMode="auto">
            <a:xfrm>
              <a:off x="3305" y="3238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705" name="Text Box 37"/>
            <p:cNvSpPr txBox="1">
              <a:spLocks noChangeArrowheads="1"/>
            </p:cNvSpPr>
            <p:nvPr/>
          </p:nvSpPr>
          <p:spPr bwMode="auto">
            <a:xfrm>
              <a:off x="3467" y="3495"/>
              <a:ext cx="1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FFCC99"/>
                  </a:solidFill>
                  <a:effectLst/>
                </a:rPr>
                <a:t>None of the above</a:t>
              </a:r>
              <a:endParaRPr lang="en-US" altLang="en-US" sz="1800">
                <a:solidFill>
                  <a:srgbClr val="FFCC99"/>
                </a:solidFill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630822" name="Rectangle 38"/>
            <p:cNvSpPr>
              <a:spLocks noChangeArrowheads="1"/>
            </p:cNvSpPr>
            <p:nvPr/>
          </p:nvSpPr>
          <p:spPr bwMode="auto">
            <a:xfrm>
              <a:off x="3312" y="3557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28707" name="Object 39"/>
            <p:cNvGraphicFramePr>
              <a:graphicFrameLocks noChangeAspect="1"/>
            </p:cNvGraphicFramePr>
            <p:nvPr/>
          </p:nvGraphicFramePr>
          <p:xfrm>
            <a:off x="5004" y="2506"/>
            <a:ext cx="1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9" name="Equation" r:id="rId4" imgW="152400" imgH="257243" progId="Equation.DSMT4">
                    <p:embed/>
                  </p:oleObj>
                </mc:Choice>
                <mc:Fallback>
                  <p:oleObj name="Equation" r:id="rId4" imgW="152400" imgH="257243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" y="2506"/>
                          <a:ext cx="1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8" name="Object 40"/>
            <p:cNvGraphicFramePr>
              <a:graphicFrameLocks noChangeAspect="1"/>
            </p:cNvGraphicFramePr>
            <p:nvPr/>
          </p:nvGraphicFramePr>
          <p:xfrm>
            <a:off x="4949" y="2799"/>
            <a:ext cx="13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0" name="Equation" r:id="rId6" imgW="180992" imgH="314257" progId="Equation.DSMT4">
                    <p:embed/>
                  </p:oleObj>
                </mc:Choice>
                <mc:Fallback>
                  <p:oleObj name="Equation" r:id="rId6" imgW="180992" imgH="314257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799"/>
                          <a:ext cx="13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9" name="Object 41"/>
            <p:cNvGraphicFramePr>
              <a:graphicFrameLocks noChangeAspect="1"/>
            </p:cNvGraphicFramePr>
            <p:nvPr/>
          </p:nvGraphicFramePr>
          <p:xfrm>
            <a:off x="4986" y="3208"/>
            <a:ext cx="11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1" name="Equation" r:id="rId8" imgW="142959" imgH="238057" progId="Equation.DSMT4">
                    <p:embed/>
                  </p:oleObj>
                </mc:Choice>
                <mc:Fallback>
                  <p:oleObj name="Equation" r:id="rId8" imgW="142959" imgH="238057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6" y="3208"/>
                          <a:ext cx="11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0828" name="Rectangle 44"/>
          <p:cNvSpPr>
            <a:spLocks noChangeArrowheads="1"/>
          </p:cNvSpPr>
          <p:nvPr/>
        </p:nvSpPr>
        <p:spPr bwMode="auto">
          <a:xfrm>
            <a:off x="715963" y="3811588"/>
            <a:ext cx="3590925" cy="517525"/>
          </a:xfrm>
          <a:prstGeom prst="rect">
            <a:avLst/>
          </a:prstGeom>
          <a:noFill/>
          <a:ln w="38100">
            <a:solidFill>
              <a:srgbClr val="99FF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0829" name="Rectangle 45"/>
          <p:cNvSpPr>
            <a:spLocks noChangeArrowheads="1"/>
          </p:cNvSpPr>
          <p:nvPr/>
        </p:nvSpPr>
        <p:spPr bwMode="auto">
          <a:xfrm>
            <a:off x="4781550" y="4979988"/>
            <a:ext cx="3568700" cy="539750"/>
          </a:xfrm>
          <a:prstGeom prst="rect">
            <a:avLst/>
          </a:prstGeom>
          <a:noFill/>
          <a:ln w="38100">
            <a:solidFill>
              <a:srgbClr val="99FF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28695" name="Picture 4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188"/>
            <a:ext cx="590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6" name="Text Box 83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36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1189038" y="6073775"/>
            <a:ext cx="6942137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SPHERICAL SYMMETRY IS GENERATED BY A POINT !!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0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0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0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0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800" grpId="0"/>
      <p:bldP spid="630828" grpId="0" animBg="1"/>
      <p:bldP spid="630829" grpId="0" animBg="1"/>
      <p:bldP spid="113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0DD979C7-7A05-40A2-838E-937932C61D2A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17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Calculation</a:t>
            </a:r>
            <a:endParaRPr lang="en-US" altLang="en-US" sz="3600">
              <a:solidFill>
                <a:srgbClr val="FFFF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32835" name="Oval 3"/>
          <p:cNvSpPr>
            <a:spLocks noChangeArrowheads="1"/>
          </p:cNvSpPr>
          <p:nvPr/>
        </p:nvSpPr>
        <p:spPr bwMode="auto">
          <a:xfrm>
            <a:off x="942975" y="733425"/>
            <a:ext cx="2181225" cy="2181225"/>
          </a:xfrm>
          <a:prstGeom prst="ellipse">
            <a:avLst/>
          </a:prstGeom>
          <a:solidFill>
            <a:srgbClr val="99FF99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32836" name="Oval 4"/>
          <p:cNvSpPr>
            <a:spLocks noChangeArrowheads="1"/>
          </p:cNvSpPr>
          <p:nvPr/>
        </p:nvSpPr>
        <p:spPr bwMode="auto">
          <a:xfrm>
            <a:off x="1504950" y="1285875"/>
            <a:ext cx="1076325" cy="1076325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2837" name="Line 5"/>
          <p:cNvSpPr>
            <a:spLocks noChangeShapeType="1"/>
          </p:cNvSpPr>
          <p:nvPr/>
        </p:nvSpPr>
        <p:spPr bwMode="auto">
          <a:xfrm>
            <a:off x="581025" y="1838325"/>
            <a:ext cx="2790825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2838" name="Line 6"/>
          <p:cNvSpPr>
            <a:spLocks noChangeShapeType="1"/>
          </p:cNvSpPr>
          <p:nvPr/>
        </p:nvSpPr>
        <p:spPr bwMode="auto">
          <a:xfrm flipV="1">
            <a:off x="2047875" y="66675"/>
            <a:ext cx="0" cy="306705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1936750" y="839788"/>
            <a:ext cx="9620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effectLst/>
              </a:rPr>
              <a:t>neutral </a:t>
            </a:r>
          </a:p>
          <a:p>
            <a:r>
              <a:rPr lang="en-US" altLang="en-US" sz="1400">
                <a:solidFill>
                  <a:schemeClr val="tx1"/>
                </a:solidFill>
                <a:effectLst/>
              </a:rPr>
              <a:t>conductor</a:t>
            </a:r>
          </a:p>
        </p:txBody>
      </p:sp>
      <p:sp>
        <p:nvSpPr>
          <p:cNvPr id="632840" name="Line 8"/>
          <p:cNvSpPr>
            <a:spLocks noChangeShapeType="1"/>
          </p:cNvSpPr>
          <p:nvPr/>
        </p:nvSpPr>
        <p:spPr bwMode="auto">
          <a:xfrm flipV="1">
            <a:off x="2066925" y="1828800"/>
            <a:ext cx="523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2505075" y="1722438"/>
            <a:ext cx="346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</a:t>
            </a:r>
            <a:r>
              <a:rPr lang="en-US" altLang="en-US" baseline="-2500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32842" name="Line 10"/>
          <p:cNvSpPr>
            <a:spLocks noChangeShapeType="1"/>
          </p:cNvSpPr>
          <p:nvPr/>
        </p:nvSpPr>
        <p:spPr bwMode="auto">
          <a:xfrm flipH="1" flipV="1">
            <a:off x="1457325" y="914400"/>
            <a:ext cx="609600" cy="904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1247775" y="876300"/>
            <a:ext cx="368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</a:t>
            </a:r>
            <a:r>
              <a:rPr lang="en-US" altLang="en-US" baseline="-2500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632844" name="Oval 12"/>
          <p:cNvSpPr>
            <a:spLocks noChangeArrowheads="1"/>
          </p:cNvSpPr>
          <p:nvPr/>
        </p:nvSpPr>
        <p:spPr bwMode="auto">
          <a:xfrm>
            <a:off x="1838325" y="1628775"/>
            <a:ext cx="390525" cy="411163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2845" name="Text Box 13"/>
          <p:cNvSpPr txBox="1">
            <a:spLocks noChangeArrowheads="1"/>
          </p:cNvSpPr>
          <p:nvPr/>
        </p:nvSpPr>
        <p:spPr bwMode="auto">
          <a:xfrm>
            <a:off x="1743075" y="1660525"/>
            <a:ext cx="57467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+3Q</a:t>
            </a:r>
          </a:p>
        </p:txBody>
      </p:sp>
      <p:sp>
        <p:nvSpPr>
          <p:cNvPr id="29711" name="Text Box 14"/>
          <p:cNvSpPr txBox="1">
            <a:spLocks noChangeArrowheads="1"/>
          </p:cNvSpPr>
          <p:nvPr/>
        </p:nvSpPr>
        <p:spPr bwMode="auto">
          <a:xfrm>
            <a:off x="3417888" y="746125"/>
            <a:ext cx="55451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effectLst/>
                <a:latin typeface="Comic Sans MS" panose="030F0702030302020204" pitchFamily="66" charset="0"/>
              </a:rPr>
              <a:t>Point charge +3Q at center of neutral conducting shell of inner radius r</a:t>
            </a:r>
            <a:r>
              <a:rPr lang="en-US" altLang="en-US" sz="1800" baseline="-25000">
                <a:effectLst/>
                <a:latin typeface="Comic Sans MS" panose="030F0702030302020204" pitchFamily="66" charset="0"/>
              </a:rPr>
              <a:t>1</a:t>
            </a:r>
            <a:r>
              <a:rPr lang="en-US" altLang="en-US" sz="1800">
                <a:effectLst/>
                <a:latin typeface="Comic Sans MS" panose="030F0702030302020204" pitchFamily="66" charset="0"/>
              </a:rPr>
              <a:t> and outer radius r</a:t>
            </a:r>
            <a:r>
              <a:rPr lang="en-US" altLang="en-US" sz="1800" baseline="-25000">
                <a:effectLst/>
                <a:latin typeface="Comic Sans MS" panose="030F0702030302020204" pitchFamily="66" charset="0"/>
              </a:rPr>
              <a:t>2</a:t>
            </a:r>
            <a:r>
              <a:rPr lang="en-US" altLang="en-US" sz="1800">
                <a:effectLst/>
                <a:latin typeface="Comic Sans MS" panose="030F0702030302020204" pitchFamily="66" charset="0"/>
              </a:rPr>
              <a:t>.</a:t>
            </a:r>
          </a:p>
          <a:p>
            <a:pPr algn="l"/>
            <a:r>
              <a:rPr lang="en-US" altLang="en-US" sz="18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a) What is E everywhere?</a:t>
            </a:r>
            <a:endParaRPr lang="en-US" altLang="en-US" sz="1800" baseline="-25000">
              <a:solidFill>
                <a:srgbClr val="FFFF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4046538" y="1604963"/>
            <a:ext cx="41925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We know:  </a:t>
            </a:r>
          </a:p>
          <a:p>
            <a:pPr algn="l"/>
            <a:r>
              <a:rPr lang="en-US" altLang="en-US" sz="18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	magnitude of E is fcn of r </a:t>
            </a:r>
          </a:p>
          <a:p>
            <a:pPr algn="l"/>
            <a:r>
              <a:rPr lang="en-US" altLang="en-US" sz="18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	direction  of E is along </a:t>
            </a:r>
          </a:p>
        </p:txBody>
      </p:sp>
      <p:sp>
        <p:nvSpPr>
          <p:cNvPr id="632848" name="Text Box 16"/>
          <p:cNvSpPr txBox="1">
            <a:spLocks noChangeArrowheads="1"/>
          </p:cNvSpPr>
          <p:nvPr/>
        </p:nvSpPr>
        <p:spPr bwMode="auto">
          <a:xfrm>
            <a:off x="2000250" y="-63500"/>
            <a:ext cx="2857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632849" name="Text Box 17"/>
          <p:cNvSpPr txBox="1">
            <a:spLocks noChangeArrowheads="1"/>
          </p:cNvSpPr>
          <p:nvPr/>
        </p:nvSpPr>
        <p:spPr bwMode="auto">
          <a:xfrm>
            <a:off x="3259138" y="1776413"/>
            <a:ext cx="2857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632850" name="Text Box 18"/>
          <p:cNvSpPr txBox="1">
            <a:spLocks noChangeArrowheads="1"/>
          </p:cNvSpPr>
          <p:nvPr/>
        </p:nvSpPr>
        <p:spPr bwMode="auto">
          <a:xfrm>
            <a:off x="7318375" y="2736850"/>
            <a:ext cx="1841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29716" name="Object 19"/>
          <p:cNvGraphicFramePr>
            <a:graphicFrameLocks noChangeAspect="1"/>
          </p:cNvGraphicFramePr>
          <p:nvPr/>
        </p:nvGraphicFramePr>
        <p:xfrm>
          <a:off x="7515225" y="2225675"/>
          <a:ext cx="17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Equation" r:id="rId4" imgW="142959" imgH="238057" progId="Equation.DSMT4">
                  <p:embed/>
                </p:oleObj>
              </mc:Choice>
              <mc:Fallback>
                <p:oleObj name="Equation" r:id="rId4" imgW="142959" imgH="238057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2225675"/>
                        <a:ext cx="177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69888" y="5619750"/>
            <a:ext cx="1612900" cy="1190625"/>
            <a:chOff x="233" y="3540"/>
            <a:chExt cx="1016" cy="750"/>
          </a:xfrm>
        </p:grpSpPr>
        <p:graphicFrame>
          <p:nvGraphicFramePr>
            <p:cNvPr id="29749" name="Object 25"/>
            <p:cNvGraphicFramePr>
              <a:graphicFrameLocks noChangeAspect="1"/>
            </p:cNvGraphicFramePr>
            <p:nvPr/>
          </p:nvGraphicFramePr>
          <p:xfrm>
            <a:off x="233" y="3778"/>
            <a:ext cx="1016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2" name="Equation" r:id="rId6" imgW="1571743" imgH="771457" progId="Equation.DSMT4">
                    <p:embed/>
                  </p:oleObj>
                </mc:Choice>
                <mc:Fallback>
                  <p:oleObj name="Equation" r:id="rId6" imgW="1571743" imgH="771457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" y="3778"/>
                          <a:ext cx="1016" cy="512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2858" name="AutoShape 26"/>
            <p:cNvSpPr>
              <a:spLocks noChangeArrowheads="1"/>
            </p:cNvSpPr>
            <p:nvPr/>
          </p:nvSpPr>
          <p:spPr bwMode="auto">
            <a:xfrm rot="10800000" flipV="1">
              <a:off x="606" y="3540"/>
              <a:ext cx="186" cy="16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aphicFrame>
        <p:nvGraphicFramePr>
          <p:cNvPr id="632862" name="Object 30"/>
          <p:cNvGraphicFramePr>
            <a:graphicFrameLocks noChangeAspect="1"/>
          </p:cNvGraphicFramePr>
          <p:nvPr/>
        </p:nvGraphicFramePr>
        <p:xfrm>
          <a:off x="447675" y="5178425"/>
          <a:ext cx="134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8" imgW="1304976" imgH="342900" progId="Equation.DSMT4">
                  <p:embed/>
                </p:oleObj>
              </mc:Choice>
              <mc:Fallback>
                <p:oleObj name="Equation" r:id="rId8" imgW="1304976" imgH="3429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5178425"/>
                        <a:ext cx="1346200" cy="3810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724150" y="4257675"/>
            <a:ext cx="1917700" cy="2514600"/>
            <a:chOff x="1716" y="2682"/>
            <a:chExt cx="1208" cy="1584"/>
          </a:xfrm>
        </p:grpSpPr>
        <p:sp>
          <p:nvSpPr>
            <p:cNvPr id="632864" name="Text Box 32"/>
            <p:cNvSpPr txBox="1">
              <a:spLocks noChangeArrowheads="1"/>
            </p:cNvSpPr>
            <p:nvPr/>
          </p:nvSpPr>
          <p:spPr bwMode="auto">
            <a:xfrm>
              <a:off x="1716" y="2997"/>
              <a:ext cx="221" cy="126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632865" name="Rectangle 33"/>
            <p:cNvSpPr>
              <a:spLocks noChangeArrowheads="1"/>
            </p:cNvSpPr>
            <p:nvPr/>
          </p:nvSpPr>
          <p:spPr bwMode="auto">
            <a:xfrm>
              <a:off x="1975" y="3058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2866" name="Rectangle 34"/>
            <p:cNvSpPr>
              <a:spLocks noChangeArrowheads="1"/>
            </p:cNvSpPr>
            <p:nvPr/>
          </p:nvSpPr>
          <p:spPr bwMode="auto">
            <a:xfrm>
              <a:off x="1985" y="3570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2867" name="Rectangle 35"/>
            <p:cNvSpPr>
              <a:spLocks noChangeArrowheads="1"/>
            </p:cNvSpPr>
            <p:nvPr/>
          </p:nvSpPr>
          <p:spPr bwMode="auto">
            <a:xfrm>
              <a:off x="1961" y="4072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45" name="Text Box 36"/>
            <p:cNvSpPr txBox="1">
              <a:spLocks noChangeArrowheads="1"/>
            </p:cNvSpPr>
            <p:nvPr/>
          </p:nvSpPr>
          <p:spPr bwMode="auto">
            <a:xfrm>
              <a:off x="2221" y="2682"/>
              <a:ext cx="658" cy="2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effectLst/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solidFill>
                    <a:schemeClr val="tx2"/>
                  </a:solidFill>
                  <a:effectLst/>
                  <a:latin typeface="Comic Sans MS" panose="030F0702030302020204" pitchFamily="66" charset="0"/>
                </a:rPr>
                <a:t>1</a:t>
              </a:r>
              <a:r>
                <a:rPr lang="en-US" altLang="en-US">
                  <a:solidFill>
                    <a:schemeClr val="tx2"/>
                  </a:solidFill>
                  <a:effectLst/>
                  <a:latin typeface="Comic Sans MS" panose="030F0702030302020204" pitchFamily="66" charset="0"/>
                </a:rPr>
                <a:t> &lt; r &lt; r</a:t>
              </a:r>
              <a:r>
                <a:rPr lang="en-US" altLang="en-US" baseline="-25000">
                  <a:solidFill>
                    <a:schemeClr val="tx2"/>
                  </a:solidFill>
                  <a:effectLst/>
                  <a:latin typeface="Comic Sans MS" panose="030F0702030302020204" pitchFamily="66" charset="0"/>
                </a:rPr>
                <a:t>2</a:t>
              </a:r>
            </a:p>
          </p:txBody>
        </p:sp>
        <p:graphicFrame>
          <p:nvGraphicFramePr>
            <p:cNvPr id="29746" name="Object 37"/>
            <p:cNvGraphicFramePr>
              <a:graphicFrameLocks noChangeAspect="1"/>
            </p:cNvGraphicFramePr>
            <p:nvPr/>
          </p:nvGraphicFramePr>
          <p:xfrm>
            <a:off x="2166" y="2963"/>
            <a:ext cx="751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4" name="Equation" r:id="rId10" imgW="1571743" imgH="771457" progId="Equation.DSMT4">
                    <p:embed/>
                  </p:oleObj>
                </mc:Choice>
                <mc:Fallback>
                  <p:oleObj name="Equation" r:id="rId10" imgW="1571743" imgH="771457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6" y="2963"/>
                          <a:ext cx="751" cy="379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7" name="Object 38"/>
            <p:cNvGraphicFramePr>
              <a:graphicFrameLocks noChangeAspect="1"/>
            </p:cNvGraphicFramePr>
            <p:nvPr/>
          </p:nvGraphicFramePr>
          <p:xfrm>
            <a:off x="2173" y="3441"/>
            <a:ext cx="75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5" name="Equation" r:id="rId12" imgW="1571743" imgH="809557" progId="Equation.DSMT4">
                    <p:embed/>
                  </p:oleObj>
                </mc:Choice>
                <mc:Fallback>
                  <p:oleObj name="Equation" r:id="rId12" imgW="1571743" imgH="809557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3" y="3441"/>
                          <a:ext cx="751" cy="397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8" name="Object 39"/>
            <p:cNvGraphicFramePr>
              <a:graphicFrameLocks noChangeAspect="1"/>
            </p:cNvGraphicFramePr>
            <p:nvPr/>
          </p:nvGraphicFramePr>
          <p:xfrm>
            <a:off x="2302" y="4073"/>
            <a:ext cx="326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6" name="Equation" r:id="rId14" imgW="657343" imgH="238057" progId="Equation.DSMT4">
                    <p:embed/>
                  </p:oleObj>
                </mc:Choice>
                <mc:Fallback>
                  <p:oleObj name="Equation" r:id="rId14" imgW="657343" imgH="238057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2" y="4073"/>
                          <a:ext cx="326" cy="131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4945063" y="4305300"/>
            <a:ext cx="2359025" cy="2514600"/>
            <a:chOff x="3115" y="2712"/>
            <a:chExt cx="1486" cy="1584"/>
          </a:xfrm>
        </p:grpSpPr>
        <p:sp>
          <p:nvSpPr>
            <p:cNvPr id="632873" name="Text Box 41"/>
            <p:cNvSpPr txBox="1">
              <a:spLocks noChangeArrowheads="1"/>
            </p:cNvSpPr>
            <p:nvPr/>
          </p:nvSpPr>
          <p:spPr bwMode="auto">
            <a:xfrm>
              <a:off x="3115" y="3027"/>
              <a:ext cx="221" cy="126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632874" name="Rectangle 42"/>
            <p:cNvSpPr>
              <a:spLocks noChangeArrowheads="1"/>
            </p:cNvSpPr>
            <p:nvPr/>
          </p:nvSpPr>
          <p:spPr bwMode="auto">
            <a:xfrm>
              <a:off x="3374" y="3088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2875" name="Rectangle 43"/>
            <p:cNvSpPr>
              <a:spLocks noChangeArrowheads="1"/>
            </p:cNvSpPr>
            <p:nvPr/>
          </p:nvSpPr>
          <p:spPr bwMode="auto">
            <a:xfrm>
              <a:off x="3384" y="3600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2876" name="Rectangle 44"/>
            <p:cNvSpPr>
              <a:spLocks noChangeArrowheads="1"/>
            </p:cNvSpPr>
            <p:nvPr/>
          </p:nvSpPr>
          <p:spPr bwMode="auto">
            <a:xfrm>
              <a:off x="3360" y="4102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737" name="Text Box 45"/>
            <p:cNvSpPr txBox="1">
              <a:spLocks noChangeArrowheads="1"/>
            </p:cNvSpPr>
            <p:nvPr/>
          </p:nvSpPr>
          <p:spPr bwMode="auto">
            <a:xfrm>
              <a:off x="3733" y="2712"/>
              <a:ext cx="431" cy="2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effectLst/>
                  <a:latin typeface="Comic Sans MS" panose="030F0702030302020204" pitchFamily="66" charset="0"/>
                </a:rPr>
                <a:t>r &gt; r</a:t>
              </a:r>
              <a:r>
                <a:rPr lang="en-US" altLang="en-US" baseline="-25000">
                  <a:solidFill>
                    <a:schemeClr val="tx2"/>
                  </a:solidFill>
                  <a:effectLst/>
                  <a:latin typeface="Comic Sans MS" panose="030F0702030302020204" pitchFamily="66" charset="0"/>
                </a:rPr>
                <a:t>2</a:t>
              </a:r>
            </a:p>
          </p:txBody>
        </p:sp>
        <p:graphicFrame>
          <p:nvGraphicFramePr>
            <p:cNvPr id="29738" name="Object 46"/>
            <p:cNvGraphicFramePr>
              <a:graphicFrameLocks noChangeAspect="1"/>
            </p:cNvGraphicFramePr>
            <p:nvPr/>
          </p:nvGraphicFramePr>
          <p:xfrm>
            <a:off x="3565" y="2993"/>
            <a:ext cx="751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7" name="Equation" r:id="rId16" imgW="1571743" imgH="771457" progId="Equation.DSMT4">
                    <p:embed/>
                  </p:oleObj>
                </mc:Choice>
                <mc:Fallback>
                  <p:oleObj name="Equation" r:id="rId16" imgW="1571743" imgH="771457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5" y="2993"/>
                          <a:ext cx="751" cy="379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9" name="Object 47"/>
            <p:cNvGraphicFramePr>
              <a:graphicFrameLocks noChangeAspect="1"/>
            </p:cNvGraphicFramePr>
            <p:nvPr/>
          </p:nvGraphicFramePr>
          <p:xfrm>
            <a:off x="3571" y="3480"/>
            <a:ext cx="1030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8" name="Equation" r:id="rId18" imgW="2171633" imgH="771457" progId="Equation.DSMT4">
                    <p:embed/>
                  </p:oleObj>
                </mc:Choice>
                <mc:Fallback>
                  <p:oleObj name="Equation" r:id="rId18" imgW="2171633" imgH="771457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" y="3480"/>
                          <a:ext cx="1030" cy="379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0" name="Object 48"/>
            <p:cNvGraphicFramePr>
              <a:graphicFrameLocks noChangeAspect="1"/>
            </p:cNvGraphicFramePr>
            <p:nvPr/>
          </p:nvGraphicFramePr>
          <p:xfrm>
            <a:off x="3605" y="4079"/>
            <a:ext cx="326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9" name="Equation" r:id="rId20" imgW="657343" imgH="238057" progId="Equation.DSMT4">
                    <p:embed/>
                  </p:oleObj>
                </mc:Choice>
                <mc:Fallback>
                  <p:oleObj name="Equation" r:id="rId20" imgW="657343" imgH="238057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4079"/>
                          <a:ext cx="326" cy="131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2883" name="Rectangle 51"/>
          <p:cNvSpPr>
            <a:spLocks noChangeArrowheads="1"/>
          </p:cNvSpPr>
          <p:nvPr/>
        </p:nvSpPr>
        <p:spPr bwMode="auto">
          <a:xfrm>
            <a:off x="2720975" y="6257925"/>
            <a:ext cx="1851025" cy="600075"/>
          </a:xfrm>
          <a:prstGeom prst="rect">
            <a:avLst/>
          </a:prstGeom>
          <a:noFill/>
          <a:ln w="19050">
            <a:solidFill>
              <a:srgbClr val="99FF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2884" name="Rectangle 52"/>
          <p:cNvSpPr>
            <a:spLocks noChangeArrowheads="1"/>
          </p:cNvSpPr>
          <p:nvPr/>
        </p:nvSpPr>
        <p:spPr bwMode="auto">
          <a:xfrm>
            <a:off x="5002213" y="4692650"/>
            <a:ext cx="2324100" cy="715963"/>
          </a:xfrm>
          <a:prstGeom prst="rect">
            <a:avLst/>
          </a:prstGeom>
          <a:noFill/>
          <a:ln w="19050">
            <a:solidFill>
              <a:srgbClr val="99FF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29723" name="Picture 5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188"/>
            <a:ext cx="590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4" name="Text Box 83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40</a:t>
            </a:r>
          </a:p>
        </p:txBody>
      </p:sp>
      <p:grpSp>
        <p:nvGrpSpPr>
          <p:cNvPr id="12346" name="Group 58"/>
          <p:cNvGrpSpPr>
            <a:grpSpLocks/>
          </p:cNvGrpSpPr>
          <p:nvPr/>
        </p:nvGrpSpPr>
        <p:grpSpPr bwMode="auto">
          <a:xfrm>
            <a:off x="2676525" y="2520950"/>
            <a:ext cx="6272213" cy="1520825"/>
            <a:chOff x="1686" y="1588"/>
            <a:chExt cx="3951" cy="958"/>
          </a:xfrm>
        </p:grpSpPr>
        <p:sp>
          <p:nvSpPr>
            <p:cNvPr id="632853" name="AutoShape 21"/>
            <p:cNvSpPr>
              <a:spLocks noChangeArrowheads="1"/>
            </p:cNvSpPr>
            <p:nvPr/>
          </p:nvSpPr>
          <p:spPr bwMode="auto">
            <a:xfrm>
              <a:off x="1686" y="1698"/>
              <a:ext cx="390" cy="168"/>
            </a:xfrm>
            <a:prstGeom prst="rightArrow">
              <a:avLst>
                <a:gd name="adj1" fmla="val 50000"/>
                <a:gd name="adj2" fmla="val 58036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29730" name="Group 57"/>
            <p:cNvGrpSpPr>
              <a:grpSpLocks/>
            </p:cNvGrpSpPr>
            <p:nvPr/>
          </p:nvGrpSpPr>
          <p:grpSpPr bwMode="auto">
            <a:xfrm>
              <a:off x="2198" y="1588"/>
              <a:ext cx="3439" cy="958"/>
              <a:chOff x="2198" y="1588"/>
              <a:chExt cx="3439" cy="958"/>
            </a:xfrm>
          </p:grpSpPr>
          <p:sp>
            <p:nvSpPr>
              <p:cNvPr id="29731" name="Text Box 22"/>
              <p:cNvSpPr txBox="1">
                <a:spLocks noChangeArrowheads="1"/>
              </p:cNvSpPr>
              <p:nvPr/>
            </p:nvSpPr>
            <p:spPr bwMode="auto">
              <a:xfrm>
                <a:off x="2198" y="1588"/>
                <a:ext cx="3439" cy="416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1800">
                    <a:solidFill>
                      <a:schemeClr val="accent2"/>
                    </a:solidFill>
                    <a:effectLst/>
                    <a:latin typeface="Comic Sans MS" panose="030F0702030302020204" pitchFamily="66" charset="0"/>
                  </a:rPr>
                  <a:t>We can use Gauss’ Law to determine E</a:t>
                </a:r>
              </a:p>
              <a:p>
                <a:pPr algn="l"/>
                <a:r>
                  <a:rPr lang="en-US" altLang="en-US" sz="1800">
                    <a:solidFill>
                      <a:schemeClr val="accent2"/>
                    </a:solidFill>
                    <a:effectLst/>
                    <a:latin typeface="Comic Sans MS" panose="030F0702030302020204" pitchFamily="66" charset="0"/>
                  </a:rPr>
                  <a:t>Use Gaussian surface = sphere centered on origin</a:t>
                </a:r>
              </a:p>
            </p:txBody>
          </p:sp>
          <p:graphicFrame>
            <p:nvGraphicFramePr>
              <p:cNvPr id="29732" name="Object 55"/>
              <p:cNvGraphicFramePr>
                <a:graphicFrameLocks noChangeAspect="1"/>
              </p:cNvGraphicFramePr>
              <p:nvPr/>
            </p:nvGraphicFramePr>
            <p:xfrm>
              <a:off x="3066" y="2005"/>
              <a:ext cx="1177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60" name="Equation" r:id="rId23" imgW="914400" imgH="400185" progId="Equation.3">
                      <p:embed/>
                    </p:oleObj>
                  </mc:Choice>
                  <mc:Fallback>
                    <p:oleObj name="Equation" r:id="rId23" imgW="914400" imgH="400185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6" y="2005"/>
                            <a:ext cx="1177" cy="541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347" name="Group 59"/>
          <p:cNvGrpSpPr>
            <a:grpSpLocks/>
          </p:cNvGrpSpPr>
          <p:nvPr/>
        </p:nvGrpSpPr>
        <p:grpSpPr bwMode="auto">
          <a:xfrm>
            <a:off x="122238" y="4189413"/>
            <a:ext cx="2044700" cy="955675"/>
            <a:chOff x="77" y="2639"/>
            <a:chExt cx="1288" cy="602"/>
          </a:xfrm>
        </p:grpSpPr>
        <p:sp>
          <p:nvSpPr>
            <p:cNvPr id="29727" name="Text Box 28"/>
            <p:cNvSpPr txBox="1">
              <a:spLocks noChangeArrowheads="1"/>
            </p:cNvSpPr>
            <p:nvPr/>
          </p:nvSpPr>
          <p:spPr bwMode="auto">
            <a:xfrm>
              <a:off x="570" y="2639"/>
              <a:ext cx="417" cy="2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effectLst/>
                  <a:latin typeface="Comic Sans MS" panose="030F0702030302020204" pitchFamily="66" charset="0"/>
                </a:rPr>
                <a:t>r &lt; r</a:t>
              </a:r>
              <a:r>
                <a:rPr lang="en-US" altLang="en-US" baseline="-25000">
                  <a:solidFill>
                    <a:schemeClr val="tx2"/>
                  </a:solidFill>
                  <a:effectLst/>
                  <a:latin typeface="Comic Sans MS" panose="030F0702030302020204" pitchFamily="66" charset="0"/>
                </a:rPr>
                <a:t>1</a:t>
              </a:r>
            </a:p>
          </p:txBody>
        </p:sp>
        <p:graphicFrame>
          <p:nvGraphicFramePr>
            <p:cNvPr id="29728" name="Object 56"/>
            <p:cNvGraphicFramePr>
              <a:graphicFrameLocks noChangeAspect="1"/>
            </p:cNvGraphicFramePr>
            <p:nvPr/>
          </p:nvGraphicFramePr>
          <p:xfrm>
            <a:off x="77" y="2907"/>
            <a:ext cx="128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1" name="Equation" r:id="rId25" imgW="1000176" imgH="238057" progId="Equation.3">
                    <p:embed/>
                  </p:oleObj>
                </mc:Choice>
                <mc:Fallback>
                  <p:oleObj name="Equation" r:id="rId25" imgW="1000176" imgH="238057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" y="2907"/>
                          <a:ext cx="1288" cy="334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83" grpId="0" animBg="1"/>
      <p:bldP spid="6328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63F7CF4D-3DEB-4FEB-837E-24C6BB23DD59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18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Calculation</a:t>
            </a:r>
            <a:endParaRPr lang="en-US" altLang="en-US" sz="3600">
              <a:solidFill>
                <a:srgbClr val="FFFF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34883" name="Oval 3"/>
          <p:cNvSpPr>
            <a:spLocks noChangeArrowheads="1"/>
          </p:cNvSpPr>
          <p:nvPr/>
        </p:nvSpPr>
        <p:spPr bwMode="auto">
          <a:xfrm>
            <a:off x="942975" y="733425"/>
            <a:ext cx="2181225" cy="2181225"/>
          </a:xfrm>
          <a:prstGeom prst="ellipse">
            <a:avLst/>
          </a:prstGeom>
          <a:solidFill>
            <a:srgbClr val="99FF99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34884" name="Oval 4"/>
          <p:cNvSpPr>
            <a:spLocks noChangeArrowheads="1"/>
          </p:cNvSpPr>
          <p:nvPr/>
        </p:nvSpPr>
        <p:spPr bwMode="auto">
          <a:xfrm>
            <a:off x="1504950" y="1285875"/>
            <a:ext cx="1076325" cy="1076325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4885" name="Line 5"/>
          <p:cNvSpPr>
            <a:spLocks noChangeShapeType="1"/>
          </p:cNvSpPr>
          <p:nvPr/>
        </p:nvSpPr>
        <p:spPr bwMode="auto">
          <a:xfrm>
            <a:off x="581025" y="1838325"/>
            <a:ext cx="2790825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4886" name="Line 6"/>
          <p:cNvSpPr>
            <a:spLocks noChangeShapeType="1"/>
          </p:cNvSpPr>
          <p:nvPr/>
        </p:nvSpPr>
        <p:spPr bwMode="auto">
          <a:xfrm flipV="1">
            <a:off x="2047875" y="66675"/>
            <a:ext cx="0" cy="306705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1936750" y="839788"/>
            <a:ext cx="9620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effectLst/>
              </a:rPr>
              <a:t>neutral </a:t>
            </a:r>
          </a:p>
          <a:p>
            <a:r>
              <a:rPr lang="en-US" altLang="en-US" sz="1400">
                <a:solidFill>
                  <a:schemeClr val="tx1"/>
                </a:solidFill>
                <a:effectLst/>
              </a:rPr>
              <a:t>conductor</a:t>
            </a:r>
          </a:p>
        </p:txBody>
      </p:sp>
      <p:sp>
        <p:nvSpPr>
          <p:cNvPr id="634888" name="Line 8"/>
          <p:cNvSpPr>
            <a:spLocks noChangeShapeType="1"/>
          </p:cNvSpPr>
          <p:nvPr/>
        </p:nvSpPr>
        <p:spPr bwMode="auto">
          <a:xfrm flipV="1">
            <a:off x="2066925" y="1828800"/>
            <a:ext cx="523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2505075" y="1722438"/>
            <a:ext cx="346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</a:t>
            </a:r>
            <a:r>
              <a:rPr lang="en-US" altLang="en-US" baseline="-2500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34890" name="Line 10"/>
          <p:cNvSpPr>
            <a:spLocks noChangeShapeType="1"/>
          </p:cNvSpPr>
          <p:nvPr/>
        </p:nvSpPr>
        <p:spPr bwMode="auto">
          <a:xfrm flipH="1" flipV="1">
            <a:off x="1457325" y="914400"/>
            <a:ext cx="609600" cy="904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1247775" y="876300"/>
            <a:ext cx="368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</a:t>
            </a:r>
            <a:r>
              <a:rPr lang="en-US" altLang="en-US" baseline="-2500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634892" name="Oval 12"/>
          <p:cNvSpPr>
            <a:spLocks noChangeArrowheads="1"/>
          </p:cNvSpPr>
          <p:nvPr/>
        </p:nvSpPr>
        <p:spPr bwMode="auto">
          <a:xfrm>
            <a:off x="1838325" y="1628775"/>
            <a:ext cx="390525" cy="411163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4893" name="Text Box 13"/>
          <p:cNvSpPr txBox="1">
            <a:spLocks noChangeArrowheads="1"/>
          </p:cNvSpPr>
          <p:nvPr/>
        </p:nvSpPr>
        <p:spPr bwMode="auto">
          <a:xfrm>
            <a:off x="1743075" y="1660525"/>
            <a:ext cx="57467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+3Q</a:t>
            </a:r>
          </a:p>
        </p:txBody>
      </p:sp>
      <p:sp>
        <p:nvSpPr>
          <p:cNvPr id="30735" name="Text Box 14"/>
          <p:cNvSpPr txBox="1">
            <a:spLocks noChangeArrowheads="1"/>
          </p:cNvSpPr>
          <p:nvPr/>
        </p:nvSpPr>
        <p:spPr bwMode="auto">
          <a:xfrm>
            <a:off x="3417888" y="746125"/>
            <a:ext cx="55451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effectLst/>
                <a:latin typeface="Comic Sans MS" panose="030F0702030302020204" pitchFamily="66" charset="0"/>
              </a:rPr>
              <a:t>Point charge +3Q at center of neutral conducting shell of inner radius r</a:t>
            </a:r>
            <a:r>
              <a:rPr lang="en-US" altLang="en-US" sz="1800" baseline="-25000">
                <a:effectLst/>
                <a:latin typeface="Comic Sans MS" panose="030F0702030302020204" pitchFamily="66" charset="0"/>
              </a:rPr>
              <a:t>1</a:t>
            </a:r>
            <a:r>
              <a:rPr lang="en-US" altLang="en-US" sz="1800">
                <a:effectLst/>
                <a:latin typeface="Comic Sans MS" panose="030F0702030302020204" pitchFamily="66" charset="0"/>
              </a:rPr>
              <a:t> and outer radius r</a:t>
            </a:r>
            <a:r>
              <a:rPr lang="en-US" altLang="en-US" sz="1800" baseline="-25000">
                <a:effectLst/>
                <a:latin typeface="Comic Sans MS" panose="030F0702030302020204" pitchFamily="66" charset="0"/>
              </a:rPr>
              <a:t>2</a:t>
            </a:r>
            <a:r>
              <a:rPr lang="en-US" altLang="en-US" sz="1800">
                <a:effectLst/>
                <a:latin typeface="Comic Sans MS" panose="030F0702030302020204" pitchFamily="66" charset="0"/>
              </a:rPr>
              <a:t>.</a:t>
            </a:r>
          </a:p>
          <a:p>
            <a:pPr algn="l"/>
            <a:r>
              <a:rPr lang="en-US" altLang="en-US" sz="18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a) What is E everywhere?</a:t>
            </a:r>
            <a:endParaRPr lang="en-US" altLang="en-US" sz="1800" baseline="-25000">
              <a:solidFill>
                <a:srgbClr val="FFFF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0736" name="Text Box 15"/>
          <p:cNvSpPr txBox="1">
            <a:spLocks noChangeArrowheads="1"/>
          </p:cNvSpPr>
          <p:nvPr/>
        </p:nvSpPr>
        <p:spPr bwMode="auto">
          <a:xfrm>
            <a:off x="4046538" y="1604963"/>
            <a:ext cx="419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We know:  </a:t>
            </a:r>
          </a:p>
        </p:txBody>
      </p:sp>
      <p:sp>
        <p:nvSpPr>
          <p:cNvPr id="634896" name="Text Box 16"/>
          <p:cNvSpPr txBox="1">
            <a:spLocks noChangeArrowheads="1"/>
          </p:cNvSpPr>
          <p:nvPr/>
        </p:nvSpPr>
        <p:spPr bwMode="auto">
          <a:xfrm>
            <a:off x="2000250" y="-63500"/>
            <a:ext cx="2857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634897" name="Text Box 17"/>
          <p:cNvSpPr txBox="1">
            <a:spLocks noChangeArrowheads="1"/>
          </p:cNvSpPr>
          <p:nvPr/>
        </p:nvSpPr>
        <p:spPr bwMode="auto">
          <a:xfrm>
            <a:off x="3259138" y="1776413"/>
            <a:ext cx="2857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634898" name="Text Box 18"/>
          <p:cNvSpPr txBox="1">
            <a:spLocks noChangeArrowheads="1"/>
          </p:cNvSpPr>
          <p:nvPr/>
        </p:nvSpPr>
        <p:spPr bwMode="auto">
          <a:xfrm>
            <a:off x="7318375" y="2736850"/>
            <a:ext cx="1841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0740" name="Text Box 19"/>
          <p:cNvSpPr txBox="1">
            <a:spLocks noChangeArrowheads="1"/>
          </p:cNvSpPr>
          <p:nvPr/>
        </p:nvSpPr>
        <p:spPr bwMode="auto">
          <a:xfrm>
            <a:off x="3362325" y="2103438"/>
            <a:ext cx="661988" cy="3556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r &lt; r</a:t>
            </a:r>
            <a:r>
              <a:rPr lang="en-US" altLang="en-US" baseline="-25000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3182938" y="3190875"/>
            <a:ext cx="1044575" cy="3556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r</a:t>
            </a:r>
            <a:r>
              <a:rPr lang="en-US" altLang="en-US" baseline="-25000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1</a:t>
            </a:r>
            <a:r>
              <a:rPr lang="en-US" altLang="en-US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 &lt; r &lt; r</a:t>
            </a:r>
            <a:r>
              <a:rPr lang="en-US" altLang="en-US" baseline="-25000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2</a:t>
            </a:r>
          </a:p>
        </p:txBody>
      </p:sp>
      <p:graphicFrame>
        <p:nvGraphicFramePr>
          <p:cNvPr id="30742" name="Object 22"/>
          <p:cNvGraphicFramePr>
            <a:graphicFrameLocks noChangeAspect="1"/>
          </p:cNvGraphicFramePr>
          <p:nvPr/>
        </p:nvGraphicFramePr>
        <p:xfrm>
          <a:off x="4454525" y="3227388"/>
          <a:ext cx="517525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4" imgW="657343" imgH="238057" progId="Equation.DSMT4">
                  <p:embed/>
                </p:oleObj>
              </mc:Choice>
              <mc:Fallback>
                <p:oleObj name="Equation" r:id="rId4" imgW="657343" imgH="238057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3227388"/>
                        <a:ext cx="517525" cy="20796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3354388" y="2514600"/>
            <a:ext cx="684212" cy="3556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r &gt; r</a:t>
            </a:r>
            <a:r>
              <a:rPr lang="en-US" altLang="en-US" baseline="-25000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2</a:t>
            </a:r>
          </a:p>
        </p:txBody>
      </p:sp>
      <p:graphicFrame>
        <p:nvGraphicFramePr>
          <p:cNvPr id="30744" name="Object 24"/>
          <p:cNvGraphicFramePr>
            <a:graphicFrameLocks noChangeAspect="1"/>
          </p:cNvGraphicFramePr>
          <p:nvPr/>
        </p:nvGraphicFramePr>
        <p:xfrm>
          <a:off x="4173538" y="2179638"/>
          <a:ext cx="119221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6" imgW="1571743" imgH="771457" progId="Equation.DSMT4">
                  <p:embed/>
                </p:oleObj>
              </mc:Choice>
              <mc:Fallback>
                <p:oleObj name="Equation" r:id="rId6" imgW="1571743" imgH="771457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2179638"/>
                        <a:ext cx="1192212" cy="60166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5" name="Picture 25" descr="plo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1717675"/>
            <a:ext cx="30575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47650" y="4062413"/>
            <a:ext cx="4125913" cy="1893887"/>
            <a:chOff x="156" y="2559"/>
            <a:chExt cx="2599" cy="1193"/>
          </a:xfrm>
        </p:grpSpPr>
        <p:sp>
          <p:nvSpPr>
            <p:cNvPr id="634907" name="Text Box 27"/>
            <p:cNvSpPr txBox="1">
              <a:spLocks noChangeArrowheads="1"/>
            </p:cNvSpPr>
            <p:nvPr/>
          </p:nvSpPr>
          <p:spPr bwMode="auto">
            <a:xfrm>
              <a:off x="456" y="2829"/>
              <a:ext cx="221" cy="92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634908" name="Rectangle 28"/>
            <p:cNvSpPr>
              <a:spLocks noChangeArrowheads="1"/>
            </p:cNvSpPr>
            <p:nvPr/>
          </p:nvSpPr>
          <p:spPr bwMode="auto">
            <a:xfrm>
              <a:off x="715" y="2890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4909" name="Rectangle 29"/>
            <p:cNvSpPr>
              <a:spLocks noChangeArrowheads="1"/>
            </p:cNvSpPr>
            <p:nvPr/>
          </p:nvSpPr>
          <p:spPr bwMode="auto">
            <a:xfrm>
              <a:off x="701" y="3222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4910" name="Rectangle 30"/>
            <p:cNvSpPr>
              <a:spLocks noChangeArrowheads="1"/>
            </p:cNvSpPr>
            <p:nvPr/>
          </p:nvSpPr>
          <p:spPr bwMode="auto">
            <a:xfrm>
              <a:off x="695" y="3568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30778" name="Object 31"/>
            <p:cNvGraphicFramePr>
              <a:graphicFrameLocks noChangeAspect="1"/>
            </p:cNvGraphicFramePr>
            <p:nvPr/>
          </p:nvGraphicFramePr>
          <p:xfrm>
            <a:off x="984" y="2895"/>
            <a:ext cx="319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4" name="Equation" r:id="rId9" imgW="647633" imgH="238057" progId="Equation.DSMT4">
                    <p:embed/>
                  </p:oleObj>
                </mc:Choice>
                <mc:Fallback>
                  <p:oleObj name="Equation" r:id="rId9" imgW="647633" imgH="238057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2895"/>
                          <a:ext cx="319" cy="130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9" name="Text Box 32"/>
            <p:cNvSpPr txBox="1">
              <a:spLocks noChangeArrowheads="1"/>
            </p:cNvSpPr>
            <p:nvPr/>
          </p:nvSpPr>
          <p:spPr bwMode="auto">
            <a:xfrm>
              <a:off x="156" y="2559"/>
              <a:ext cx="25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FFFF00"/>
                  </a:solidFill>
                  <a:effectLst/>
                  <a:latin typeface="Comic Sans MS" panose="030F0702030302020204" pitchFamily="66" charset="0"/>
                </a:rPr>
                <a:t>b) What is charge distribution at r</a:t>
              </a:r>
              <a:r>
                <a:rPr lang="en-US" altLang="en-US" sz="1800" baseline="-25000">
                  <a:solidFill>
                    <a:srgbClr val="FFFF00"/>
                  </a:solidFill>
                  <a:effectLst/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solidFill>
                    <a:srgbClr val="FFFF00"/>
                  </a:solidFill>
                  <a:effectLst/>
                  <a:latin typeface="Comic Sans MS" panose="030F0702030302020204" pitchFamily="66" charset="0"/>
                </a:rPr>
                <a:t>?</a:t>
              </a:r>
              <a:endParaRPr lang="en-US" altLang="en-US" sz="1800" baseline="-25000">
                <a:solidFill>
                  <a:srgbClr val="FFFF00"/>
                </a:solidFill>
                <a:effectLst/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30780" name="Object 33"/>
            <p:cNvGraphicFramePr>
              <a:graphicFrameLocks noChangeAspect="1"/>
            </p:cNvGraphicFramePr>
            <p:nvPr/>
          </p:nvGraphicFramePr>
          <p:xfrm>
            <a:off x="988" y="3220"/>
            <a:ext cx="32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5" name="Equation" r:id="rId11" imgW="657343" imgH="238057" progId="Equation.DSMT4">
                    <p:embed/>
                  </p:oleObj>
                </mc:Choice>
                <mc:Fallback>
                  <p:oleObj name="Equation" r:id="rId11" imgW="657343" imgH="238057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3220"/>
                          <a:ext cx="325" cy="130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1" name="Object 34"/>
            <p:cNvGraphicFramePr>
              <a:graphicFrameLocks noChangeAspect="1"/>
            </p:cNvGraphicFramePr>
            <p:nvPr/>
          </p:nvGraphicFramePr>
          <p:xfrm>
            <a:off x="992" y="3545"/>
            <a:ext cx="325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6" name="Equation" r:id="rId13" imgW="657343" imgH="238057" progId="Equation.DSMT4">
                    <p:embed/>
                  </p:oleObj>
                </mc:Choice>
                <mc:Fallback>
                  <p:oleObj name="Equation" r:id="rId13" imgW="657343" imgH="238057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" y="3545"/>
                          <a:ext cx="325" cy="130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554288" y="4478338"/>
            <a:ext cx="2181225" cy="2181225"/>
            <a:chOff x="1609" y="2821"/>
            <a:chExt cx="1374" cy="1374"/>
          </a:xfrm>
        </p:grpSpPr>
        <p:sp>
          <p:nvSpPr>
            <p:cNvPr id="634916" name="Oval 36"/>
            <p:cNvSpPr>
              <a:spLocks noChangeArrowheads="1"/>
            </p:cNvSpPr>
            <p:nvPr/>
          </p:nvSpPr>
          <p:spPr bwMode="auto">
            <a:xfrm>
              <a:off x="1609" y="2821"/>
              <a:ext cx="1374" cy="1374"/>
            </a:xfrm>
            <a:prstGeom prst="ellipse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34917" name="Oval 37"/>
            <p:cNvSpPr>
              <a:spLocks noChangeArrowheads="1"/>
            </p:cNvSpPr>
            <p:nvPr/>
          </p:nvSpPr>
          <p:spPr bwMode="auto">
            <a:xfrm>
              <a:off x="1963" y="3169"/>
              <a:ext cx="678" cy="678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4918" name="Line 38"/>
            <p:cNvSpPr>
              <a:spLocks noChangeShapeType="1"/>
            </p:cNvSpPr>
            <p:nvPr/>
          </p:nvSpPr>
          <p:spPr bwMode="auto">
            <a:xfrm flipV="1">
              <a:off x="2317" y="3511"/>
              <a:ext cx="3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768" name="Text Box 39"/>
            <p:cNvSpPr txBox="1">
              <a:spLocks noChangeArrowheads="1"/>
            </p:cNvSpPr>
            <p:nvPr/>
          </p:nvSpPr>
          <p:spPr bwMode="auto">
            <a:xfrm>
              <a:off x="2593" y="3444"/>
              <a:ext cx="2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effectLst/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solidFill>
                    <a:schemeClr val="tx1"/>
                  </a:solidFill>
                  <a:effectLst/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34920" name="Line 40"/>
            <p:cNvSpPr>
              <a:spLocks noChangeShapeType="1"/>
            </p:cNvSpPr>
            <p:nvPr/>
          </p:nvSpPr>
          <p:spPr bwMode="auto">
            <a:xfrm flipH="1" flipV="1">
              <a:off x="1933" y="2935"/>
              <a:ext cx="384" cy="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770" name="Text Box 41"/>
            <p:cNvSpPr txBox="1">
              <a:spLocks noChangeArrowheads="1"/>
            </p:cNvSpPr>
            <p:nvPr/>
          </p:nvSpPr>
          <p:spPr bwMode="auto">
            <a:xfrm>
              <a:off x="1801" y="2911"/>
              <a:ext cx="2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effectLst/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solidFill>
                    <a:schemeClr val="tx1"/>
                  </a:solidFill>
                  <a:effectLst/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634922" name="Oval 42"/>
            <p:cNvSpPr>
              <a:spLocks noChangeArrowheads="1"/>
            </p:cNvSpPr>
            <p:nvPr/>
          </p:nvSpPr>
          <p:spPr bwMode="auto">
            <a:xfrm>
              <a:off x="2173" y="3385"/>
              <a:ext cx="246" cy="259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4923" name="Text Box 43"/>
            <p:cNvSpPr txBox="1">
              <a:spLocks noChangeArrowheads="1"/>
            </p:cNvSpPr>
            <p:nvPr/>
          </p:nvSpPr>
          <p:spPr bwMode="auto">
            <a:xfrm>
              <a:off x="2113" y="3405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+3Q</a:t>
              </a:r>
            </a:p>
          </p:txBody>
        </p:sp>
        <p:sp>
          <p:nvSpPr>
            <p:cNvPr id="634924" name="Oval 44"/>
            <p:cNvSpPr>
              <a:spLocks noChangeArrowheads="1"/>
            </p:cNvSpPr>
            <p:nvPr/>
          </p:nvSpPr>
          <p:spPr bwMode="auto">
            <a:xfrm>
              <a:off x="1746" y="2958"/>
              <a:ext cx="1110" cy="1110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34925" name="Oval 45"/>
          <p:cNvSpPr>
            <a:spLocks noChangeArrowheads="1"/>
          </p:cNvSpPr>
          <p:nvPr/>
        </p:nvSpPr>
        <p:spPr bwMode="auto">
          <a:xfrm>
            <a:off x="3078163" y="4992688"/>
            <a:ext cx="1143000" cy="1143000"/>
          </a:xfrm>
          <a:prstGeom prst="ellips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676775" y="4365625"/>
            <a:ext cx="1301750" cy="642938"/>
            <a:chOff x="2946" y="2750"/>
            <a:chExt cx="820" cy="405"/>
          </a:xfrm>
        </p:grpSpPr>
        <p:sp>
          <p:nvSpPr>
            <p:cNvPr id="634927" name="Text Box 47"/>
            <p:cNvSpPr txBox="1">
              <a:spLocks noChangeArrowheads="1"/>
            </p:cNvSpPr>
            <p:nvPr/>
          </p:nvSpPr>
          <p:spPr bwMode="auto">
            <a:xfrm>
              <a:off x="2946" y="2750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Gauss’ Law:</a:t>
              </a:r>
            </a:p>
          </p:txBody>
        </p:sp>
        <p:graphicFrame>
          <p:nvGraphicFramePr>
            <p:cNvPr id="30764" name="Object 48"/>
            <p:cNvGraphicFramePr>
              <a:graphicFrameLocks noChangeAspect="1"/>
            </p:cNvGraphicFramePr>
            <p:nvPr/>
          </p:nvGraphicFramePr>
          <p:xfrm>
            <a:off x="3047" y="2988"/>
            <a:ext cx="415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7" name="Equation" r:id="rId15" imgW="657343" imgH="238057" progId="Equation.DSMT4">
                    <p:embed/>
                  </p:oleObj>
                </mc:Choice>
                <mc:Fallback>
                  <p:oleObj name="Equation" r:id="rId15" imgW="657343" imgH="238057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7" y="2988"/>
                          <a:ext cx="415" cy="167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659438" y="4687888"/>
            <a:ext cx="1487487" cy="360362"/>
            <a:chOff x="3565" y="2953"/>
            <a:chExt cx="937" cy="227"/>
          </a:xfrm>
        </p:grpSpPr>
        <p:sp>
          <p:nvSpPr>
            <p:cNvPr id="634930" name="AutoShape 50"/>
            <p:cNvSpPr>
              <a:spLocks noChangeArrowheads="1"/>
            </p:cNvSpPr>
            <p:nvPr/>
          </p:nvSpPr>
          <p:spPr bwMode="auto">
            <a:xfrm>
              <a:off x="3565" y="3001"/>
              <a:ext cx="282" cy="156"/>
            </a:xfrm>
            <a:prstGeom prst="rightArrow">
              <a:avLst>
                <a:gd name="adj1" fmla="val 50000"/>
                <a:gd name="adj2" fmla="val 45192"/>
              </a:avLst>
            </a:prstGeom>
            <a:solidFill>
              <a:srgbClr val="00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30762" name="Object 51"/>
            <p:cNvGraphicFramePr>
              <a:graphicFrameLocks noChangeAspect="1"/>
            </p:cNvGraphicFramePr>
            <p:nvPr/>
          </p:nvGraphicFramePr>
          <p:xfrm>
            <a:off x="3929" y="2953"/>
            <a:ext cx="57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8" name="Equation" r:id="rId17" imgW="923841" imgH="342900" progId="Equation.DSMT4">
                    <p:embed/>
                  </p:oleObj>
                </mc:Choice>
                <mc:Fallback>
                  <p:oleObj name="Equation" r:id="rId17" imgW="923841" imgH="3429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" y="2953"/>
                          <a:ext cx="573" cy="227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280275" y="4491038"/>
            <a:ext cx="1739900" cy="757237"/>
            <a:chOff x="4586" y="2829"/>
            <a:chExt cx="1096" cy="477"/>
          </a:xfrm>
        </p:grpSpPr>
        <p:sp>
          <p:nvSpPr>
            <p:cNvPr id="634933" name="AutoShape 53"/>
            <p:cNvSpPr>
              <a:spLocks noChangeArrowheads="1"/>
            </p:cNvSpPr>
            <p:nvPr/>
          </p:nvSpPr>
          <p:spPr bwMode="auto">
            <a:xfrm>
              <a:off x="4586" y="2996"/>
              <a:ext cx="282" cy="156"/>
            </a:xfrm>
            <a:prstGeom prst="rightArrow">
              <a:avLst>
                <a:gd name="adj1" fmla="val 50000"/>
                <a:gd name="adj2" fmla="val 45192"/>
              </a:avLst>
            </a:prstGeom>
            <a:solidFill>
              <a:srgbClr val="00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30760" name="Object 54"/>
            <p:cNvGraphicFramePr>
              <a:graphicFrameLocks noChangeAspect="1"/>
            </p:cNvGraphicFramePr>
            <p:nvPr/>
          </p:nvGraphicFramePr>
          <p:xfrm>
            <a:off x="4921" y="2829"/>
            <a:ext cx="761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9" name="Equation" r:id="rId19" imgW="1247792" imgH="762000" progId="Equation.DSMT4">
                    <p:embed/>
                  </p:oleObj>
                </mc:Choice>
                <mc:Fallback>
                  <p:oleObj name="Equation" r:id="rId19" imgW="1247792" imgH="7620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829"/>
                          <a:ext cx="761" cy="477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4932363" y="5272088"/>
            <a:ext cx="1263650" cy="1139825"/>
            <a:chOff x="3107" y="3321"/>
            <a:chExt cx="796" cy="718"/>
          </a:xfrm>
        </p:grpSpPr>
        <p:sp>
          <p:nvSpPr>
            <p:cNvPr id="634936" name="Text Box 56"/>
            <p:cNvSpPr txBox="1">
              <a:spLocks noChangeArrowheads="1"/>
            </p:cNvSpPr>
            <p:nvPr/>
          </p:nvSpPr>
          <p:spPr bwMode="auto">
            <a:xfrm>
              <a:off x="3107" y="3321"/>
              <a:ext cx="634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Similarly:</a:t>
              </a:r>
            </a:p>
          </p:txBody>
        </p:sp>
        <p:graphicFrame>
          <p:nvGraphicFramePr>
            <p:cNvPr id="30758" name="Object 57"/>
            <p:cNvGraphicFramePr>
              <a:graphicFrameLocks noChangeAspect="1"/>
            </p:cNvGraphicFramePr>
            <p:nvPr/>
          </p:nvGraphicFramePr>
          <p:xfrm>
            <a:off x="3127" y="3562"/>
            <a:ext cx="776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0" name="Equation" r:id="rId21" imgW="1266943" imgH="762000" progId="Equation.DSMT4">
                    <p:embed/>
                  </p:oleObj>
                </mc:Choice>
                <mc:Fallback>
                  <p:oleObj name="Equation" r:id="rId21" imgW="1266943" imgH="7620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3562"/>
                          <a:ext cx="776" cy="477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4940" name="Rectangle 60"/>
          <p:cNvSpPr>
            <a:spLocks noChangeArrowheads="1"/>
          </p:cNvSpPr>
          <p:nvPr/>
        </p:nvSpPr>
        <p:spPr bwMode="auto">
          <a:xfrm>
            <a:off x="606425" y="4527550"/>
            <a:ext cx="1684338" cy="385763"/>
          </a:xfrm>
          <a:prstGeom prst="rect">
            <a:avLst/>
          </a:prstGeom>
          <a:noFill/>
          <a:ln w="19050">
            <a:solidFill>
              <a:srgbClr val="99FF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30754" name="Picture 6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188"/>
            <a:ext cx="590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5" name="Text Box 83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44</a:t>
            </a:r>
          </a:p>
        </p:txBody>
      </p:sp>
      <p:graphicFrame>
        <p:nvGraphicFramePr>
          <p:cNvPr id="30756" name="Object 63"/>
          <p:cNvGraphicFramePr>
            <a:graphicFrameLocks noChangeAspect="1"/>
          </p:cNvGraphicFramePr>
          <p:nvPr/>
        </p:nvGraphicFramePr>
        <p:xfrm>
          <a:off x="671513" y="3184525"/>
          <a:ext cx="1868487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Equation" r:id="rId24" imgW="914400" imgH="400185" progId="Equation.3">
                  <p:embed/>
                </p:oleObj>
              </mc:Choice>
              <mc:Fallback>
                <p:oleObj name="Equation" r:id="rId24" imgW="914400" imgH="400185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184525"/>
                        <a:ext cx="1868487" cy="8588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3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5" grpId="0" animBg="1"/>
      <p:bldP spid="6349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8615BB78-68AA-4FCA-BF36-765BA1555ECB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19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Calculation</a:t>
            </a:r>
            <a:endParaRPr lang="en-US" altLang="en-US" sz="3600">
              <a:solidFill>
                <a:srgbClr val="FFFF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36931" name="Oval 3"/>
          <p:cNvSpPr>
            <a:spLocks noChangeArrowheads="1"/>
          </p:cNvSpPr>
          <p:nvPr/>
        </p:nvSpPr>
        <p:spPr bwMode="auto">
          <a:xfrm>
            <a:off x="942975" y="733425"/>
            <a:ext cx="2181225" cy="2181225"/>
          </a:xfrm>
          <a:prstGeom prst="ellipse">
            <a:avLst/>
          </a:prstGeom>
          <a:solidFill>
            <a:srgbClr val="99FF99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36932" name="Oval 4"/>
          <p:cNvSpPr>
            <a:spLocks noChangeArrowheads="1"/>
          </p:cNvSpPr>
          <p:nvPr/>
        </p:nvSpPr>
        <p:spPr bwMode="auto">
          <a:xfrm>
            <a:off x="1504950" y="1285875"/>
            <a:ext cx="1076325" cy="1076325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6933" name="Line 5"/>
          <p:cNvSpPr>
            <a:spLocks noChangeShapeType="1"/>
          </p:cNvSpPr>
          <p:nvPr/>
        </p:nvSpPr>
        <p:spPr bwMode="auto">
          <a:xfrm>
            <a:off x="581025" y="1838325"/>
            <a:ext cx="2790825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6934" name="Line 6"/>
          <p:cNvSpPr>
            <a:spLocks noChangeShapeType="1"/>
          </p:cNvSpPr>
          <p:nvPr/>
        </p:nvSpPr>
        <p:spPr bwMode="auto">
          <a:xfrm flipV="1">
            <a:off x="2047875" y="66675"/>
            <a:ext cx="0" cy="306705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1884363" y="973138"/>
            <a:ext cx="1011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effectLst/>
              </a:rPr>
              <a:t> conductor</a:t>
            </a:r>
          </a:p>
        </p:txBody>
      </p:sp>
      <p:sp>
        <p:nvSpPr>
          <p:cNvPr id="636936" name="Line 8"/>
          <p:cNvSpPr>
            <a:spLocks noChangeShapeType="1"/>
          </p:cNvSpPr>
          <p:nvPr/>
        </p:nvSpPr>
        <p:spPr bwMode="auto">
          <a:xfrm flipV="1">
            <a:off x="2066925" y="1828800"/>
            <a:ext cx="523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2505075" y="1722438"/>
            <a:ext cx="346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</a:t>
            </a:r>
            <a:r>
              <a:rPr lang="en-US" altLang="en-US" baseline="-2500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36938" name="Line 10"/>
          <p:cNvSpPr>
            <a:spLocks noChangeShapeType="1"/>
          </p:cNvSpPr>
          <p:nvPr/>
        </p:nvSpPr>
        <p:spPr bwMode="auto">
          <a:xfrm flipH="1" flipV="1">
            <a:off x="1457325" y="914400"/>
            <a:ext cx="609600" cy="904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1247775" y="876300"/>
            <a:ext cx="368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</a:t>
            </a:r>
            <a:r>
              <a:rPr lang="en-US" altLang="en-US" baseline="-2500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636940" name="Oval 12"/>
          <p:cNvSpPr>
            <a:spLocks noChangeArrowheads="1"/>
          </p:cNvSpPr>
          <p:nvPr/>
        </p:nvSpPr>
        <p:spPr bwMode="auto">
          <a:xfrm>
            <a:off x="1838325" y="1628775"/>
            <a:ext cx="390525" cy="411163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6941" name="Text Box 13"/>
          <p:cNvSpPr txBox="1">
            <a:spLocks noChangeArrowheads="1"/>
          </p:cNvSpPr>
          <p:nvPr/>
        </p:nvSpPr>
        <p:spPr bwMode="auto">
          <a:xfrm>
            <a:off x="1743075" y="1660525"/>
            <a:ext cx="57467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+3Q</a:t>
            </a:r>
          </a:p>
        </p:txBody>
      </p:sp>
      <p:sp>
        <p:nvSpPr>
          <p:cNvPr id="31759" name="Text Box 14"/>
          <p:cNvSpPr txBox="1">
            <a:spLocks noChangeArrowheads="1"/>
          </p:cNvSpPr>
          <p:nvPr/>
        </p:nvSpPr>
        <p:spPr bwMode="auto">
          <a:xfrm>
            <a:off x="3417888" y="746125"/>
            <a:ext cx="55451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effectLst/>
                <a:latin typeface="Comic Sans MS" panose="030F0702030302020204" pitchFamily="66" charset="0"/>
              </a:rPr>
              <a:t>Suppose give conductor a charge of -Q</a:t>
            </a:r>
          </a:p>
          <a:p>
            <a:pPr algn="l">
              <a:buFontTx/>
              <a:buAutoNum type="alphaLcParenR"/>
            </a:pPr>
            <a:r>
              <a:rPr lang="en-US" altLang="en-US" sz="18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What is E everywhere?</a:t>
            </a:r>
          </a:p>
          <a:p>
            <a:pPr algn="l">
              <a:buFontTx/>
              <a:buAutoNum type="alphaLcParenR"/>
            </a:pPr>
            <a:r>
              <a:rPr lang="en-US" altLang="en-US" sz="18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What are charge distributions at r</a:t>
            </a:r>
            <a:r>
              <a:rPr lang="en-US" altLang="en-US" sz="1800" baseline="-250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1</a:t>
            </a:r>
            <a:r>
              <a:rPr lang="en-US" altLang="en-US" sz="18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 and r</a:t>
            </a:r>
            <a:r>
              <a:rPr lang="en-US" altLang="en-US" sz="1800" baseline="-250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2</a:t>
            </a:r>
            <a:r>
              <a:rPr lang="en-US" altLang="en-US" sz="18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36943" name="Text Box 15"/>
          <p:cNvSpPr txBox="1">
            <a:spLocks noChangeArrowheads="1"/>
          </p:cNvSpPr>
          <p:nvPr/>
        </p:nvSpPr>
        <p:spPr bwMode="auto">
          <a:xfrm>
            <a:off x="2000250" y="-63500"/>
            <a:ext cx="2857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636944" name="Text Box 16"/>
          <p:cNvSpPr txBox="1">
            <a:spLocks noChangeArrowheads="1"/>
          </p:cNvSpPr>
          <p:nvPr/>
        </p:nvSpPr>
        <p:spPr bwMode="auto">
          <a:xfrm>
            <a:off x="3259138" y="1776413"/>
            <a:ext cx="2857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636946" name="Text Box 18"/>
          <p:cNvSpPr txBox="1">
            <a:spLocks noChangeArrowheads="1"/>
          </p:cNvSpPr>
          <p:nvPr/>
        </p:nvSpPr>
        <p:spPr bwMode="auto">
          <a:xfrm>
            <a:off x="4487863" y="4048125"/>
            <a:ext cx="684212" cy="3556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r &gt; r</a:t>
            </a:r>
            <a:r>
              <a:rPr lang="en-US" altLang="en-US" baseline="-25000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2081213" y="708025"/>
            <a:ext cx="411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effectLst/>
              </a:rPr>
              <a:t>-Q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027738" y="1585913"/>
            <a:ext cx="2940050" cy="3544887"/>
            <a:chOff x="3797" y="999"/>
            <a:chExt cx="1852" cy="2233"/>
          </a:xfrm>
        </p:grpSpPr>
        <p:sp>
          <p:nvSpPr>
            <p:cNvPr id="31786" name="Text Box 21"/>
            <p:cNvSpPr txBox="1">
              <a:spLocks noChangeArrowheads="1"/>
            </p:cNvSpPr>
            <p:nvPr/>
          </p:nvSpPr>
          <p:spPr bwMode="auto">
            <a:xfrm>
              <a:off x="4381" y="2736"/>
              <a:ext cx="658" cy="2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effectLst/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solidFill>
                    <a:schemeClr val="tx2"/>
                  </a:solidFill>
                  <a:effectLst/>
                  <a:latin typeface="Comic Sans MS" panose="030F0702030302020204" pitchFamily="66" charset="0"/>
                </a:rPr>
                <a:t>1</a:t>
              </a:r>
              <a:r>
                <a:rPr lang="en-US" altLang="en-US">
                  <a:solidFill>
                    <a:schemeClr val="tx2"/>
                  </a:solidFill>
                  <a:effectLst/>
                  <a:latin typeface="Comic Sans MS" panose="030F0702030302020204" pitchFamily="66" charset="0"/>
                </a:rPr>
                <a:t> &lt; r &lt; r</a:t>
              </a:r>
              <a:r>
                <a:rPr lang="en-US" altLang="en-US" baseline="-25000">
                  <a:solidFill>
                    <a:schemeClr val="tx2"/>
                  </a:solidFill>
                  <a:effectLst/>
                  <a:latin typeface="Comic Sans MS" panose="030F0702030302020204" pitchFamily="66" charset="0"/>
                </a:rPr>
                <a:t>2</a:t>
              </a:r>
            </a:p>
          </p:txBody>
        </p:sp>
        <p:graphicFrame>
          <p:nvGraphicFramePr>
            <p:cNvPr id="31787" name="Object 22"/>
            <p:cNvGraphicFramePr>
              <a:graphicFrameLocks noChangeAspect="1"/>
            </p:cNvGraphicFramePr>
            <p:nvPr/>
          </p:nvGraphicFramePr>
          <p:xfrm>
            <a:off x="4438" y="3011"/>
            <a:ext cx="55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0" name="Equation" r:id="rId4" imgW="657343" imgH="238057" progId="Equation.DSMT4">
                    <p:embed/>
                  </p:oleObj>
                </mc:Choice>
                <mc:Fallback>
                  <p:oleObj name="Equation" r:id="rId4" imgW="657343" imgH="238057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8" y="3011"/>
                          <a:ext cx="550" cy="221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88" name="Group 23"/>
            <p:cNvGrpSpPr>
              <a:grpSpLocks/>
            </p:cNvGrpSpPr>
            <p:nvPr/>
          </p:nvGrpSpPr>
          <p:grpSpPr bwMode="auto">
            <a:xfrm>
              <a:off x="3797" y="999"/>
              <a:ext cx="1852" cy="1667"/>
              <a:chOff x="3797" y="999"/>
              <a:chExt cx="1852" cy="1667"/>
            </a:xfrm>
          </p:grpSpPr>
          <p:sp>
            <p:nvSpPr>
              <p:cNvPr id="636952" name="Text Box 24"/>
              <p:cNvSpPr txBox="1">
                <a:spLocks noChangeArrowheads="1"/>
              </p:cNvSpPr>
              <p:nvPr/>
            </p:nvSpPr>
            <p:spPr bwMode="auto">
              <a:xfrm>
                <a:off x="4610" y="1724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36953" name="Oval 25"/>
              <p:cNvSpPr>
                <a:spLocks noChangeArrowheads="1"/>
              </p:cNvSpPr>
              <p:nvPr/>
            </p:nvSpPr>
            <p:spPr bwMode="auto">
              <a:xfrm>
                <a:off x="3962" y="1142"/>
                <a:ext cx="1374" cy="1374"/>
              </a:xfrm>
              <a:prstGeom prst="ellipse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36954" name="Oval 26"/>
              <p:cNvSpPr>
                <a:spLocks noChangeArrowheads="1"/>
              </p:cNvSpPr>
              <p:nvPr/>
            </p:nvSpPr>
            <p:spPr bwMode="auto">
              <a:xfrm>
                <a:off x="4316" y="1490"/>
                <a:ext cx="678" cy="678"/>
              </a:xfrm>
              <a:prstGeom prst="ellipse">
                <a:avLst/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36955" name="Line 27"/>
              <p:cNvSpPr>
                <a:spLocks noChangeShapeType="1"/>
              </p:cNvSpPr>
              <p:nvPr/>
            </p:nvSpPr>
            <p:spPr bwMode="auto">
              <a:xfrm flipV="1">
                <a:off x="4670" y="1832"/>
                <a:ext cx="3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93" name="Text Box 28"/>
              <p:cNvSpPr txBox="1">
                <a:spLocks noChangeArrowheads="1"/>
              </p:cNvSpPr>
              <p:nvPr/>
            </p:nvSpPr>
            <p:spPr bwMode="auto">
              <a:xfrm>
                <a:off x="4946" y="1765"/>
                <a:ext cx="21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</a:rPr>
                  <a:t>r</a:t>
                </a:r>
                <a:r>
                  <a:rPr lang="en-US" altLang="en-US" baseline="-25000"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636957" name="Line 29"/>
              <p:cNvSpPr>
                <a:spLocks noChangeShapeType="1"/>
              </p:cNvSpPr>
              <p:nvPr/>
            </p:nvSpPr>
            <p:spPr bwMode="auto">
              <a:xfrm flipH="1" flipV="1">
                <a:off x="4286" y="1256"/>
                <a:ext cx="384" cy="5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95" name="Text Box 30"/>
              <p:cNvSpPr txBox="1">
                <a:spLocks noChangeArrowheads="1"/>
              </p:cNvSpPr>
              <p:nvPr/>
            </p:nvSpPr>
            <p:spPr bwMode="auto">
              <a:xfrm>
                <a:off x="4154" y="1232"/>
                <a:ext cx="23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</a:rPr>
                  <a:t>r</a:t>
                </a:r>
                <a:r>
                  <a:rPr lang="en-US" altLang="en-US" baseline="-25000"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636959" name="Oval 31"/>
              <p:cNvSpPr>
                <a:spLocks noChangeArrowheads="1"/>
              </p:cNvSpPr>
              <p:nvPr/>
            </p:nvSpPr>
            <p:spPr bwMode="auto">
              <a:xfrm>
                <a:off x="4526" y="1706"/>
                <a:ext cx="246" cy="259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36960" name="Text Box 32"/>
              <p:cNvSpPr txBox="1">
                <a:spLocks noChangeArrowheads="1"/>
              </p:cNvSpPr>
              <p:nvPr/>
            </p:nvSpPr>
            <p:spPr bwMode="auto">
              <a:xfrm>
                <a:off x="4466" y="1726"/>
                <a:ext cx="36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+3Q</a:t>
                </a:r>
              </a:p>
            </p:txBody>
          </p:sp>
          <p:sp>
            <p:nvSpPr>
              <p:cNvPr id="636961" name="Oval 33"/>
              <p:cNvSpPr>
                <a:spLocks noChangeArrowheads="1"/>
              </p:cNvSpPr>
              <p:nvPr/>
            </p:nvSpPr>
            <p:spPr bwMode="auto">
              <a:xfrm>
                <a:off x="4292" y="1466"/>
                <a:ext cx="720" cy="720"/>
              </a:xfrm>
              <a:prstGeom prst="ellipse">
                <a:avLst/>
              </a:prstGeom>
              <a:noFill/>
              <a:ln w="19050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799" name="Text Box 34"/>
              <p:cNvSpPr txBox="1">
                <a:spLocks noChangeArrowheads="1"/>
              </p:cNvSpPr>
              <p:nvPr/>
            </p:nvSpPr>
            <p:spPr bwMode="auto">
              <a:xfrm>
                <a:off x="4594" y="2144"/>
                <a:ext cx="3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chemeClr val="hlink"/>
                    </a:solidFill>
                    <a:effectLst/>
                  </a:rPr>
                  <a:t>-3Q</a:t>
                </a:r>
              </a:p>
            </p:txBody>
          </p:sp>
          <p:sp>
            <p:nvSpPr>
              <p:cNvPr id="636963" name="Text Box 35"/>
              <p:cNvSpPr txBox="1">
                <a:spLocks noChangeArrowheads="1"/>
              </p:cNvSpPr>
              <p:nvPr/>
            </p:nvSpPr>
            <p:spPr bwMode="auto">
              <a:xfrm>
                <a:off x="4933" y="1082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636964" name="Text Box 36"/>
              <p:cNvSpPr txBox="1">
                <a:spLocks noChangeArrowheads="1"/>
              </p:cNvSpPr>
              <p:nvPr/>
            </p:nvSpPr>
            <p:spPr bwMode="auto">
              <a:xfrm>
                <a:off x="4652" y="999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636965" name="Text Box 37"/>
              <p:cNvSpPr txBox="1">
                <a:spLocks noChangeArrowheads="1"/>
              </p:cNvSpPr>
              <p:nvPr/>
            </p:nvSpPr>
            <p:spPr bwMode="auto">
              <a:xfrm>
                <a:off x="5127" y="1276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636966" name="Text Box 38"/>
              <p:cNvSpPr txBox="1">
                <a:spLocks noChangeArrowheads="1"/>
              </p:cNvSpPr>
              <p:nvPr/>
            </p:nvSpPr>
            <p:spPr bwMode="auto">
              <a:xfrm>
                <a:off x="4642" y="2453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636967" name="Text Box 39"/>
              <p:cNvSpPr txBox="1">
                <a:spLocks noChangeArrowheads="1"/>
              </p:cNvSpPr>
              <p:nvPr/>
            </p:nvSpPr>
            <p:spPr bwMode="auto">
              <a:xfrm>
                <a:off x="5261" y="1494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636968" name="Text Box 40"/>
              <p:cNvSpPr txBox="1">
                <a:spLocks noChangeArrowheads="1"/>
              </p:cNvSpPr>
              <p:nvPr/>
            </p:nvSpPr>
            <p:spPr bwMode="auto">
              <a:xfrm>
                <a:off x="4884" y="2365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636969" name="Text Box 41"/>
              <p:cNvSpPr txBox="1">
                <a:spLocks noChangeArrowheads="1"/>
              </p:cNvSpPr>
              <p:nvPr/>
            </p:nvSpPr>
            <p:spPr bwMode="auto">
              <a:xfrm>
                <a:off x="5287" y="1766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636970" name="Text Box 42"/>
              <p:cNvSpPr txBox="1">
                <a:spLocks noChangeArrowheads="1"/>
              </p:cNvSpPr>
              <p:nvPr/>
            </p:nvSpPr>
            <p:spPr bwMode="auto">
              <a:xfrm>
                <a:off x="5192" y="2055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636971" name="Text Box 43"/>
              <p:cNvSpPr txBox="1">
                <a:spLocks noChangeArrowheads="1"/>
              </p:cNvSpPr>
              <p:nvPr/>
            </p:nvSpPr>
            <p:spPr bwMode="auto">
              <a:xfrm>
                <a:off x="5079" y="2242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grpSp>
            <p:nvGrpSpPr>
              <p:cNvPr id="31809" name="Group 44"/>
              <p:cNvGrpSpPr>
                <a:grpSpLocks/>
              </p:cNvGrpSpPr>
              <p:nvPr/>
            </p:nvGrpSpPr>
            <p:grpSpPr bwMode="auto">
              <a:xfrm flipH="1">
                <a:off x="3797" y="1000"/>
                <a:ext cx="836" cy="1666"/>
                <a:chOff x="4739" y="1096"/>
                <a:chExt cx="836" cy="1666"/>
              </a:xfrm>
            </p:grpSpPr>
            <p:sp>
              <p:nvSpPr>
                <p:cNvPr id="636973" name="Text Box 45"/>
                <p:cNvSpPr txBox="1">
                  <a:spLocks noChangeArrowheads="1"/>
                </p:cNvSpPr>
                <p:nvPr/>
              </p:nvSpPr>
              <p:spPr bwMode="auto">
                <a:xfrm flipH="1">
                  <a:off x="5030" y="1179"/>
                  <a:ext cx="19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636974" name="Text Box 46"/>
                <p:cNvSpPr txBox="1">
                  <a:spLocks noChangeArrowheads="1"/>
                </p:cNvSpPr>
                <p:nvPr/>
              </p:nvSpPr>
              <p:spPr bwMode="auto">
                <a:xfrm flipH="1">
                  <a:off x="4749" y="1096"/>
                  <a:ext cx="19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636975" name="Text Box 47"/>
                <p:cNvSpPr txBox="1">
                  <a:spLocks noChangeArrowheads="1"/>
                </p:cNvSpPr>
                <p:nvPr/>
              </p:nvSpPr>
              <p:spPr bwMode="auto">
                <a:xfrm flipH="1">
                  <a:off x="5224" y="1373"/>
                  <a:ext cx="19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636976" name="Text Box 48"/>
                <p:cNvSpPr txBox="1">
                  <a:spLocks noChangeArrowheads="1"/>
                </p:cNvSpPr>
                <p:nvPr/>
              </p:nvSpPr>
              <p:spPr bwMode="auto">
                <a:xfrm flipH="1">
                  <a:off x="4739" y="2550"/>
                  <a:ext cx="19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636977" name="Text Box 49"/>
                <p:cNvSpPr txBox="1">
                  <a:spLocks noChangeArrowheads="1"/>
                </p:cNvSpPr>
                <p:nvPr/>
              </p:nvSpPr>
              <p:spPr bwMode="auto">
                <a:xfrm flipH="1">
                  <a:off x="5358" y="1591"/>
                  <a:ext cx="19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636978" name="Text Box 50"/>
                <p:cNvSpPr txBox="1">
                  <a:spLocks noChangeArrowheads="1"/>
                </p:cNvSpPr>
                <p:nvPr/>
              </p:nvSpPr>
              <p:spPr bwMode="auto">
                <a:xfrm flipH="1">
                  <a:off x="4981" y="2462"/>
                  <a:ext cx="19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636979" name="Text Box 51"/>
                <p:cNvSpPr txBox="1">
                  <a:spLocks noChangeArrowheads="1"/>
                </p:cNvSpPr>
                <p:nvPr/>
              </p:nvSpPr>
              <p:spPr bwMode="auto">
                <a:xfrm flipH="1">
                  <a:off x="5384" y="1863"/>
                  <a:ext cx="19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636980" name="Text Box 52"/>
                <p:cNvSpPr txBox="1">
                  <a:spLocks noChangeArrowheads="1"/>
                </p:cNvSpPr>
                <p:nvPr/>
              </p:nvSpPr>
              <p:spPr bwMode="auto">
                <a:xfrm flipH="1">
                  <a:off x="5289" y="2152"/>
                  <a:ext cx="19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+</a:t>
                  </a:r>
                </a:p>
              </p:txBody>
            </p:sp>
            <p:sp>
              <p:nvSpPr>
                <p:cNvPr id="636981" name="Text Box 53"/>
                <p:cNvSpPr txBox="1">
                  <a:spLocks noChangeArrowheads="1"/>
                </p:cNvSpPr>
                <p:nvPr/>
              </p:nvSpPr>
              <p:spPr bwMode="auto">
                <a:xfrm flipH="1">
                  <a:off x="5176" y="2339"/>
                  <a:ext cx="19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" charset="0"/>
                    </a:rPr>
                    <a:t>+</a:t>
                  </a:r>
                </a:p>
              </p:txBody>
            </p:sp>
          </p:grpSp>
          <p:sp>
            <p:nvSpPr>
              <p:cNvPr id="31810" name="Text Box 54"/>
              <p:cNvSpPr txBox="1">
                <a:spLocks noChangeArrowheads="1"/>
              </p:cNvSpPr>
              <p:nvPr/>
            </p:nvSpPr>
            <p:spPr bwMode="auto">
              <a:xfrm>
                <a:off x="5287" y="1899"/>
                <a:ext cx="36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>
                    <a:effectLst/>
                  </a:rPr>
                  <a:t>+2Q</a:t>
                </a:r>
              </a:p>
            </p:txBody>
          </p:sp>
        </p:grp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723900" y="4037013"/>
            <a:ext cx="1965325" cy="2576512"/>
            <a:chOff x="456" y="2543"/>
            <a:chExt cx="1238" cy="1623"/>
          </a:xfrm>
        </p:grpSpPr>
        <p:sp>
          <p:nvSpPr>
            <p:cNvPr id="636984" name="Text Box 56"/>
            <p:cNvSpPr txBox="1">
              <a:spLocks noChangeArrowheads="1"/>
            </p:cNvSpPr>
            <p:nvPr/>
          </p:nvSpPr>
          <p:spPr bwMode="auto">
            <a:xfrm>
              <a:off x="456" y="2829"/>
              <a:ext cx="221" cy="126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B</a:t>
              </a: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636985" name="Rectangle 57"/>
            <p:cNvSpPr>
              <a:spLocks noChangeArrowheads="1"/>
            </p:cNvSpPr>
            <p:nvPr/>
          </p:nvSpPr>
          <p:spPr bwMode="auto">
            <a:xfrm>
              <a:off x="715" y="2890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6986" name="Rectangle 58"/>
            <p:cNvSpPr>
              <a:spLocks noChangeArrowheads="1"/>
            </p:cNvSpPr>
            <p:nvPr/>
          </p:nvSpPr>
          <p:spPr bwMode="auto">
            <a:xfrm>
              <a:off x="701" y="3396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6987" name="Rectangle 59"/>
            <p:cNvSpPr>
              <a:spLocks noChangeArrowheads="1"/>
            </p:cNvSpPr>
            <p:nvPr/>
          </p:nvSpPr>
          <p:spPr bwMode="auto">
            <a:xfrm>
              <a:off x="671" y="3910"/>
              <a:ext cx="121" cy="121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782" name="Text Box 60"/>
            <p:cNvSpPr txBox="1">
              <a:spLocks noChangeArrowheads="1"/>
            </p:cNvSpPr>
            <p:nvPr/>
          </p:nvSpPr>
          <p:spPr bwMode="auto">
            <a:xfrm>
              <a:off x="1092" y="2543"/>
              <a:ext cx="417" cy="2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chemeClr val="tx2"/>
                  </a:solidFill>
                  <a:effectLst/>
                  <a:latin typeface="Comic Sans MS" panose="030F0702030302020204" pitchFamily="66" charset="0"/>
                </a:rPr>
                <a:t>r &lt; r</a:t>
              </a:r>
              <a:r>
                <a:rPr lang="en-US" altLang="en-US" baseline="-25000">
                  <a:solidFill>
                    <a:schemeClr val="tx2"/>
                  </a:solidFill>
                  <a:effectLst/>
                  <a:latin typeface="Comic Sans MS" panose="030F0702030302020204" pitchFamily="66" charset="0"/>
                </a:rPr>
                <a:t>1</a:t>
              </a:r>
            </a:p>
          </p:txBody>
        </p:sp>
        <p:graphicFrame>
          <p:nvGraphicFramePr>
            <p:cNvPr id="31783" name="Object 61"/>
            <p:cNvGraphicFramePr>
              <a:graphicFrameLocks noChangeAspect="1"/>
            </p:cNvGraphicFramePr>
            <p:nvPr/>
          </p:nvGraphicFramePr>
          <p:xfrm>
            <a:off x="943" y="2807"/>
            <a:ext cx="751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1" name="Equation" r:id="rId6" imgW="1571743" imgH="771457" progId="Equation.DSMT4">
                    <p:embed/>
                  </p:oleObj>
                </mc:Choice>
                <mc:Fallback>
                  <p:oleObj name="Equation" r:id="rId6" imgW="1571743" imgH="771457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2807"/>
                          <a:ext cx="751" cy="379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4" name="Object 62"/>
            <p:cNvGraphicFramePr>
              <a:graphicFrameLocks noChangeAspect="1"/>
            </p:cNvGraphicFramePr>
            <p:nvPr/>
          </p:nvGraphicFramePr>
          <p:xfrm>
            <a:off x="927" y="3282"/>
            <a:ext cx="762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2" name="Equation" r:id="rId8" imgW="1600335" imgH="771457" progId="Equation.DSMT4">
                    <p:embed/>
                  </p:oleObj>
                </mc:Choice>
                <mc:Fallback>
                  <p:oleObj name="Equation" r:id="rId8" imgW="1600335" imgH="771457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3282"/>
                          <a:ext cx="762" cy="379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5" name="Object 63"/>
            <p:cNvGraphicFramePr>
              <a:graphicFrameLocks noChangeAspect="1"/>
            </p:cNvGraphicFramePr>
            <p:nvPr/>
          </p:nvGraphicFramePr>
          <p:xfrm>
            <a:off x="937" y="3787"/>
            <a:ext cx="708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3" name="Equation" r:id="rId10" imgW="1485967" imgH="771457" progId="Equation.DSMT4">
                    <p:embed/>
                  </p:oleObj>
                </mc:Choice>
                <mc:Fallback>
                  <p:oleObj name="Equation" r:id="rId10" imgW="1485967" imgH="771457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3787"/>
                          <a:ext cx="708" cy="379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6992" name="Text Box 64"/>
          <p:cNvSpPr txBox="1">
            <a:spLocks noChangeArrowheads="1"/>
          </p:cNvSpPr>
          <p:nvPr/>
        </p:nvSpPr>
        <p:spPr bwMode="auto">
          <a:xfrm>
            <a:off x="3487738" y="4540250"/>
            <a:ext cx="350837" cy="2014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</a:t>
            </a:r>
          </a:p>
          <a:p>
            <a:pPr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</a:t>
            </a:r>
          </a:p>
          <a:p>
            <a:pPr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</a:t>
            </a:r>
          </a:p>
        </p:txBody>
      </p:sp>
      <p:sp>
        <p:nvSpPr>
          <p:cNvPr id="636993" name="Rectangle 65"/>
          <p:cNvSpPr>
            <a:spLocks noChangeArrowheads="1"/>
          </p:cNvSpPr>
          <p:nvPr/>
        </p:nvSpPr>
        <p:spPr bwMode="auto">
          <a:xfrm>
            <a:off x="3898900" y="4637088"/>
            <a:ext cx="192088" cy="19208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6994" name="Rectangle 66"/>
          <p:cNvSpPr>
            <a:spLocks noChangeArrowheads="1"/>
          </p:cNvSpPr>
          <p:nvPr/>
        </p:nvSpPr>
        <p:spPr bwMode="auto">
          <a:xfrm>
            <a:off x="3876675" y="5440363"/>
            <a:ext cx="192088" cy="19208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6995" name="Rectangle 67"/>
          <p:cNvSpPr>
            <a:spLocks noChangeArrowheads="1"/>
          </p:cNvSpPr>
          <p:nvPr/>
        </p:nvSpPr>
        <p:spPr bwMode="auto">
          <a:xfrm>
            <a:off x="3829050" y="6256338"/>
            <a:ext cx="192088" cy="19208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aphicFrame>
        <p:nvGraphicFramePr>
          <p:cNvPr id="636996" name="Object 68"/>
          <p:cNvGraphicFramePr>
            <a:graphicFrameLocks noChangeAspect="1"/>
          </p:cNvGraphicFramePr>
          <p:nvPr/>
        </p:nvGraphicFramePr>
        <p:xfrm>
          <a:off x="4260850" y="4505325"/>
          <a:ext cx="119221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4" name="Equation" r:id="rId12" imgW="1571743" imgH="771457" progId="Equation.DSMT4">
                  <p:embed/>
                </p:oleObj>
              </mc:Choice>
              <mc:Fallback>
                <p:oleObj name="Equation" r:id="rId12" imgW="1571743" imgH="771457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4505325"/>
                        <a:ext cx="1192213" cy="6016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97" name="Object 69"/>
          <p:cNvGraphicFramePr>
            <a:graphicFrameLocks noChangeAspect="1"/>
          </p:cNvGraphicFramePr>
          <p:nvPr/>
        </p:nvGraphicFramePr>
        <p:xfrm>
          <a:off x="4235450" y="5259388"/>
          <a:ext cx="12096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5" name="Equation" r:id="rId14" imgW="1600335" imgH="771457" progId="Equation.DSMT4">
                  <p:embed/>
                </p:oleObj>
              </mc:Choice>
              <mc:Fallback>
                <p:oleObj name="Equation" r:id="rId14" imgW="1600335" imgH="771457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5259388"/>
                        <a:ext cx="1209675" cy="60166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98" name="Object 70"/>
          <p:cNvGraphicFramePr>
            <a:graphicFrameLocks noChangeAspect="1"/>
          </p:cNvGraphicFramePr>
          <p:nvPr/>
        </p:nvGraphicFramePr>
        <p:xfrm>
          <a:off x="4251325" y="6061075"/>
          <a:ext cx="11239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Equation" r:id="rId16" imgW="1485967" imgH="771457" progId="Equation.DSMT4">
                  <p:embed/>
                </p:oleObj>
              </mc:Choice>
              <mc:Fallback>
                <p:oleObj name="Equation" r:id="rId16" imgW="1485967" imgH="771457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6061075"/>
                        <a:ext cx="1123950" cy="6016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002" name="Rectangle 74"/>
          <p:cNvSpPr>
            <a:spLocks noChangeArrowheads="1"/>
          </p:cNvSpPr>
          <p:nvPr/>
        </p:nvSpPr>
        <p:spPr bwMode="auto">
          <a:xfrm>
            <a:off x="506413" y="4351338"/>
            <a:ext cx="2390775" cy="815975"/>
          </a:xfrm>
          <a:prstGeom prst="rect">
            <a:avLst/>
          </a:prstGeom>
          <a:noFill/>
          <a:ln w="19050">
            <a:solidFill>
              <a:srgbClr val="99FF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7003" name="Rectangle 75"/>
          <p:cNvSpPr>
            <a:spLocks noChangeArrowheads="1"/>
          </p:cNvSpPr>
          <p:nvPr/>
        </p:nvSpPr>
        <p:spPr bwMode="auto">
          <a:xfrm>
            <a:off x="3436938" y="5178425"/>
            <a:ext cx="2357437" cy="738188"/>
          </a:xfrm>
          <a:prstGeom prst="rect">
            <a:avLst/>
          </a:prstGeom>
          <a:noFill/>
          <a:ln w="19050">
            <a:solidFill>
              <a:srgbClr val="99FF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31775" name="Picture 7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188"/>
            <a:ext cx="590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76" name="Text Box 83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46</a:t>
            </a:r>
          </a:p>
        </p:txBody>
      </p:sp>
      <p:graphicFrame>
        <p:nvGraphicFramePr>
          <p:cNvPr id="31777" name="Object 77"/>
          <p:cNvGraphicFramePr>
            <a:graphicFrameLocks noChangeAspect="1"/>
          </p:cNvGraphicFramePr>
          <p:nvPr/>
        </p:nvGraphicFramePr>
        <p:xfrm>
          <a:off x="3533775" y="2279650"/>
          <a:ext cx="18684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7" name="Equation" r:id="rId19" imgW="914400" imgH="400185" progId="Equation.3">
                  <p:embed/>
                </p:oleObj>
              </mc:Choice>
              <mc:Fallback>
                <p:oleObj name="Equation" r:id="rId19" imgW="914400" imgH="400185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2279650"/>
                        <a:ext cx="1868488" cy="8588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7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7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3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3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3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3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3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3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7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7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46" grpId="0" animBg="1"/>
      <p:bldP spid="636992" grpId="0"/>
      <p:bldP spid="636993" grpId="0" animBg="1"/>
      <p:bldP spid="636994" grpId="0" animBg="1"/>
      <p:bldP spid="636995" grpId="0" animBg="1"/>
      <p:bldP spid="637002" grpId="0" animBg="1"/>
      <p:bldP spid="6370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Music</a:t>
            </a:r>
            <a:endParaRPr lang="en-US" altLang="en-US" sz="3600">
              <a:solidFill>
                <a:srgbClr val="FFFF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193675" y="754063"/>
            <a:ext cx="278606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Who is the Artist?</a:t>
            </a:r>
          </a:p>
          <a:p>
            <a:pPr>
              <a:defRPr/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buFontTx/>
              <a:buAutoNum type="alphaUcParenR"/>
              <a:defRPr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Professor Longhair</a:t>
            </a:r>
          </a:p>
          <a:p>
            <a:pPr>
              <a:buFontTx/>
              <a:buAutoNum type="alphaUcParenR"/>
              <a:defRPr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John Cleary</a:t>
            </a:r>
          </a:p>
          <a:p>
            <a:pPr>
              <a:buFontTx/>
              <a:buAutoNum type="alphaUcParenR"/>
              <a:defRPr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Allen Toussaint</a:t>
            </a:r>
          </a:p>
          <a:p>
            <a:pPr>
              <a:buFontTx/>
              <a:buAutoNum type="alphaUcParenR"/>
              <a:defRPr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David Egan</a:t>
            </a:r>
          </a:p>
          <a:p>
            <a:pPr>
              <a:buFontTx/>
              <a:buAutoNum type="alphaUcParenR"/>
              <a:defRPr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Henry Butler</a:t>
            </a:r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8553450" y="0"/>
            <a:ext cx="590550" cy="1493838"/>
            <a:chOff x="0" y="0"/>
            <a:chExt cx="372" cy="941"/>
          </a:xfrm>
        </p:grpSpPr>
        <p:pic>
          <p:nvPicPr>
            <p:cNvPr id="1434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7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9287" name="Text Box 7"/>
            <p:cNvSpPr txBox="1">
              <a:spLocks noChangeArrowheads="1"/>
            </p:cNvSpPr>
            <p:nvPr/>
          </p:nvSpPr>
          <p:spPr bwMode="auto">
            <a:xfrm>
              <a:off x="92" y="728"/>
              <a:ext cx="1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1163638"/>
            <a:ext cx="8204200" cy="4017962"/>
            <a:chOff x="0" y="1163638"/>
            <a:chExt cx="8204548" cy="4018597"/>
          </a:xfrm>
        </p:grpSpPr>
        <p:sp>
          <p:nvSpPr>
            <p:cNvPr id="609284" name="Text Box 4"/>
            <p:cNvSpPr txBox="1">
              <a:spLocks noChangeArrowheads="1"/>
            </p:cNvSpPr>
            <p:nvPr/>
          </p:nvSpPr>
          <p:spPr bwMode="auto">
            <a:xfrm>
              <a:off x="693767" y="4197829"/>
              <a:ext cx="7510781" cy="984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1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                    </a:t>
              </a:r>
            </a:p>
            <a:p>
              <a:pPr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Theme of week:  New Orleans </a:t>
              </a: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Jazz </a:t>
              </a:r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sym typeface="Symbol"/>
                </a:rPr>
                <a:t> Mardi Gras</a:t>
              </a:r>
              <a:endPara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>
                <a:defRPr/>
              </a:pPr>
              <a:endPara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09289" name="Oval 9"/>
            <p:cNvSpPr>
              <a:spLocks noChangeArrowheads="1"/>
            </p:cNvSpPr>
            <p:nvPr/>
          </p:nvSpPr>
          <p:spPr bwMode="auto">
            <a:xfrm>
              <a:off x="0" y="2584675"/>
              <a:ext cx="2476605" cy="404877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pic>
          <p:nvPicPr>
            <p:cNvPr id="14345" name="Picture 12" descr="henry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9663" y="1163638"/>
              <a:ext cx="2509838" cy="250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3"/>
          <p:cNvSpPr txBox="1">
            <a:spLocks noGrp="1"/>
          </p:cNvSpPr>
          <p:nvPr/>
        </p:nvSpPr>
        <p:spPr bwMode="auto">
          <a:xfrm>
            <a:off x="6010275" y="6527800"/>
            <a:ext cx="31369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lang="en-US" sz="1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Physics 212  Lecture 14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3FD7248B-2155-4123-AB18-A0786972A78B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3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588963"/>
          </a:xfrm>
        </p:spPr>
        <p:txBody>
          <a:bodyPr/>
          <a:lstStyle/>
          <a:p>
            <a:r>
              <a:rPr lang="en-US" altLang="en-US" smtClean="0"/>
              <a:t>Your Comments</a:t>
            </a:r>
          </a:p>
        </p:txBody>
      </p:sp>
      <p:sp>
        <p:nvSpPr>
          <p:cNvPr id="652295" name="Rectangle 7"/>
          <p:cNvSpPr>
            <a:spLocks noChangeArrowheads="1"/>
          </p:cNvSpPr>
          <p:nvPr/>
        </p:nvSpPr>
        <p:spPr bwMode="auto">
          <a:xfrm>
            <a:off x="0" y="733425"/>
            <a:ext cx="8924925" cy="338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Everything. Week 2 and I'm desperately lost</a:t>
            </a:r>
            <a:r>
              <a:rPr lang="en-US" dirty="0">
                <a:latin typeface="Arial" charset="0"/>
              </a:rPr>
              <a:t>...“</a:t>
            </a:r>
            <a:endParaRPr lang="en-US" dirty="0">
              <a:latin typeface="Arial" charset="0"/>
            </a:endParaRPr>
          </a:p>
        </p:txBody>
      </p: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0" y="6515100"/>
            <a:ext cx="409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200">
                <a:effectLst/>
              </a:rPr>
              <a:t>04</a:t>
            </a:r>
          </a:p>
        </p:txBody>
      </p:sp>
      <p:sp>
        <p:nvSpPr>
          <p:cNvPr id="652297" name="Rectangle 9"/>
          <p:cNvSpPr>
            <a:spLocks noChangeArrowheads="1"/>
          </p:cNvSpPr>
          <p:nvPr/>
        </p:nvSpPr>
        <p:spPr bwMode="auto">
          <a:xfrm>
            <a:off x="0" y="1401763"/>
            <a:ext cx="9144000" cy="5857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dirty="0">
                <a:effectLst/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How is there a charge induced on the inside of a conducting shell? Is there any way to think of it intuitively instead of using Gauss's Law</a:t>
            </a:r>
            <a:r>
              <a:rPr lang="en-US" dirty="0">
                <a:latin typeface="Arial" charset="0"/>
              </a:rPr>
              <a:t>?”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auto">
          <a:xfrm>
            <a:off x="125413" y="3435350"/>
            <a:ext cx="8799512" cy="1816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dirty="0">
                <a:effectLst/>
                <a:latin typeface="Arial" charset="0"/>
              </a:rPr>
              <a:t>Most students are having difficulties with this topic:  The Checkpoints show this clearly.</a:t>
            </a:r>
          </a:p>
          <a:p>
            <a:pPr algn="l">
              <a:defRPr/>
            </a:pPr>
            <a:endParaRPr lang="en-US" dirty="0">
              <a:effectLst/>
              <a:latin typeface="Arial" charset="0"/>
            </a:endParaRPr>
          </a:p>
          <a:p>
            <a:pPr algn="l">
              <a:defRPr/>
            </a:pPr>
            <a:r>
              <a:rPr lang="en-US" dirty="0">
                <a:solidFill>
                  <a:srgbClr val="99FF99"/>
                </a:solidFill>
                <a:effectLst/>
                <a:latin typeface="Arial" charset="0"/>
              </a:rPr>
              <a:t>This whole way of thinking (Gauss’ Law) is very unfamiliar to you: calculate a field means, first, pick a surface??</a:t>
            </a:r>
          </a:p>
          <a:p>
            <a:pPr algn="l">
              <a:defRPr/>
            </a:pPr>
            <a:endParaRPr lang="en-US" dirty="0">
              <a:effectLst/>
              <a:latin typeface="Arial" charset="0"/>
            </a:endParaRPr>
          </a:p>
          <a:p>
            <a:pPr algn="l">
              <a:defRPr/>
            </a:pPr>
            <a:r>
              <a:rPr lang="en-US" dirty="0">
                <a:effectLst/>
                <a:latin typeface="Arial" charset="0"/>
              </a:rPr>
              <a:t>The solution?  DON’T PANIC…  We’re confident you will master these concepts but it will take a little work.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2299" name="Rectangle 11"/>
          <p:cNvSpPr>
            <a:spLocks noChangeArrowheads="1"/>
          </p:cNvSpPr>
          <p:nvPr/>
        </p:nvSpPr>
        <p:spPr bwMode="auto">
          <a:xfrm>
            <a:off x="0" y="1066800"/>
            <a:ext cx="8418513" cy="339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FFCCFF"/>
                </a:solidFill>
                <a:effectLst/>
                <a:latin typeface="Arial" charset="0"/>
              </a:rPr>
              <a:t>“</a:t>
            </a:r>
            <a:r>
              <a:rPr lang="en-US" dirty="0">
                <a:solidFill>
                  <a:srgbClr val="FFCCFF"/>
                </a:solidFill>
                <a:latin typeface="Arial" charset="0"/>
              </a:rPr>
              <a:t>It is really hard. I want to have it all covered in lecture</a:t>
            </a:r>
            <a:r>
              <a:rPr lang="en-US" dirty="0">
                <a:solidFill>
                  <a:srgbClr val="FFCCFF"/>
                </a:solidFill>
                <a:latin typeface="Arial" charset="0"/>
              </a:rPr>
              <a:t>.</a:t>
            </a:r>
            <a:r>
              <a:rPr lang="en-US" dirty="0">
                <a:solidFill>
                  <a:srgbClr val="FFCCFF"/>
                </a:solidFill>
                <a:effectLst/>
                <a:latin typeface="Arial" charset="0"/>
              </a:rPr>
              <a:t>”</a:t>
            </a:r>
            <a:endParaRPr lang="en-US" dirty="0">
              <a:solidFill>
                <a:srgbClr val="FFCCFF"/>
              </a:solidFill>
              <a:effectLst/>
              <a:latin typeface="Arial" charset="0"/>
            </a:endParaRPr>
          </a:p>
        </p:txBody>
      </p:sp>
      <p:sp>
        <p:nvSpPr>
          <p:cNvPr id="652307" name="Rectangle 19"/>
          <p:cNvSpPr>
            <a:spLocks noChangeArrowheads="1"/>
          </p:cNvSpPr>
          <p:nvPr/>
        </p:nvSpPr>
        <p:spPr bwMode="auto">
          <a:xfrm>
            <a:off x="338138" y="2689225"/>
            <a:ext cx="399891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Our Response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95313" y="5611813"/>
            <a:ext cx="8245475" cy="584200"/>
            <a:chOff x="375" y="3738"/>
            <a:chExt cx="5194" cy="368"/>
          </a:xfrm>
        </p:grpSpPr>
        <p:sp>
          <p:nvSpPr>
            <p:cNvPr id="652309" name="Text Box 21"/>
            <p:cNvSpPr txBox="1">
              <a:spLocks noChangeArrowheads="1"/>
            </p:cNvSpPr>
            <p:nvPr/>
          </p:nvSpPr>
          <p:spPr bwMode="auto">
            <a:xfrm>
              <a:off x="375" y="3771"/>
              <a:ext cx="1628" cy="28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24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TODAY’S PLAN:</a:t>
              </a:r>
            </a:p>
          </p:txBody>
        </p:sp>
        <p:sp>
          <p:nvSpPr>
            <p:cNvPr id="652310" name="Text Box 22"/>
            <p:cNvSpPr txBox="1">
              <a:spLocks noChangeArrowheads="1"/>
            </p:cNvSpPr>
            <p:nvPr/>
          </p:nvSpPr>
          <p:spPr bwMode="auto">
            <a:xfrm>
              <a:off x="2065" y="3738"/>
              <a:ext cx="3504" cy="36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buFontTx/>
                <a:buChar char="•"/>
                <a:defRPr/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</a:t>
              </a:r>
              <a:r>
                <a:rPr 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Do Checkpoints again!    Try to understand the reasoning</a:t>
              </a:r>
            </a:p>
            <a:p>
              <a:pPr algn="l">
                <a:buFontTx/>
                <a:buChar char="•"/>
                <a:defRPr/>
              </a:pPr>
              <a:r>
                <a:rPr 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Do a calculation using Gauss’ Law</a:t>
              </a:r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1982788"/>
            <a:ext cx="8418513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FFCCFF"/>
                </a:solidFill>
                <a:effectLst/>
                <a:latin typeface="Arial" charset="0"/>
              </a:rPr>
              <a:t>“</a:t>
            </a:r>
            <a:r>
              <a:rPr lang="en-US" dirty="0">
                <a:solidFill>
                  <a:srgbClr val="FFCCFF"/>
                </a:solidFill>
                <a:latin typeface="Arial" charset="0"/>
              </a:rPr>
              <a:t>The checkpoint questions were extremely difficult. Many explanations will be </a:t>
            </a:r>
            <a:r>
              <a:rPr lang="en-US" dirty="0">
                <a:solidFill>
                  <a:srgbClr val="FFCCFF"/>
                </a:solidFill>
                <a:latin typeface="Arial" charset="0"/>
              </a:rPr>
              <a:t>needed.</a:t>
            </a:r>
            <a:r>
              <a:rPr lang="en-US" dirty="0">
                <a:solidFill>
                  <a:srgbClr val="FFCCFF"/>
                </a:solidFill>
                <a:effectLst/>
                <a:latin typeface="Arial" charset="0"/>
              </a:rPr>
              <a:t>”</a:t>
            </a:r>
            <a:endParaRPr lang="en-US" dirty="0">
              <a:solidFill>
                <a:srgbClr val="FFCCFF"/>
              </a:solidFill>
              <a:effectLst/>
              <a:latin typeface="Arial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2317750"/>
            <a:ext cx="8772525" cy="338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dirty="0">
                <a:effectLst/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E&amp;M is so much more confusing than mechanics</a:t>
            </a:r>
            <a:r>
              <a:rPr lang="en-US" dirty="0">
                <a:latin typeface="Arial" charset="0"/>
              </a:rPr>
              <a:t>.”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8788" y="768350"/>
            <a:ext cx="8853487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latin typeface="Arial" charset="0"/>
              </a:rPr>
              <a:t>We'll see, won't we? Also, what do you do with overheated electrical components? Coulomb off.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48788" y="1155700"/>
            <a:ext cx="4352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Everything. Week 2 and I'm desperately lost...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8788" y="2168525"/>
            <a:ext cx="128825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I find the concepts with the conductor more difficult and am not sure about some of the symbols such as Epsilon knot. DEATH TO JARGON!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48788" y="2508250"/>
            <a:ext cx="682466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I still don't quite understand what the "epsilon naught" variable stands for.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48788" y="2797175"/>
            <a:ext cx="617696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Gaussian surfaces; what they are and what you can do with them.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48788" y="3430588"/>
            <a:ext cx="6562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Examples, examples, oh... and a few examples. And please of course.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88475" y="3770313"/>
            <a:ext cx="78581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I'M SO HAPPY THIS IS BACK. I HAVE A REASON TO GO TO LECTURES AGAIN!!!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88475" y="4108450"/>
            <a:ext cx="467995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E&amp;M is so much more confusing than mechanics.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88475" y="4446588"/>
            <a:ext cx="24098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infinite sheets of charge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55563" y="6219825"/>
            <a:ext cx="899318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CCFF"/>
                </a:solidFill>
                <a:latin typeface="Arial" charset="0"/>
              </a:rPr>
              <a:t>“We'll see, won't we? Also, what do you do with overheated electrical components? Coulomb off.”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5" grpId="0"/>
      <p:bldP spid="652297" grpId="0"/>
      <p:bldP spid="652298" grpId="0" build="p"/>
      <p:bldP spid="652299" grpId="0"/>
      <p:bldP spid="652307" grpId="0"/>
      <p:bldP spid="14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251073BA-E338-49BB-8A85-950901BBBB7B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4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Conductors = charges free to move</a:t>
            </a:r>
            <a:endParaRPr lang="en-US" altLang="en-US" sz="3600">
              <a:solidFill>
                <a:srgbClr val="FFFF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15169" name="Text Box 97"/>
          <p:cNvSpPr txBox="1">
            <a:spLocks noChangeArrowheads="1"/>
          </p:cNvSpPr>
          <p:nvPr/>
        </p:nvSpPr>
        <p:spPr bwMode="auto">
          <a:xfrm>
            <a:off x="3175" y="871538"/>
            <a:ext cx="9140825" cy="954087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chemeClr val="accent2"/>
                </a:solidFill>
                <a:effectLst/>
                <a:latin typeface="Comic Sans MS" panose="030F0702030302020204" pitchFamily="66" charset="0"/>
              </a:rPr>
              <a:t>Claim: E = 0 within any conducting material at equilibrium</a:t>
            </a:r>
            <a:r>
              <a:rPr lang="en-US" altLang="en-US" sz="2800">
                <a:effectLst/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15170" name="Text Box 98"/>
          <p:cNvSpPr txBox="1">
            <a:spLocks noChangeArrowheads="1"/>
          </p:cNvSpPr>
          <p:nvPr/>
        </p:nvSpPr>
        <p:spPr bwMode="auto">
          <a:xfrm>
            <a:off x="565150" y="2009775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Charges in conductor move to make E field zero inside. (Induced charge distribution).  If E ≠ 0, then charge feels force and moves!</a:t>
            </a:r>
            <a:endParaRPr lang="en-US" altLang="en-US" sz="1800">
              <a:effectLst/>
              <a:latin typeface="Comic Sans MS" panose="030F0702030302020204" pitchFamily="66" charset="0"/>
            </a:endParaRPr>
          </a:p>
        </p:txBody>
      </p:sp>
      <p:sp>
        <p:nvSpPr>
          <p:cNvPr id="515172" name="Text Box 100"/>
          <p:cNvSpPr txBox="1">
            <a:spLocks noChangeArrowheads="1"/>
          </p:cNvSpPr>
          <p:nvPr/>
        </p:nvSpPr>
        <p:spPr bwMode="auto">
          <a:xfrm>
            <a:off x="0" y="2955925"/>
            <a:ext cx="9144000" cy="954088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chemeClr val="accent2"/>
                </a:solidFill>
                <a:effectLst/>
                <a:latin typeface="Comic Sans MS" panose="030F0702030302020204" pitchFamily="66" charset="0"/>
              </a:rPr>
              <a:t>Claim: At equilibrium, excess charge on conductor only on surface</a:t>
            </a:r>
            <a:r>
              <a:rPr lang="en-US" altLang="en-US" sz="2800">
                <a:effectLst/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15173" name="Text Box 101"/>
          <p:cNvSpPr txBox="1">
            <a:spLocks noChangeArrowheads="1"/>
          </p:cNvSpPr>
          <p:nvPr/>
        </p:nvSpPr>
        <p:spPr bwMode="auto">
          <a:xfrm>
            <a:off x="203200" y="3995738"/>
            <a:ext cx="61229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Why?</a:t>
            </a:r>
          </a:p>
          <a:p>
            <a:pPr algn="l">
              <a:buFontTx/>
              <a:buChar char="•"/>
            </a:pPr>
            <a:r>
              <a:rPr lang="en-US" altLang="en-US" sz="1800">
                <a:effectLst/>
                <a:latin typeface="Comic Sans MS" panose="030F0702030302020204" pitchFamily="66" charset="0"/>
              </a:rPr>
              <a:t> Apply Gauss’ Law</a:t>
            </a:r>
          </a:p>
          <a:p>
            <a:pPr lvl="1" algn="l">
              <a:buFontTx/>
              <a:buChar char="•"/>
            </a:pPr>
            <a:r>
              <a:rPr lang="en-US" altLang="en-US" sz="1800">
                <a:effectLst/>
                <a:latin typeface="Comic Sans MS" panose="030F0702030302020204" pitchFamily="66" charset="0"/>
              </a:rPr>
              <a:t> Take Gaussian surface to be just inside conductor surface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6248400" y="4152900"/>
            <a:ext cx="2143125" cy="1139825"/>
            <a:chOff x="294" y="3216"/>
            <a:chExt cx="1350" cy="718"/>
          </a:xfrm>
        </p:grpSpPr>
        <p:sp>
          <p:nvSpPr>
            <p:cNvPr id="16405" name="Oval 102"/>
            <p:cNvSpPr>
              <a:spLocks noChangeArrowheads="1"/>
            </p:cNvSpPr>
            <p:nvPr/>
          </p:nvSpPr>
          <p:spPr bwMode="auto">
            <a:xfrm>
              <a:off x="294" y="3216"/>
              <a:ext cx="1350" cy="718"/>
            </a:xfrm>
            <a:prstGeom prst="ellipse">
              <a:avLst/>
            </a:prstGeom>
            <a:solidFill>
              <a:srgbClr val="6666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tx1"/>
                  </a:solidFill>
                  <a:effectLst/>
                  <a:latin typeface="Comic Sans MS" panose="030F0702030302020204" pitchFamily="66" charset="0"/>
                </a:rPr>
                <a:t>E = 0</a:t>
              </a:r>
            </a:p>
          </p:txBody>
        </p:sp>
        <p:sp>
          <p:nvSpPr>
            <p:cNvPr id="515175" name="Oval 103"/>
            <p:cNvSpPr>
              <a:spLocks noChangeArrowheads="1"/>
            </p:cNvSpPr>
            <p:nvPr/>
          </p:nvSpPr>
          <p:spPr bwMode="auto">
            <a:xfrm>
              <a:off x="331" y="3253"/>
              <a:ext cx="1266" cy="6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15186" name="Text Box 114">
            <a:hlinkClick r:id="rId4"/>
          </p:cNvPr>
          <p:cNvSpPr txBox="1">
            <a:spLocks noChangeArrowheads="1"/>
          </p:cNvSpPr>
          <p:nvPr/>
        </p:nvSpPr>
        <p:spPr bwMode="auto">
          <a:xfrm>
            <a:off x="3387725" y="6300788"/>
            <a:ext cx="2003425" cy="38576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SIMULATION 2</a:t>
            </a:r>
          </a:p>
        </p:txBody>
      </p:sp>
      <p:sp>
        <p:nvSpPr>
          <p:cNvPr id="16394" name="Text Box 118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06</a:t>
            </a:r>
          </a:p>
        </p:txBody>
      </p:sp>
      <p:grpSp>
        <p:nvGrpSpPr>
          <p:cNvPr id="1050" name="Group 26"/>
          <p:cNvGrpSpPr>
            <a:grpSpLocks/>
          </p:cNvGrpSpPr>
          <p:nvPr/>
        </p:nvGrpSpPr>
        <p:grpSpPr bwMode="auto">
          <a:xfrm>
            <a:off x="204788" y="5184775"/>
            <a:ext cx="6403975" cy="604838"/>
            <a:chOff x="129" y="3266"/>
            <a:chExt cx="4034" cy="381"/>
          </a:xfrm>
        </p:grpSpPr>
        <p:sp>
          <p:nvSpPr>
            <p:cNvPr id="16402" name="Text Box 106"/>
            <p:cNvSpPr txBox="1">
              <a:spLocks noChangeArrowheads="1"/>
            </p:cNvSpPr>
            <p:nvPr/>
          </p:nvSpPr>
          <p:spPr bwMode="auto">
            <a:xfrm>
              <a:off x="129" y="3322"/>
              <a:ext cx="28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lvl="1" algn="l">
                <a:buFontTx/>
                <a:buChar char="•"/>
              </a:pPr>
              <a:r>
                <a:rPr lang="en-US" altLang="en-US" sz="1800">
                  <a:effectLst/>
                  <a:latin typeface="Comic Sans MS" panose="030F0702030302020204" pitchFamily="66" charset="0"/>
                </a:rPr>
                <a:t> E = 0 everywhere inside conductor</a:t>
              </a:r>
            </a:p>
          </p:txBody>
        </p:sp>
        <p:sp>
          <p:nvSpPr>
            <p:cNvPr id="515181" name="AutoShape 109"/>
            <p:cNvSpPr>
              <a:spLocks noChangeArrowheads="1"/>
            </p:cNvSpPr>
            <p:nvPr/>
          </p:nvSpPr>
          <p:spPr bwMode="auto">
            <a:xfrm>
              <a:off x="3006" y="3378"/>
              <a:ext cx="282" cy="156"/>
            </a:xfrm>
            <a:prstGeom prst="rightArrow">
              <a:avLst>
                <a:gd name="adj1" fmla="val 50000"/>
                <a:gd name="adj2" fmla="val 45192"/>
              </a:avLst>
            </a:prstGeom>
            <a:solidFill>
              <a:srgbClr val="00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16404" name="Object 24"/>
            <p:cNvGraphicFramePr>
              <a:graphicFrameLocks noChangeAspect="1"/>
            </p:cNvGraphicFramePr>
            <p:nvPr/>
          </p:nvGraphicFramePr>
          <p:xfrm>
            <a:off x="3335" y="3266"/>
            <a:ext cx="82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name="Equation" r:id="rId5" imgW="914400" imgH="400185" progId="Equation.3">
                    <p:embed/>
                  </p:oleObj>
                </mc:Choice>
                <mc:Fallback>
                  <p:oleObj name="Equation" r:id="rId5" imgW="914400" imgH="40018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5" y="3266"/>
                          <a:ext cx="828" cy="381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196850" y="5637213"/>
            <a:ext cx="4965700" cy="604837"/>
            <a:chOff x="124" y="3551"/>
            <a:chExt cx="3128" cy="381"/>
          </a:xfrm>
        </p:grpSpPr>
        <p:sp>
          <p:nvSpPr>
            <p:cNvPr id="16397" name="Text Box 108"/>
            <p:cNvSpPr txBox="1">
              <a:spLocks noChangeArrowheads="1"/>
            </p:cNvSpPr>
            <p:nvPr/>
          </p:nvSpPr>
          <p:spPr bwMode="auto">
            <a:xfrm>
              <a:off x="124" y="3581"/>
              <a:ext cx="28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lvl="1" algn="l">
                <a:buFontTx/>
                <a:buChar char="•"/>
              </a:pPr>
              <a:r>
                <a:rPr lang="en-US" altLang="en-US" sz="1800">
                  <a:effectLst/>
                  <a:latin typeface="Comic Sans MS" panose="030F0702030302020204" pitchFamily="66" charset="0"/>
                </a:rPr>
                <a:t> Gauss’ Law:</a:t>
              </a:r>
            </a:p>
          </p:txBody>
        </p:sp>
        <p:sp>
          <p:nvSpPr>
            <p:cNvPr id="515183" name="AutoShape 111"/>
            <p:cNvSpPr>
              <a:spLocks noChangeArrowheads="1"/>
            </p:cNvSpPr>
            <p:nvPr/>
          </p:nvSpPr>
          <p:spPr bwMode="auto">
            <a:xfrm>
              <a:off x="2347" y="3643"/>
              <a:ext cx="282" cy="156"/>
            </a:xfrm>
            <a:prstGeom prst="rightArrow">
              <a:avLst>
                <a:gd name="adj1" fmla="val 50000"/>
                <a:gd name="adj2" fmla="val 45192"/>
              </a:avLst>
            </a:prstGeom>
            <a:solidFill>
              <a:srgbClr val="00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16399" name="Object 112"/>
            <p:cNvGraphicFramePr>
              <a:graphicFrameLocks noChangeAspect="1"/>
            </p:cNvGraphicFramePr>
            <p:nvPr/>
          </p:nvGraphicFramePr>
          <p:xfrm>
            <a:off x="2720" y="3622"/>
            <a:ext cx="48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name="Equation" r:id="rId7" imgW="923841" imgH="342900" progId="Equation.DSMT4">
                    <p:embed/>
                  </p:oleObj>
                </mc:Choice>
                <mc:Fallback>
                  <p:oleObj name="Equation" r:id="rId7" imgW="923841" imgH="342900" progId="Equation.DSMT4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3622"/>
                          <a:ext cx="48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185" name="AutoShape 113"/>
            <p:cNvSpPr>
              <a:spLocks noChangeArrowheads="1"/>
            </p:cNvSpPr>
            <p:nvPr/>
          </p:nvSpPr>
          <p:spPr bwMode="auto">
            <a:xfrm>
              <a:off x="2670" y="3582"/>
              <a:ext cx="582" cy="27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16401" name="Object 25"/>
            <p:cNvGraphicFramePr>
              <a:graphicFrameLocks noChangeAspect="1"/>
            </p:cNvGraphicFramePr>
            <p:nvPr/>
          </p:nvGraphicFramePr>
          <p:xfrm>
            <a:off x="1485" y="3551"/>
            <a:ext cx="82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9" name="Equation" r:id="rId9" imgW="914400" imgH="400185" progId="Equation.3">
                    <p:embed/>
                  </p:oleObj>
                </mc:Choice>
                <mc:Fallback>
                  <p:oleObj name="Equation" r:id="rId9" imgW="914400" imgH="40018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3551"/>
                          <a:ext cx="828" cy="381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1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69" grpId="0" animBg="1"/>
      <p:bldP spid="515170" grpId="0" build="p"/>
      <p:bldP spid="515172" grpId="0" animBg="1"/>
      <p:bldP spid="515173" grpId="0" build="p" bldLvl="2"/>
      <p:bldP spid="5151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AA0CA13D-67DB-4429-88BB-F75080484F92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5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88963"/>
          </a:xfrm>
        </p:spPr>
        <p:txBody>
          <a:bodyPr/>
          <a:lstStyle/>
          <a:p>
            <a:r>
              <a:rPr lang="en-US" altLang="en-US" sz="3200" smtClean="0"/>
              <a:t>Gauss’ Law + Conductors + Induced Charges</a:t>
            </a:r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2763838" y="1454150"/>
            <a:ext cx="36099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ALWAYS TRUE!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4013" y="2184400"/>
            <a:ext cx="8509000" cy="822325"/>
            <a:chOff x="223" y="1376"/>
            <a:chExt cx="5360" cy="518"/>
          </a:xfrm>
        </p:grpSpPr>
        <p:sp>
          <p:nvSpPr>
            <p:cNvPr id="17419" name="Text Box 5"/>
            <p:cNvSpPr txBox="1">
              <a:spLocks noChangeArrowheads="1"/>
            </p:cNvSpPr>
            <p:nvPr/>
          </p:nvSpPr>
          <p:spPr bwMode="auto">
            <a:xfrm>
              <a:off x="223" y="1376"/>
              <a:ext cx="466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2400">
                  <a:effectLst/>
                  <a:latin typeface="Comic Sans MS" panose="030F0702030302020204" pitchFamily="66" charset="0"/>
                </a:rPr>
                <a:t>If choose a Gaussian surface that is entirely in metal, then E=0  so Q</a:t>
              </a:r>
              <a:r>
                <a:rPr lang="en-US" altLang="en-US" sz="2400" baseline="-25000">
                  <a:effectLst/>
                  <a:latin typeface="Comic Sans MS" panose="030F0702030302020204" pitchFamily="66" charset="0"/>
                </a:rPr>
                <a:t>enclosed</a:t>
              </a:r>
              <a:r>
                <a:rPr lang="en-US" altLang="en-US" sz="2400">
                  <a:effectLst/>
                  <a:latin typeface="Comic Sans MS" panose="030F0702030302020204" pitchFamily="66" charset="0"/>
                </a:rPr>
                <a:t> must also be zero!</a:t>
              </a:r>
            </a:p>
          </p:txBody>
        </p:sp>
        <p:graphicFrame>
          <p:nvGraphicFramePr>
            <p:cNvPr id="17420" name="Object 6"/>
            <p:cNvGraphicFramePr>
              <a:graphicFrameLocks noChangeAspect="1"/>
            </p:cNvGraphicFramePr>
            <p:nvPr/>
          </p:nvGraphicFramePr>
          <p:xfrm>
            <a:off x="4903" y="1383"/>
            <a:ext cx="68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1" name="Equation" r:id="rId4" imgW="1038208" imgH="762000" progId="Equation.DSMT4">
                    <p:embed/>
                  </p:oleObj>
                </mc:Choice>
                <mc:Fallback>
                  <p:oleObj name="Equation" r:id="rId4" imgW="1038208" imgH="762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3" y="1383"/>
                          <a:ext cx="680" cy="504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09</a:t>
            </a:r>
          </a:p>
        </p:txBody>
      </p:sp>
      <p:sp>
        <p:nvSpPr>
          <p:cNvPr id="612362" name="Text Box 10"/>
          <p:cNvSpPr txBox="1">
            <a:spLocks noChangeArrowheads="1"/>
          </p:cNvSpPr>
          <p:nvPr/>
        </p:nvSpPr>
        <p:spPr bwMode="auto">
          <a:xfrm>
            <a:off x="652463" y="3484563"/>
            <a:ext cx="1841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12364" name="Text Box 12"/>
          <p:cNvSpPr txBox="1">
            <a:spLocks noChangeArrowheads="1"/>
          </p:cNvSpPr>
          <p:nvPr/>
        </p:nvSpPr>
        <p:spPr bwMode="auto">
          <a:xfrm>
            <a:off x="0" y="3448050"/>
            <a:ext cx="89931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400">
                <a:effectLst/>
                <a:latin typeface="Comic Sans MS" panose="030F0702030302020204" pitchFamily="66" charset="0"/>
              </a:rPr>
              <a:t>                              </a:t>
            </a:r>
            <a:r>
              <a:rPr lang="en-US" altLang="en-US" sz="24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How Does This Work??</a:t>
            </a:r>
          </a:p>
          <a:p>
            <a:pPr algn="l">
              <a:spcBef>
                <a:spcPct val="50000"/>
              </a:spcBef>
            </a:pPr>
            <a:r>
              <a:rPr lang="en-US" altLang="en-US" sz="2400">
                <a:effectLst/>
                <a:latin typeface="Comic Sans MS" panose="030F0702030302020204" pitchFamily="66" charset="0"/>
              </a:rPr>
              <a:t>Charges in conductor move to surfaces to make Q</a:t>
            </a:r>
            <a:r>
              <a:rPr lang="en-US" altLang="en-US" sz="2400" baseline="-25000">
                <a:effectLst/>
                <a:latin typeface="Comic Sans MS" panose="030F0702030302020204" pitchFamily="66" charset="0"/>
              </a:rPr>
              <a:t>enclosed</a:t>
            </a:r>
            <a:r>
              <a:rPr lang="en-US" altLang="en-US" sz="2400">
                <a:effectLst/>
                <a:latin typeface="Comic Sans MS" panose="030F0702030302020204" pitchFamily="66" charset="0"/>
              </a:rPr>
              <a:t> = 0.  </a:t>
            </a:r>
          </a:p>
          <a:p>
            <a:pPr algn="l">
              <a:spcBef>
                <a:spcPct val="50000"/>
              </a:spcBef>
            </a:pPr>
            <a:r>
              <a:rPr lang="en-US" altLang="en-US" sz="2400">
                <a:effectLst/>
                <a:latin typeface="Comic Sans MS" panose="030F0702030302020204" pitchFamily="66" charset="0"/>
              </a:rPr>
              <a:t>We say charge is induced on the surfaces of conductors</a:t>
            </a:r>
          </a:p>
        </p:txBody>
      </p:sp>
      <p:graphicFrame>
        <p:nvGraphicFramePr>
          <p:cNvPr id="17417" name="Object 13"/>
          <p:cNvGraphicFramePr>
            <a:graphicFrameLocks noChangeAspect="1"/>
          </p:cNvGraphicFramePr>
          <p:nvPr/>
        </p:nvGraphicFramePr>
        <p:xfrm>
          <a:off x="860425" y="1127125"/>
          <a:ext cx="18684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6" imgW="914400" imgH="400185" progId="Equation.3">
                  <p:embed/>
                </p:oleObj>
              </mc:Choice>
              <mc:Fallback>
                <p:oleObj name="Equation" r:id="rId6" imgW="914400" imgH="40018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127125"/>
                        <a:ext cx="1868488" cy="8588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62150" y="5235575"/>
            <a:ext cx="46783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solidFill>
                  <a:srgbClr val="FFC000"/>
                </a:solidFill>
                <a:effectLst/>
              </a:rPr>
              <a:t>Small aside: </a:t>
            </a:r>
            <a:r>
              <a:rPr lang="en-US" altLang="en-US" sz="1800" i="1">
                <a:solidFill>
                  <a:srgbClr val="FFC000"/>
                </a:solidFill>
                <a:effectLst/>
                <a:latin typeface="Symbol" panose="05050102010706020507" pitchFamily="18" charset="2"/>
              </a:rPr>
              <a:t>e</a:t>
            </a:r>
            <a:r>
              <a:rPr lang="en-US" altLang="en-US" sz="1800" baseline="-25000">
                <a:solidFill>
                  <a:srgbClr val="FFC000"/>
                </a:solidFill>
                <a:effectLst/>
              </a:rPr>
              <a:t>0</a:t>
            </a:r>
            <a:r>
              <a:rPr lang="en-US" altLang="en-US" sz="1800">
                <a:solidFill>
                  <a:srgbClr val="FFC000"/>
                </a:solidFill>
                <a:effectLst/>
              </a:rPr>
              <a:t> is just a constant related to </a:t>
            </a:r>
            <a:r>
              <a:rPr lang="en-US" altLang="en-US" sz="1800" i="1">
                <a:solidFill>
                  <a:srgbClr val="FFC000"/>
                </a:solidFill>
                <a:effectLst/>
              </a:rPr>
              <a:t>k</a:t>
            </a:r>
            <a:endParaRPr lang="en-US" altLang="en-US" sz="1800">
              <a:solidFill>
                <a:srgbClr val="FFC000"/>
              </a:solidFill>
              <a:effectLst/>
            </a:endParaRPr>
          </a:p>
          <a:p>
            <a:r>
              <a:rPr lang="en-US" altLang="en-US" sz="1800" i="1">
                <a:solidFill>
                  <a:srgbClr val="FFC000"/>
                </a:solidFill>
                <a:effectLst/>
              </a:rPr>
              <a:t>k = 1/(4</a:t>
            </a:r>
            <a:r>
              <a:rPr lang="en-US" altLang="en-US" sz="1800" i="1">
                <a:solidFill>
                  <a:srgbClr val="FFC000"/>
                </a:solidFill>
                <a:effectLst/>
                <a:latin typeface="Symbol" panose="05050102010706020507" pitchFamily="18" charset="2"/>
              </a:rPr>
              <a:t>pe</a:t>
            </a:r>
            <a:r>
              <a:rPr lang="en-US" altLang="en-US" sz="1800" baseline="-25000">
                <a:solidFill>
                  <a:srgbClr val="FFC000"/>
                </a:solidFill>
                <a:effectLst/>
              </a:rPr>
              <a:t>0</a:t>
            </a:r>
            <a:r>
              <a:rPr lang="en-US" altLang="en-US" sz="1800">
                <a:solidFill>
                  <a:srgbClr val="FFC000"/>
                </a:solidFill>
                <a:effectLst/>
              </a:rPr>
              <a:t> )</a:t>
            </a:r>
          </a:p>
          <a:p>
            <a:r>
              <a:rPr lang="en-US" altLang="en-US" sz="1800" i="1">
                <a:solidFill>
                  <a:srgbClr val="FFC000"/>
                </a:solidFill>
                <a:effectLst/>
              </a:rPr>
              <a:t>k</a:t>
            </a:r>
            <a:r>
              <a:rPr lang="en-US" altLang="en-US" sz="1800">
                <a:solidFill>
                  <a:srgbClr val="FFC000"/>
                </a:solidFill>
                <a:effectLst/>
              </a:rPr>
              <a:t> = 9x10</a:t>
            </a:r>
            <a:r>
              <a:rPr lang="en-US" altLang="en-US" sz="1800" baseline="30000">
                <a:solidFill>
                  <a:srgbClr val="FFC000"/>
                </a:solidFill>
                <a:effectLst/>
              </a:rPr>
              <a:t>9</a:t>
            </a:r>
            <a:r>
              <a:rPr lang="en-US" altLang="en-US" sz="1800">
                <a:solidFill>
                  <a:srgbClr val="FFC000"/>
                </a:solidFill>
                <a:effectLst/>
              </a:rPr>
              <a:t> Nm</a:t>
            </a:r>
            <a:r>
              <a:rPr lang="en-US" altLang="en-US" sz="1800" baseline="30000">
                <a:solidFill>
                  <a:srgbClr val="FFC000"/>
                </a:solidFill>
                <a:effectLst/>
              </a:rPr>
              <a:t>2</a:t>
            </a:r>
            <a:r>
              <a:rPr lang="en-US" altLang="en-US" sz="1800">
                <a:solidFill>
                  <a:srgbClr val="FFC000"/>
                </a:solidFill>
                <a:effectLst/>
              </a:rPr>
              <a:t>/C</a:t>
            </a:r>
            <a:r>
              <a:rPr lang="en-US" altLang="en-US" sz="1800" baseline="30000">
                <a:solidFill>
                  <a:srgbClr val="FFC000"/>
                </a:solidFill>
                <a:effectLst/>
              </a:rPr>
              <a:t>2</a:t>
            </a:r>
            <a:endParaRPr lang="en-US" altLang="en-US" sz="1800">
              <a:solidFill>
                <a:srgbClr val="FFC000"/>
              </a:solidFill>
              <a:effectLst/>
            </a:endParaRPr>
          </a:p>
          <a:p>
            <a:r>
              <a:rPr lang="en-US" altLang="en-US" sz="1800" i="1">
                <a:solidFill>
                  <a:srgbClr val="FFC000"/>
                </a:solidFill>
                <a:effectLst/>
                <a:latin typeface="Symbol" panose="05050102010706020507" pitchFamily="18" charset="2"/>
              </a:rPr>
              <a:t>e</a:t>
            </a:r>
            <a:r>
              <a:rPr lang="en-US" altLang="en-US" sz="1800" baseline="-25000">
                <a:solidFill>
                  <a:srgbClr val="FFC000"/>
                </a:solidFill>
                <a:effectLst/>
                <a:latin typeface="Symbol" panose="05050102010706020507" pitchFamily="18" charset="2"/>
              </a:rPr>
              <a:t>0</a:t>
            </a:r>
            <a:r>
              <a:rPr lang="en-US" altLang="en-US" sz="1800" baseline="-25000">
                <a:solidFill>
                  <a:srgbClr val="FFC000"/>
                </a:solidFill>
                <a:effectLst/>
              </a:rPr>
              <a:t> </a:t>
            </a:r>
            <a:r>
              <a:rPr lang="en-US" altLang="en-US" sz="1800">
                <a:solidFill>
                  <a:srgbClr val="FFC000"/>
                </a:solidFill>
                <a:effectLst/>
              </a:rPr>
              <a:t>= 8.85x10</a:t>
            </a:r>
            <a:r>
              <a:rPr lang="en-US" altLang="en-US" sz="1800" baseline="30000">
                <a:solidFill>
                  <a:srgbClr val="FFC000"/>
                </a:solidFill>
                <a:effectLst/>
              </a:rPr>
              <a:t>-12</a:t>
            </a:r>
            <a:r>
              <a:rPr lang="en-US" altLang="en-US" sz="1800">
                <a:solidFill>
                  <a:srgbClr val="FFC000"/>
                </a:solidFill>
                <a:effectLst/>
              </a:rPr>
              <a:t> C</a:t>
            </a:r>
            <a:r>
              <a:rPr lang="en-US" altLang="en-US" sz="1800" baseline="30000">
                <a:solidFill>
                  <a:srgbClr val="FFC000"/>
                </a:solidFill>
                <a:effectLst/>
              </a:rPr>
              <a:t>2</a:t>
            </a:r>
            <a:r>
              <a:rPr lang="en-US" altLang="en-US" sz="1800">
                <a:solidFill>
                  <a:srgbClr val="FFC000"/>
                </a:solidFill>
                <a:effectLst/>
              </a:rPr>
              <a:t>/Nm</a:t>
            </a:r>
            <a:r>
              <a:rPr lang="en-US" altLang="en-US" sz="1800" baseline="30000">
                <a:solidFill>
                  <a:srgbClr val="FFC000"/>
                </a:solidFill>
                <a:effectLst/>
              </a:rPr>
              <a:t>2</a:t>
            </a:r>
            <a:endParaRPr lang="en-US" altLang="en-US" sz="1800" i="1"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6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3ED3DF04-1175-4880-9176-8AAC953F13B9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6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Charge in Cavity of Conductor</a:t>
            </a: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130175" y="1679575"/>
            <a:ext cx="7896225" cy="2795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 particle with charge +Q is placed in the center of an uncharged conducting hollow sphere. How much charge will be induced on the inner and outer surfaces of the sphere?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A) inner = –Q,  outer = +Q </a:t>
            </a:r>
          </a:p>
          <a:p>
            <a:pPr algn="l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B) inner = –Q/2 ,  outer = +Q/2 </a:t>
            </a:r>
          </a:p>
          <a:p>
            <a:pPr algn="l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C) inner = 0,       outer = 0</a:t>
            </a:r>
          </a:p>
          <a:p>
            <a:pPr algn="l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D) inner = +Q/2,  outer = -Q/2</a:t>
            </a:r>
          </a:p>
          <a:p>
            <a:pPr algn="l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E) inner = +Q,    outer = -Q   </a:t>
            </a: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10</a:t>
            </a:r>
          </a:p>
        </p:txBody>
      </p:sp>
      <p:pic>
        <p:nvPicPr>
          <p:cNvPr id="18438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30188"/>
            <a:ext cx="590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8614" name="Rectangle 54"/>
          <p:cNvSpPr>
            <a:spLocks noChangeArrowheads="1"/>
          </p:cNvSpPr>
          <p:nvPr/>
        </p:nvSpPr>
        <p:spPr bwMode="auto">
          <a:xfrm>
            <a:off x="0" y="2644775"/>
            <a:ext cx="3287713" cy="42545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78641" name="Oval 81"/>
          <p:cNvSpPr>
            <a:spLocks noChangeArrowheads="1"/>
          </p:cNvSpPr>
          <p:nvPr/>
        </p:nvSpPr>
        <p:spPr bwMode="auto">
          <a:xfrm>
            <a:off x="6229350" y="2276475"/>
            <a:ext cx="2533650" cy="25336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78642" name="Oval 82"/>
          <p:cNvSpPr>
            <a:spLocks noChangeArrowheads="1"/>
          </p:cNvSpPr>
          <p:nvPr/>
        </p:nvSpPr>
        <p:spPr bwMode="auto">
          <a:xfrm>
            <a:off x="6838950" y="2903538"/>
            <a:ext cx="1333500" cy="1333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78643" name="Oval 83"/>
          <p:cNvSpPr>
            <a:spLocks noChangeArrowheads="1"/>
          </p:cNvSpPr>
          <p:nvPr/>
        </p:nvSpPr>
        <p:spPr bwMode="auto">
          <a:xfrm>
            <a:off x="7324725" y="3400425"/>
            <a:ext cx="371475" cy="371475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Century Schoolbook" pitchFamily="18" charset="0"/>
              </a:rPr>
              <a:t>Q</a:t>
            </a:r>
          </a:p>
        </p:txBody>
      </p:sp>
      <p:sp>
        <p:nvSpPr>
          <p:cNvPr id="18443" name="Text Box 84"/>
          <p:cNvSpPr txBox="1">
            <a:spLocks noChangeArrowheads="1"/>
          </p:cNvSpPr>
          <p:nvPr/>
        </p:nvSpPr>
        <p:spPr bwMode="auto">
          <a:xfrm>
            <a:off x="7045325" y="2681288"/>
            <a:ext cx="1046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tx1"/>
                </a:solidFill>
                <a:effectLst/>
              </a:rPr>
              <a:t>Q</a:t>
            </a:r>
            <a:r>
              <a:rPr lang="en-US" altLang="en-US" sz="1200" b="1" baseline="-25000">
                <a:solidFill>
                  <a:schemeClr val="tx1"/>
                </a:solidFill>
                <a:effectLst/>
              </a:rPr>
              <a:t>inner</a:t>
            </a:r>
            <a:endParaRPr lang="en-US" altLang="en-US" sz="1200" b="1">
              <a:solidFill>
                <a:schemeClr val="tx1"/>
              </a:solidFill>
              <a:effectLst/>
            </a:endParaRPr>
          </a:p>
        </p:txBody>
      </p:sp>
      <p:cxnSp>
        <p:nvCxnSpPr>
          <p:cNvPr id="18444" name="AutoShape 85"/>
          <p:cNvCxnSpPr>
            <a:cxnSpLocks noChangeShapeType="1"/>
            <a:stCxn id="18443" idx="3"/>
            <a:endCxn id="18443" idx="3"/>
          </p:cNvCxnSpPr>
          <p:nvPr/>
        </p:nvCxnSpPr>
        <p:spPr bwMode="auto">
          <a:xfrm>
            <a:off x="8091488" y="2819400"/>
            <a:ext cx="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Text Box 86"/>
          <p:cNvSpPr txBox="1">
            <a:spLocks noChangeArrowheads="1"/>
          </p:cNvSpPr>
          <p:nvPr/>
        </p:nvSpPr>
        <p:spPr bwMode="auto">
          <a:xfrm>
            <a:off x="6907213" y="2206625"/>
            <a:ext cx="1046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chemeClr val="tx1"/>
                </a:solidFill>
                <a:effectLst/>
              </a:rPr>
              <a:t>Q</a:t>
            </a:r>
            <a:r>
              <a:rPr lang="en-US" altLang="en-US" sz="1200" b="1" baseline="-25000">
                <a:solidFill>
                  <a:schemeClr val="tx1"/>
                </a:solidFill>
                <a:effectLst/>
              </a:rPr>
              <a:t>oute</a:t>
            </a:r>
            <a:r>
              <a:rPr lang="en-US" altLang="en-US" sz="1200" baseline="-25000">
                <a:solidFill>
                  <a:schemeClr val="tx1"/>
                </a:solidFill>
                <a:effectLst/>
              </a:rPr>
              <a:t>r</a:t>
            </a:r>
            <a:endParaRPr lang="en-US" altLang="en-US" sz="1200">
              <a:solidFill>
                <a:schemeClr val="tx1"/>
              </a:solidFill>
              <a:effectLst/>
            </a:endParaRPr>
          </a:p>
        </p:txBody>
      </p:sp>
      <p:sp>
        <p:nvSpPr>
          <p:cNvPr id="578647" name="Oval 87"/>
          <p:cNvSpPr>
            <a:spLocks noChangeArrowheads="1"/>
          </p:cNvSpPr>
          <p:nvPr/>
        </p:nvSpPr>
        <p:spPr bwMode="auto">
          <a:xfrm>
            <a:off x="6842125" y="2906713"/>
            <a:ext cx="1333500" cy="13335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78648" name="Oval 88"/>
          <p:cNvSpPr>
            <a:spLocks noChangeArrowheads="1"/>
          </p:cNvSpPr>
          <p:nvPr/>
        </p:nvSpPr>
        <p:spPr bwMode="auto">
          <a:xfrm>
            <a:off x="6235700" y="2279650"/>
            <a:ext cx="2533650" cy="25336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3097" name="Group 25"/>
          <p:cNvGrpSpPr>
            <a:grpSpLocks/>
          </p:cNvGrpSpPr>
          <p:nvPr/>
        </p:nvGrpSpPr>
        <p:grpSpPr bwMode="auto">
          <a:xfrm>
            <a:off x="382588" y="4656138"/>
            <a:ext cx="5465762" cy="896937"/>
            <a:chOff x="241" y="2933"/>
            <a:chExt cx="3443" cy="565"/>
          </a:xfrm>
        </p:grpSpPr>
        <p:sp>
          <p:nvSpPr>
            <p:cNvPr id="18449" name="Text Box 10"/>
            <p:cNvSpPr txBox="1">
              <a:spLocks noChangeArrowheads="1"/>
            </p:cNvSpPr>
            <p:nvPr/>
          </p:nvSpPr>
          <p:spPr bwMode="auto">
            <a:xfrm>
              <a:off x="241" y="3179"/>
              <a:ext cx="28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lvl="1" algn="l">
                <a:buFontTx/>
                <a:buChar char="•"/>
              </a:pPr>
              <a:r>
                <a:rPr lang="en-US" altLang="en-US" sz="1800">
                  <a:effectLst/>
                  <a:latin typeface="Comic Sans MS" panose="030F0702030302020204" pitchFamily="66" charset="0"/>
                </a:rPr>
                <a:t> Gauss’ Law:</a:t>
              </a:r>
            </a:p>
          </p:txBody>
        </p:sp>
        <p:sp>
          <p:nvSpPr>
            <p:cNvPr id="578572" name="AutoShape 12"/>
            <p:cNvSpPr>
              <a:spLocks noChangeArrowheads="1"/>
            </p:cNvSpPr>
            <p:nvPr/>
          </p:nvSpPr>
          <p:spPr bwMode="auto">
            <a:xfrm>
              <a:off x="2464" y="3241"/>
              <a:ext cx="282" cy="156"/>
            </a:xfrm>
            <a:prstGeom prst="rightArrow">
              <a:avLst>
                <a:gd name="adj1" fmla="val 50000"/>
                <a:gd name="adj2" fmla="val 45192"/>
              </a:avLst>
            </a:prstGeom>
            <a:solidFill>
              <a:srgbClr val="00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aphicFrame>
          <p:nvGraphicFramePr>
            <p:cNvPr id="18451" name="Object 13"/>
            <p:cNvGraphicFramePr>
              <a:graphicFrameLocks noChangeAspect="1"/>
            </p:cNvGraphicFramePr>
            <p:nvPr/>
          </p:nvGraphicFramePr>
          <p:xfrm>
            <a:off x="2837" y="3220"/>
            <a:ext cx="48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5" name="Equation" r:id="rId5" imgW="923841" imgH="342900" progId="Equation.DSMT4">
                    <p:embed/>
                  </p:oleObj>
                </mc:Choice>
                <mc:Fallback>
                  <p:oleObj name="Equation" r:id="rId5" imgW="923841" imgH="3429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7" y="3220"/>
                          <a:ext cx="48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8574" name="AutoShape 14"/>
            <p:cNvSpPr>
              <a:spLocks noChangeArrowheads="1"/>
            </p:cNvSpPr>
            <p:nvPr/>
          </p:nvSpPr>
          <p:spPr bwMode="auto">
            <a:xfrm>
              <a:off x="2787" y="3180"/>
              <a:ext cx="582" cy="27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CCECF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78582" name="Text Box 22"/>
            <p:cNvSpPr txBox="1">
              <a:spLocks noChangeArrowheads="1"/>
            </p:cNvSpPr>
            <p:nvPr/>
          </p:nvSpPr>
          <p:spPr bwMode="auto">
            <a:xfrm>
              <a:off x="1698" y="2933"/>
              <a:ext cx="1986" cy="21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Since E=0 in conductor</a:t>
              </a:r>
            </a:p>
          </p:txBody>
        </p:sp>
        <p:graphicFrame>
          <p:nvGraphicFramePr>
            <p:cNvPr id="18454" name="Object 24"/>
            <p:cNvGraphicFramePr>
              <a:graphicFrameLocks noChangeAspect="1"/>
            </p:cNvGraphicFramePr>
            <p:nvPr/>
          </p:nvGraphicFramePr>
          <p:xfrm>
            <a:off x="1621" y="3145"/>
            <a:ext cx="768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6" name="Equation" r:id="rId7" imgW="914400" imgH="400185" progId="Equation.3">
                    <p:embed/>
                  </p:oleObj>
                </mc:Choice>
                <mc:Fallback>
                  <p:oleObj name="Equation" r:id="rId7" imgW="914400" imgH="40018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1" y="3145"/>
                          <a:ext cx="768" cy="353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614" grpId="0" animBg="1"/>
      <p:bldP spid="5786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810B18CA-12CF-429E-B72F-B085855E953B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7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Infinite Cylinders</a:t>
            </a:r>
          </a:p>
        </p:txBody>
      </p:sp>
      <p:sp>
        <p:nvSpPr>
          <p:cNvPr id="618501" name="Oval 5"/>
          <p:cNvSpPr>
            <a:spLocks noChangeArrowheads="1"/>
          </p:cNvSpPr>
          <p:nvPr/>
        </p:nvSpPr>
        <p:spPr bwMode="auto">
          <a:xfrm>
            <a:off x="6397625" y="2392363"/>
            <a:ext cx="2533650" cy="253365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18502" name="Oval 6"/>
          <p:cNvSpPr>
            <a:spLocks noChangeArrowheads="1"/>
          </p:cNvSpPr>
          <p:nvPr/>
        </p:nvSpPr>
        <p:spPr bwMode="auto">
          <a:xfrm>
            <a:off x="6997700" y="2992438"/>
            <a:ext cx="1333500" cy="13335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cxnSp>
        <p:nvCxnSpPr>
          <p:cNvPr id="19462" name="AutoShape 8"/>
          <p:cNvCxnSpPr>
            <a:cxnSpLocks noChangeShapeType="1"/>
          </p:cNvCxnSpPr>
          <p:nvPr/>
        </p:nvCxnSpPr>
        <p:spPr bwMode="auto">
          <a:xfrm>
            <a:off x="8259763" y="2935288"/>
            <a:ext cx="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63" name="Group 15"/>
          <p:cNvGrpSpPr>
            <a:grpSpLocks/>
          </p:cNvGrpSpPr>
          <p:nvPr/>
        </p:nvGrpSpPr>
        <p:grpSpPr bwMode="auto">
          <a:xfrm>
            <a:off x="7005638" y="1330325"/>
            <a:ext cx="538162" cy="538163"/>
            <a:chOff x="3618" y="1056"/>
            <a:chExt cx="339" cy="339"/>
          </a:xfrm>
        </p:grpSpPr>
        <p:sp>
          <p:nvSpPr>
            <p:cNvPr id="618505" name="Oval 9"/>
            <p:cNvSpPr>
              <a:spLocks noChangeArrowheads="1"/>
            </p:cNvSpPr>
            <p:nvPr/>
          </p:nvSpPr>
          <p:spPr bwMode="auto">
            <a:xfrm>
              <a:off x="3618" y="1056"/>
              <a:ext cx="339" cy="339"/>
            </a:xfrm>
            <a:prstGeom prst="ellipse">
              <a:avLst/>
            </a:prstGeom>
            <a:solidFill>
              <a:srgbClr val="EAEAEA"/>
            </a:solidFill>
            <a:ln w="19050">
              <a:round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1218930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  <a:extLst/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19485" name="Group 14"/>
            <p:cNvGrpSpPr>
              <a:grpSpLocks/>
            </p:cNvGrpSpPr>
            <p:nvPr/>
          </p:nvGrpSpPr>
          <p:grpSpPr bwMode="auto">
            <a:xfrm>
              <a:off x="3677" y="1127"/>
              <a:ext cx="212" cy="212"/>
              <a:chOff x="3677" y="1127"/>
              <a:chExt cx="212" cy="212"/>
            </a:xfrm>
          </p:grpSpPr>
          <p:sp>
            <p:nvSpPr>
              <p:cNvPr id="618506" name="Oval 10"/>
              <p:cNvSpPr>
                <a:spLocks noChangeArrowheads="1"/>
              </p:cNvSpPr>
              <p:nvPr/>
            </p:nvSpPr>
            <p:spPr bwMode="auto">
              <a:xfrm>
                <a:off x="3677" y="1127"/>
                <a:ext cx="212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18507" name="Oval 11"/>
              <p:cNvSpPr>
                <a:spLocks noChangeArrowheads="1"/>
              </p:cNvSpPr>
              <p:nvPr/>
            </p:nvSpPr>
            <p:spPr bwMode="auto">
              <a:xfrm>
                <a:off x="3748" y="1212"/>
                <a:ext cx="56" cy="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scene3d>
                <a:camera prst="legacyObliqueTopRight"/>
                <a:lightRig rig="legacyFlat3" dir="b"/>
              </a:scene3d>
              <a:sp3d extrusionH="492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  <a:extLst/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618508" name="Oval 12"/>
          <p:cNvSpPr>
            <a:spLocks noChangeArrowheads="1"/>
          </p:cNvSpPr>
          <p:nvPr/>
        </p:nvSpPr>
        <p:spPr bwMode="auto">
          <a:xfrm>
            <a:off x="7578725" y="3605213"/>
            <a:ext cx="160338" cy="1603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18509" name="Text Box 13"/>
          <p:cNvSpPr txBox="1">
            <a:spLocks noChangeArrowheads="1"/>
          </p:cNvSpPr>
          <p:nvPr/>
        </p:nvSpPr>
        <p:spPr bwMode="auto">
          <a:xfrm>
            <a:off x="538163" y="1122363"/>
            <a:ext cx="651986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18512" name="Text Box 16"/>
          <p:cNvSpPr txBox="1">
            <a:spLocks noChangeArrowheads="1"/>
          </p:cNvSpPr>
          <p:nvPr/>
        </p:nvSpPr>
        <p:spPr bwMode="auto">
          <a:xfrm>
            <a:off x="-61913" y="1503363"/>
            <a:ext cx="6873876" cy="29622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effectLst/>
                <a:latin typeface="+mj-lt"/>
              </a:rPr>
              <a:t>A long thin </a:t>
            </a:r>
            <a:r>
              <a:rPr lang="en-US" dirty="0">
                <a:solidFill>
                  <a:srgbClr val="FFFF00"/>
                </a:solidFill>
                <a:effectLst/>
                <a:latin typeface="+mj-lt"/>
              </a:rPr>
              <a:t>wire</a:t>
            </a:r>
            <a:r>
              <a:rPr lang="en-US" dirty="0">
                <a:effectLst/>
                <a:latin typeface="+mj-lt"/>
              </a:rPr>
              <a:t> has a uniform positive charge density of </a:t>
            </a:r>
            <a:r>
              <a:rPr lang="en-US" dirty="0">
                <a:solidFill>
                  <a:srgbClr val="FFFF00"/>
                </a:solidFill>
                <a:effectLst/>
                <a:latin typeface="+mj-lt"/>
              </a:rPr>
              <a:t>2.5 C/m</a:t>
            </a:r>
            <a:r>
              <a:rPr lang="en-US" dirty="0">
                <a:effectLst/>
                <a:latin typeface="+mj-lt"/>
              </a:rPr>
              <a:t>. Concentric with the wire is a long thick conducting </a:t>
            </a:r>
            <a:r>
              <a:rPr lang="en-US" dirty="0">
                <a:solidFill>
                  <a:srgbClr val="FFCCFF"/>
                </a:solidFill>
                <a:effectLst/>
                <a:latin typeface="+mj-lt"/>
              </a:rPr>
              <a:t>cylinder</a:t>
            </a:r>
            <a:r>
              <a:rPr lang="en-US" dirty="0">
                <a:effectLst/>
                <a:latin typeface="+mj-lt"/>
              </a:rPr>
              <a:t>, with inner radius 3 cm, and outer radius 5 cm. The conducting cylinder has a net linear charge density of </a:t>
            </a:r>
            <a:r>
              <a:rPr lang="en-US" dirty="0">
                <a:solidFill>
                  <a:srgbClr val="FFCCFF"/>
                </a:solidFill>
                <a:effectLst/>
                <a:latin typeface="+mj-lt"/>
              </a:rPr>
              <a:t>-4 C/m</a:t>
            </a:r>
            <a:r>
              <a:rPr lang="en-US" dirty="0">
                <a:effectLst/>
                <a:latin typeface="+mj-lt"/>
              </a:rPr>
              <a:t>.</a:t>
            </a:r>
          </a:p>
          <a:p>
            <a:pPr algn="l">
              <a:spcBef>
                <a:spcPct val="50000"/>
              </a:spcBef>
              <a:defRPr/>
            </a:pPr>
            <a:endParaRPr lang="en-US" dirty="0">
              <a:effectLst/>
              <a:latin typeface="Arial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dirty="0">
                <a:solidFill>
                  <a:srgbClr val="FFFF00"/>
                </a:solidFill>
                <a:effectLst/>
                <a:latin typeface="+mj-lt"/>
              </a:rPr>
              <a:t>What is the </a:t>
            </a:r>
            <a:r>
              <a:rPr lang="en-US" u="sng" dirty="0">
                <a:solidFill>
                  <a:srgbClr val="FFFF00"/>
                </a:solidFill>
                <a:effectLst/>
                <a:latin typeface="+mj-lt"/>
              </a:rPr>
              <a:t>linear charge</a:t>
            </a:r>
            <a:r>
              <a:rPr lang="en-US" dirty="0">
                <a:solidFill>
                  <a:srgbClr val="FFFF00"/>
                </a:solidFill>
                <a:effectLst/>
                <a:latin typeface="+mj-lt"/>
              </a:rPr>
              <a:t> density of the induced charge on the inner surface of the conducting cylinder</a:t>
            </a:r>
            <a:r>
              <a:rPr lang="en-US" dirty="0">
                <a:solidFill>
                  <a:srgbClr val="FFFF00"/>
                </a:solidFill>
                <a:effectLst/>
                <a:latin typeface="Arial" charset="0"/>
              </a:rPr>
              <a:t> (</a:t>
            </a:r>
            <a:r>
              <a:rPr lang="en-US" dirty="0">
                <a:solidFill>
                  <a:srgbClr val="FFFF00"/>
                </a:solidFill>
                <a:effectLst/>
                <a:latin typeface="Symbol" pitchFamily="18" charset="2"/>
              </a:rPr>
              <a:t>l</a:t>
            </a:r>
            <a:r>
              <a:rPr lang="en-US" baseline="-25000" dirty="0">
                <a:solidFill>
                  <a:srgbClr val="FFFF00"/>
                </a:solidFill>
                <a:effectLst/>
                <a:latin typeface="Arial" charset="0"/>
              </a:rPr>
              <a:t>i</a:t>
            </a:r>
            <a:r>
              <a:rPr lang="en-US" dirty="0">
                <a:solidFill>
                  <a:srgbClr val="FFFF00"/>
                </a:solidFill>
                <a:effectLst/>
                <a:latin typeface="Arial" charset="0"/>
              </a:rPr>
              <a:t>) </a:t>
            </a:r>
            <a:r>
              <a:rPr lang="en-US" dirty="0">
                <a:solidFill>
                  <a:srgbClr val="FFFF00"/>
                </a:solidFill>
                <a:effectLst/>
                <a:latin typeface="+mj-lt"/>
              </a:rPr>
              <a:t>and on the outer surface </a:t>
            </a:r>
            <a:r>
              <a:rPr lang="en-US" dirty="0">
                <a:solidFill>
                  <a:srgbClr val="FFFF00"/>
                </a:solidFill>
                <a:effectLst/>
                <a:latin typeface="Arial" charset="0"/>
              </a:rPr>
              <a:t>(</a:t>
            </a:r>
            <a:r>
              <a:rPr lang="en-US" dirty="0">
                <a:solidFill>
                  <a:srgbClr val="FFFF00"/>
                </a:solidFill>
                <a:effectLst/>
                <a:latin typeface="Symbol" pitchFamily="18" charset="2"/>
              </a:rPr>
              <a:t>l</a:t>
            </a:r>
            <a:r>
              <a:rPr lang="en-US" baseline="-25000" dirty="0">
                <a:solidFill>
                  <a:srgbClr val="FFFF00"/>
                </a:solidFill>
                <a:effectLst/>
                <a:latin typeface="Arial" charset="0"/>
              </a:rPr>
              <a:t>o</a:t>
            </a:r>
            <a:r>
              <a:rPr lang="en-US" dirty="0">
                <a:solidFill>
                  <a:srgbClr val="FFFF00"/>
                </a:solidFill>
                <a:effectLst/>
                <a:latin typeface="Arial" charset="0"/>
              </a:rPr>
              <a:t>)?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000" dirty="0">
                <a:effectLst/>
                <a:latin typeface="Symbol" pitchFamily="18" charset="2"/>
              </a:rPr>
              <a:t>l</a:t>
            </a:r>
            <a:r>
              <a:rPr lang="en-US" sz="2000" baseline="-25000" dirty="0">
                <a:effectLst/>
                <a:latin typeface="Arial" charset="0"/>
              </a:rPr>
              <a:t>i</a:t>
            </a:r>
            <a:r>
              <a:rPr lang="en-US" dirty="0">
                <a:effectLst/>
                <a:latin typeface="Arial" charset="0"/>
              </a:rPr>
              <a:t>:     +2.5 C/m        -4 C/m            -2.5 C/m         -2.5 C/m            0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2000" dirty="0">
                <a:effectLst/>
                <a:latin typeface="Symbol" pitchFamily="18" charset="2"/>
              </a:rPr>
              <a:t>l</a:t>
            </a:r>
            <a:r>
              <a:rPr lang="en-US" sz="2000" baseline="-25000" dirty="0">
                <a:effectLst/>
                <a:latin typeface="Arial" charset="0"/>
              </a:rPr>
              <a:t>o</a:t>
            </a:r>
            <a:r>
              <a:rPr lang="en-US" dirty="0">
                <a:effectLst/>
                <a:latin typeface="Arial" charset="0"/>
              </a:rPr>
              <a:t>:     -6.5 C/m           0                +2.5 C/m         -1.5 C/m       -4 C/m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9467" name="Text Box 18"/>
          <p:cNvSpPr txBox="1">
            <a:spLocks noChangeArrowheads="1"/>
          </p:cNvSpPr>
          <p:nvPr/>
        </p:nvSpPr>
        <p:spPr bwMode="auto">
          <a:xfrm>
            <a:off x="254000" y="4497388"/>
            <a:ext cx="6129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effectLst/>
              </a:rPr>
              <a:t>             A)                 B)                    C)                   D)               E)</a:t>
            </a:r>
          </a:p>
        </p:txBody>
      </p:sp>
      <p:sp>
        <p:nvSpPr>
          <p:cNvPr id="618516" name="Oval 20"/>
          <p:cNvSpPr>
            <a:spLocks noChangeArrowheads="1"/>
          </p:cNvSpPr>
          <p:nvPr/>
        </p:nvSpPr>
        <p:spPr bwMode="auto">
          <a:xfrm>
            <a:off x="4217988" y="3506788"/>
            <a:ext cx="1327150" cy="1443037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9469" name="Text Box 22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14</a:t>
            </a:r>
          </a:p>
        </p:txBody>
      </p:sp>
      <p:pic>
        <p:nvPicPr>
          <p:cNvPr id="19470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30188"/>
            <a:ext cx="590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546" name="Text Box 50"/>
          <p:cNvSpPr txBox="1">
            <a:spLocks noChangeArrowheads="1"/>
          </p:cNvSpPr>
          <p:nvPr/>
        </p:nvSpPr>
        <p:spPr bwMode="auto">
          <a:xfrm>
            <a:off x="7650163" y="2938463"/>
            <a:ext cx="34131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l</a:t>
            </a:r>
            <a:r>
              <a:rPr lang="en-US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i</a:t>
            </a:r>
          </a:p>
        </p:txBody>
      </p:sp>
      <p:sp>
        <p:nvSpPr>
          <p:cNvPr id="618547" name="Text Box 51"/>
          <p:cNvSpPr txBox="1">
            <a:spLocks noChangeArrowheads="1"/>
          </p:cNvSpPr>
          <p:nvPr/>
        </p:nvSpPr>
        <p:spPr bwMode="auto">
          <a:xfrm>
            <a:off x="7886700" y="2160588"/>
            <a:ext cx="37147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l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713" y="5719763"/>
            <a:ext cx="36052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 = 0 in material of conducting shell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65563" y="5724525"/>
            <a:ext cx="2946400" cy="352425"/>
            <a:chOff x="3865563" y="5724940"/>
            <a:chExt cx="2946400" cy="352426"/>
          </a:xfrm>
        </p:grpSpPr>
        <p:sp>
          <p:nvSpPr>
            <p:cNvPr id="3" name="Right Arrow 2"/>
            <p:cNvSpPr/>
            <p:nvPr/>
          </p:nvSpPr>
          <p:spPr bwMode="auto">
            <a:xfrm>
              <a:off x="3865563" y="5724940"/>
              <a:ext cx="704850" cy="352426"/>
            </a:xfrm>
            <a:prstGeom prst="rightArrow">
              <a:avLst/>
            </a:prstGeom>
            <a:solidFill>
              <a:srgbClr val="99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27575" y="5724940"/>
              <a:ext cx="2084388" cy="3381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</a:rPr>
                <a:t>Enclosed charge = 0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977063" y="5718175"/>
            <a:ext cx="2128837" cy="352425"/>
            <a:chOff x="6977063" y="5718004"/>
            <a:chExt cx="2128080" cy="352425"/>
          </a:xfrm>
        </p:grpSpPr>
        <p:sp>
          <p:nvSpPr>
            <p:cNvPr id="24" name="Right Arrow 23"/>
            <p:cNvSpPr/>
            <p:nvPr/>
          </p:nvSpPr>
          <p:spPr bwMode="auto">
            <a:xfrm>
              <a:off x="6977063" y="5718004"/>
              <a:ext cx="704599" cy="352425"/>
            </a:xfrm>
            <a:prstGeom prst="rightArrow">
              <a:avLst/>
            </a:prstGeom>
            <a:solidFill>
              <a:srgbClr val="99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38792" y="5722767"/>
              <a:ext cx="1366351" cy="3381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Symbol" pitchFamily="18" charset="2"/>
                </a:rPr>
                <a:t>l</a:t>
              </a:r>
              <a:r>
                <a:rPr lang="en-US" baseline="-25000" dirty="0">
                  <a:latin typeface="Arial" charset="0"/>
                </a:rPr>
                <a:t>i</a:t>
              </a:r>
              <a:r>
                <a:rPr lang="en-US" dirty="0">
                  <a:latin typeface="Arial" charset="0"/>
                </a:rPr>
                <a:t> = -2.5 C/m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92300" y="6162675"/>
            <a:ext cx="164306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Symbol" pitchFamily="18" charset="2"/>
              </a:rPr>
              <a:t>l</a:t>
            </a:r>
            <a:r>
              <a:rPr lang="en-US" baseline="-25000" dirty="0">
                <a:latin typeface="Arial" charset="0"/>
              </a:rPr>
              <a:t>i  </a:t>
            </a:r>
            <a:r>
              <a:rPr lang="en-US" dirty="0">
                <a:latin typeface="Arial" charset="0"/>
              </a:rPr>
              <a:t>+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baseline="-25000" dirty="0">
                <a:latin typeface="Arial" charset="0"/>
              </a:rPr>
              <a:t>o  </a:t>
            </a:r>
            <a:r>
              <a:rPr lang="en-US" dirty="0">
                <a:latin typeface="Arial" charset="0"/>
              </a:rPr>
              <a:t>= -4 C/m</a:t>
            </a:r>
            <a:endParaRPr lang="en-US" dirty="0">
              <a:latin typeface="+mj-lt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865563" y="6162675"/>
            <a:ext cx="2378075" cy="352425"/>
            <a:chOff x="3865563" y="6162674"/>
            <a:chExt cx="2377844" cy="352841"/>
          </a:xfrm>
        </p:grpSpPr>
        <p:sp>
          <p:nvSpPr>
            <p:cNvPr id="28" name="Right Arrow 27"/>
            <p:cNvSpPr/>
            <p:nvPr/>
          </p:nvSpPr>
          <p:spPr bwMode="auto">
            <a:xfrm>
              <a:off x="3865563" y="6162674"/>
              <a:ext cx="704782" cy="352841"/>
            </a:xfrm>
            <a:prstGeom prst="rightArrow">
              <a:avLst/>
            </a:prstGeom>
            <a:solidFill>
              <a:srgbClr val="99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46543" y="6162674"/>
              <a:ext cx="1396864" cy="3385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Symbol" pitchFamily="18" charset="2"/>
                </a:rPr>
                <a:t>l</a:t>
              </a:r>
              <a:r>
                <a:rPr lang="en-US" baseline="-25000" dirty="0">
                  <a:latin typeface="Arial" charset="0"/>
                </a:rPr>
                <a:t>o</a:t>
              </a:r>
              <a:r>
                <a:rPr lang="en-US" dirty="0">
                  <a:latin typeface="Arial" charset="0"/>
                </a:rPr>
                <a:t> = -1.5 C/m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8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16" grpId="0" animBg="1"/>
      <p:bldP spid="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31DA4692-4359-4E51-A8C4-1CD0CAC2FA71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8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Gauss’ Law </a:t>
            </a:r>
          </a:p>
        </p:txBody>
      </p:sp>
      <p:sp>
        <p:nvSpPr>
          <p:cNvPr id="584708" name="Text Box 4"/>
          <p:cNvSpPr txBox="1">
            <a:spLocks noChangeArrowheads="1"/>
          </p:cNvSpPr>
          <p:nvPr/>
        </p:nvSpPr>
        <p:spPr bwMode="auto">
          <a:xfrm>
            <a:off x="2763838" y="1454150"/>
            <a:ext cx="36099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ALWAYS TRUE!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54013" y="2184400"/>
            <a:ext cx="740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400">
                <a:effectLst/>
                <a:latin typeface="Comic Sans MS" panose="030F0702030302020204" pitchFamily="66" charset="0"/>
              </a:rPr>
              <a:t>In cases with symmetry can pull E outside and get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7793038" y="2079625"/>
          <a:ext cx="1079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4" imgW="1038208" imgH="762000" progId="Equation.DSMT4">
                  <p:embed/>
                </p:oleObj>
              </mc:Choice>
              <mc:Fallback>
                <p:oleObj name="Equation" r:id="rId4" imgW="1038208" imgH="76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038" y="2079625"/>
                        <a:ext cx="1079500" cy="8001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20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19</a:t>
            </a:r>
          </a:p>
        </p:txBody>
      </p:sp>
      <p:sp>
        <p:nvSpPr>
          <p:cNvPr id="584726" name="Text Box 22"/>
          <p:cNvSpPr txBox="1">
            <a:spLocks noChangeArrowheads="1"/>
          </p:cNvSpPr>
          <p:nvPr/>
        </p:nvSpPr>
        <p:spPr bwMode="auto">
          <a:xfrm>
            <a:off x="295275" y="3351213"/>
            <a:ext cx="86709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In General, integral to calculate flux is difficult…. and not useful!</a:t>
            </a:r>
          </a:p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To use Gauss’ Law to calculate E, need to choose surface carefully!</a:t>
            </a:r>
            <a:endParaRPr lang="en-US" altLang="en-US" sz="2000">
              <a:effectLst/>
              <a:latin typeface="Comic Sans MS" panose="030F0702030302020204" pitchFamily="66" charset="0"/>
            </a:endParaRPr>
          </a:p>
        </p:txBody>
      </p:sp>
      <p:sp>
        <p:nvSpPr>
          <p:cNvPr id="584727" name="Text Box 23"/>
          <p:cNvSpPr txBox="1">
            <a:spLocks noChangeArrowheads="1"/>
          </p:cNvSpPr>
          <p:nvPr/>
        </p:nvSpPr>
        <p:spPr bwMode="auto">
          <a:xfrm>
            <a:off x="188913" y="4284663"/>
            <a:ext cx="89550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>
                <a:effectLst/>
                <a:latin typeface="Comic Sans MS" panose="030F0702030302020204" pitchFamily="66" charset="0"/>
              </a:rPr>
              <a:t>	1) Want E to be constant and equal to value at location of interest</a:t>
            </a:r>
          </a:p>
          <a:p>
            <a:pPr algn="l">
              <a:spcBef>
                <a:spcPct val="50000"/>
              </a:spcBef>
            </a:pPr>
            <a:r>
              <a:rPr lang="en-US" altLang="en-US" sz="2000">
                <a:effectLst/>
                <a:latin typeface="Comic Sans MS" panose="030F0702030302020204" pitchFamily="66" charset="0"/>
              </a:rPr>
              <a:t>	                           </a:t>
            </a:r>
            <a:r>
              <a:rPr lang="en-US" altLang="en-US" sz="2000">
                <a:effectLst/>
              </a:rPr>
              <a:t>OR</a:t>
            </a:r>
            <a:r>
              <a:rPr lang="en-US" altLang="en-US" sz="2000">
                <a:effectLst/>
                <a:latin typeface="Comic Sans MS" panose="030F0702030302020204" pitchFamily="66" charset="0"/>
              </a:rPr>
              <a:t>	</a:t>
            </a:r>
          </a:p>
          <a:p>
            <a:pPr algn="l">
              <a:spcBef>
                <a:spcPct val="50000"/>
              </a:spcBef>
            </a:pPr>
            <a:r>
              <a:rPr lang="en-US" altLang="en-US" sz="2000">
                <a:effectLst/>
                <a:latin typeface="Comic Sans MS" panose="030F0702030302020204" pitchFamily="66" charset="0"/>
              </a:rPr>
              <a:t>	2) Want E dot A = 0 so doesn’t add to integral</a:t>
            </a:r>
          </a:p>
        </p:txBody>
      </p:sp>
      <p:sp>
        <p:nvSpPr>
          <p:cNvPr id="584728" name="AutoShape 24"/>
          <p:cNvSpPr>
            <a:spLocks noChangeArrowheads="1"/>
          </p:cNvSpPr>
          <p:nvPr/>
        </p:nvSpPr>
        <p:spPr bwMode="auto">
          <a:xfrm>
            <a:off x="927100" y="4241800"/>
            <a:ext cx="8178800" cy="13874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99FF99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1068388" y="1147763"/>
          <a:ext cx="18684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6" imgW="914400" imgH="400185" progId="Equation.3">
                  <p:embed/>
                </p:oleObj>
              </mc:Choice>
              <mc:Fallback>
                <p:oleObj name="Equation" r:id="rId6" imgW="914400" imgH="40018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147763"/>
                        <a:ext cx="1868487" cy="858837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4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4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4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4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4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26" grpId="0"/>
      <p:bldP spid="584727" grpId="0" build="p"/>
      <p:bldP spid="5847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t>Physics 212  Lecture 4, Slide  </a:t>
            </a:r>
            <a:fld id="{95FE0970-A557-43F8-ACC0-88B13FAA341B}" type="slidenum">
              <a:rPr lang="en-US" altLang="en-US" sz="1400">
                <a:solidFill>
                  <a:srgbClr val="FFFF00"/>
                </a:solidFill>
                <a:latin typeface="Comic Sans MS" panose="030F0702030302020204" pitchFamily="66" charset="0"/>
              </a:rPr>
              <a:pPr/>
              <a:t>9</a:t>
            </a:fld>
            <a:endParaRPr lang="en-US" altLang="en-US" sz="14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Gauss’ Law Symmetries</a:t>
            </a:r>
          </a:p>
        </p:txBody>
      </p:sp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3028950" y="1076325"/>
            <a:ext cx="36099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ALWAYS TRUE!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54013" y="1982788"/>
            <a:ext cx="740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400">
                <a:effectLst/>
                <a:latin typeface="Comic Sans MS" panose="030F0702030302020204" pitchFamily="66" charset="0"/>
              </a:rPr>
              <a:t>In cases with symmetry can pull E outside and get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7816850" y="1879600"/>
          <a:ext cx="1079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4" imgW="1038208" imgH="762000" progId="Equation.DSMT4">
                  <p:embed/>
                </p:oleObj>
              </mc:Choice>
              <mc:Fallback>
                <p:oleObj name="Equation" r:id="rId4" imgW="1038208" imgH="76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6850" y="1879600"/>
                        <a:ext cx="1079500" cy="8001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11" name="Text Box 7"/>
          <p:cNvSpPr txBox="1">
            <a:spLocks noChangeArrowheads="1"/>
          </p:cNvSpPr>
          <p:nvPr/>
        </p:nvSpPr>
        <p:spPr bwMode="auto">
          <a:xfrm>
            <a:off x="384175" y="3022600"/>
            <a:ext cx="466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400">
                <a:effectLst/>
                <a:latin typeface="Century Schoolbook" pitchFamily="18" charset="0"/>
              </a:rPr>
              <a:t>Spherical</a:t>
            </a:r>
          </a:p>
        </p:txBody>
      </p:sp>
      <p:sp>
        <p:nvSpPr>
          <p:cNvPr id="610312" name="Text Box 8"/>
          <p:cNvSpPr txBox="1">
            <a:spLocks noChangeArrowheads="1"/>
          </p:cNvSpPr>
          <p:nvPr/>
        </p:nvSpPr>
        <p:spPr bwMode="auto">
          <a:xfrm>
            <a:off x="3333750" y="3044825"/>
            <a:ext cx="2443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400">
                <a:effectLst/>
                <a:latin typeface="Century Schoolbook" pitchFamily="18" charset="0"/>
              </a:rPr>
              <a:t>Cylindrical</a:t>
            </a:r>
          </a:p>
        </p:txBody>
      </p:sp>
      <p:sp>
        <p:nvSpPr>
          <p:cNvPr id="610313" name="Text Box 9"/>
          <p:cNvSpPr txBox="1">
            <a:spLocks noChangeArrowheads="1"/>
          </p:cNvSpPr>
          <p:nvPr/>
        </p:nvSpPr>
        <p:spPr bwMode="auto">
          <a:xfrm>
            <a:off x="6827838" y="3052763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400">
                <a:effectLst/>
                <a:latin typeface="Century Schoolbook" pitchFamily="18" charset="0"/>
              </a:rPr>
              <a:t>Planar</a:t>
            </a:r>
          </a:p>
        </p:txBody>
      </p:sp>
      <p:pic>
        <p:nvPicPr>
          <p:cNvPr id="61031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478213"/>
            <a:ext cx="192087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031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88" y="3548063"/>
            <a:ext cx="1906587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031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554413"/>
            <a:ext cx="22145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0317" name="Object 13"/>
          <p:cNvGraphicFramePr>
            <a:graphicFrameLocks noChangeAspect="1"/>
          </p:cNvGraphicFramePr>
          <p:nvPr/>
        </p:nvGraphicFramePr>
        <p:xfrm>
          <a:off x="790575" y="5386388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9" imgW="1095392" imgH="304800" progId="Equation.DSMT4">
                  <p:embed/>
                </p:oleObj>
              </mc:Choice>
              <mc:Fallback>
                <p:oleObj name="Equation" r:id="rId9" imgW="1095392" imgH="304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5386388"/>
                        <a:ext cx="1130300" cy="3429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8" name="Object 14"/>
          <p:cNvGraphicFramePr>
            <a:graphicFrameLocks noChangeAspect="1"/>
          </p:cNvGraphicFramePr>
          <p:nvPr/>
        </p:nvGraphicFramePr>
        <p:xfrm>
          <a:off x="787400" y="5778500"/>
          <a:ext cx="147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11" imgW="1438224" imgH="762000" progId="Equation.DSMT4">
                  <p:embed/>
                </p:oleObj>
              </mc:Choice>
              <mc:Fallback>
                <p:oleObj name="Equation" r:id="rId11" imgW="1438224" imgH="762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5778500"/>
                        <a:ext cx="1473200" cy="8001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9" name="Object 15"/>
          <p:cNvGraphicFramePr>
            <a:graphicFrameLocks noChangeAspect="1"/>
          </p:cNvGraphicFramePr>
          <p:nvPr/>
        </p:nvGraphicFramePr>
        <p:xfrm>
          <a:off x="3530600" y="5367338"/>
          <a:ext cx="1193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13" imgW="1152576" imgH="238057" progId="Equation.DSMT4">
                  <p:embed/>
                </p:oleObj>
              </mc:Choice>
              <mc:Fallback>
                <p:oleObj name="Equation" r:id="rId13" imgW="1152576" imgH="23805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367338"/>
                        <a:ext cx="1193800" cy="2794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20" name="Object 16"/>
          <p:cNvGraphicFramePr>
            <a:graphicFrameLocks noChangeAspect="1"/>
          </p:cNvGraphicFramePr>
          <p:nvPr/>
        </p:nvGraphicFramePr>
        <p:xfrm>
          <a:off x="3527425" y="5764213"/>
          <a:ext cx="1346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15" imgW="1304976" imgH="762000" progId="Equation.DSMT4">
                  <p:embed/>
                </p:oleObj>
              </mc:Choice>
              <mc:Fallback>
                <p:oleObj name="Equation" r:id="rId15" imgW="1304976" imgH="762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5764213"/>
                        <a:ext cx="1346200" cy="8001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21" name="Object 17"/>
          <p:cNvGraphicFramePr>
            <a:graphicFrameLocks noChangeAspect="1"/>
          </p:cNvGraphicFramePr>
          <p:nvPr/>
        </p:nvGraphicFramePr>
        <p:xfrm>
          <a:off x="6823075" y="526415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17" imgW="1095392" imgH="304800" progId="Equation.DSMT4">
                  <p:embed/>
                </p:oleObj>
              </mc:Choice>
              <mc:Fallback>
                <p:oleObj name="Equation" r:id="rId17" imgW="1095392" imgH="304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5264150"/>
                        <a:ext cx="1130300" cy="3429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22" name="Object 18"/>
          <p:cNvGraphicFramePr>
            <a:graphicFrameLocks noChangeAspect="1"/>
          </p:cNvGraphicFramePr>
          <p:nvPr/>
        </p:nvGraphicFramePr>
        <p:xfrm>
          <a:off x="6881813" y="5664200"/>
          <a:ext cx="1028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19" imgW="990735" imgH="762000" progId="Equation.DSMT4">
                  <p:embed/>
                </p:oleObj>
              </mc:Choice>
              <mc:Fallback>
                <p:oleObj name="Equation" r:id="rId19" imgW="990735" imgH="762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5664200"/>
                        <a:ext cx="1028700" cy="8001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0" y="6613525"/>
            <a:ext cx="401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effectLst/>
              </a:rPr>
              <a:t>21</a:t>
            </a:r>
          </a:p>
        </p:txBody>
      </p:sp>
      <p:graphicFrame>
        <p:nvGraphicFramePr>
          <p:cNvPr id="21524" name="Object 22"/>
          <p:cNvGraphicFramePr>
            <a:graphicFrameLocks noChangeAspect="1"/>
          </p:cNvGraphicFramePr>
          <p:nvPr/>
        </p:nvGraphicFramePr>
        <p:xfrm>
          <a:off x="1028700" y="898525"/>
          <a:ext cx="18684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21" imgW="914400" imgH="400185" progId="Equation.3">
                  <p:embed/>
                </p:oleObj>
              </mc:Choice>
              <mc:Fallback>
                <p:oleObj name="Equation" r:id="rId21" imgW="914400" imgH="40018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898525"/>
                        <a:ext cx="1868488" cy="8588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11" grpId="0"/>
      <p:bldP spid="610312" grpId="0"/>
      <p:bldP spid="6103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68&quot;/&gt;&lt;/object&gt;&lt;object type=&quot;3&quot; unique_id=&quot;10007&quot;&gt;&lt;property id=&quot;20148&quot; value=&quot;5&quot;/&gt;&lt;property id=&quot;20300&quot; value=&quot;Slide 2 - &amp;quot;Conductors (What moves?)&amp;quot;&quot;/&gt;&lt;property id=&quot;20307&quot; value=&quot;586&quot;/&gt;&lt;/object&gt;&lt;object type=&quot;3&quot; unique_id=&quot;10008&quot;&gt;&lt;property id=&quot;20148&quot; value=&quot;5&quot;/&gt;&lt;property id=&quot;20300&quot; value=&quot;Slide 3&quot;/&gt;&lt;property id=&quot;20307&quot; value=&quot;587&quot;/&gt;&lt;/object&gt;&lt;object type=&quot;3&quot; unique_id=&quot;10009&quot;&gt;&lt;property id=&quot;20148&quot; value=&quot;5&quot;/&gt;&lt;property id=&quot;20300&quot; value=&quot;Slide 4&quot;/&gt;&lt;property id=&quot;20307&quot; value=&quot;588&quot;/&gt;&lt;/object&gt;&lt;object type=&quot;3&quot; unique_id=&quot;10010&quot;&gt;&lt;property id=&quot;20148&quot; value=&quot;5&quot;/&gt;&lt;property id=&quot;20300&quot; value=&quot;Slide 5&quot;/&gt;&lt;property id=&quot;20307&quot; value=&quot;565&quot;/&gt;&lt;/object&gt;&lt;object type=&quot;3&quot; unique_id=&quot;10011&quot;&gt;&lt;property id=&quot;20148&quot; value=&quot;5&quot;/&gt;&lt;property id=&quot;20300&quot; value=&quot;Slide 7 - &amp;quot;Charge in Cavity of Conductor&amp;quot;&quot;/&gt;&lt;property id=&quot;20307&quot; value=&quot;592&quot;/&gt;&lt;/object&gt;&lt;object type=&quot;3&quot; unique_id=&quot;10012&quot;&gt;&lt;property id=&quot;20148&quot; value=&quot;5&quot;/&gt;&lt;property id=&quot;20300&quot; value=&quot;Slide 22 - &amp;quot;Charge in Cavity of Conductor&amp;quot;&quot;/&gt;&lt;property id=&quot;20307&quot; value=&quot;593&quot;/&gt;&lt;/object&gt;&lt;object type=&quot;3&quot; unique_id=&quot;10013&quot;&gt;&lt;property id=&quot;20148&quot; value=&quot;5&quot;/&gt;&lt;property id=&quot;20300&quot; value=&quot;Slide 23 - &amp;quot;Charge near Conducting shell&amp;quot;&quot;/&gt;&lt;property id=&quot;20307&quot; value=&quot;594&quot;/&gt;&lt;/object&gt;&lt;object type=&quot;3&quot; unique_id=&quot;10014&quot;&gt;&lt;property id=&quot;20148&quot; value=&quot;5&quot;/&gt;&lt;property id=&quot;20300&quot; value=&quot;Slide 11 - &amp;quot;Preflight &amp;quot;&quot;/&gt;&lt;property id=&quot;20307&quot; value=&quot;561&quot;/&gt;&lt;/object&gt;&lt;object type=&quot;3&quot; unique_id=&quot;10017&quot;&gt;&lt;property id=&quot;20148&quot; value=&quot;5&quot;/&gt;&lt;property id=&quot;20300&quot; value=&quot;Slide 12 - &amp;quot;Preflight&amp;quot;&quot;/&gt;&lt;property id=&quot;20307&quot; value=&quot;590&quot;/&gt;&lt;/object&gt;&lt;object type=&quot;3&quot; unique_id=&quot;10018&quot;&gt;&lt;property id=&quot;20148&quot; value=&quot;5&quot;/&gt;&lt;property id=&quot;20300&quot; value=&quot;Slide 13&quot;/&gt;&lt;property id=&quot;20307&quot; value=&quot;591&quot;/&gt;&lt;/object&gt;&lt;object type=&quot;3&quot; unique_id=&quot;10020&quot;&gt;&lt;property id=&quot;20148&quot; value=&quot;5&quot;/&gt;&lt;property id=&quot;20300&quot; value=&quot;Slide 16&quot;/&gt;&lt;property id=&quot;20307&quot; value=&quot;576&quot;/&gt;&lt;/object&gt;&lt;object type=&quot;3&quot; unique_id=&quot;10288&quot;&gt;&lt;property id=&quot;20148&quot; value=&quot;5&quot;/&gt;&lt;property id=&quot;20300&quot; value=&quot;Slide 9 - &amp;quot;Gauss’ Law &amp;quot;&quot;/&gt;&lt;property id=&quot;20307&quot; value=&quot;595&quot;/&gt;&lt;/object&gt;&lt;object type=&quot;3&quot; unique_id=&quot;10673&quot;&gt;&lt;property id=&quot;20148&quot; value=&quot;5&quot;/&gt;&lt;property id=&quot;20300&quot; value=&quot;Slide 19&quot;/&gt;&lt;property id=&quot;20307&quot; value=&quot;598&quot;/&gt;&lt;/object&gt;&lt;object type=&quot;3&quot; unique_id=&quot;10674&quot;&gt;&lt;property id=&quot;20148&quot; value=&quot;5&quot;/&gt;&lt;property id=&quot;20300&quot; value=&quot;Slide 20&quot;/&gt;&lt;property id=&quot;20307&quot; value=&quot;599&quot;/&gt;&lt;/object&gt;&lt;object type=&quot;3&quot; unique_id=&quot;10675&quot;&gt;&lt;property id=&quot;20148&quot; value=&quot;5&quot;/&gt;&lt;property id=&quot;20300&quot; value=&quot;Slide 21&quot;/&gt;&lt;property id=&quot;20307&quot; value=&quot;600&quot;/&gt;&lt;/object&gt;&lt;object type=&quot;3&quot; unique_id=&quot;10777&quot;&gt;&lt;property id=&quot;20148&quot; value=&quot;5&quot;/&gt;&lt;property id=&quot;20300&quot; value=&quot;Slide 17&quot;/&gt;&lt;property id=&quot;20307&quot; value=&quot;602&quot;/&gt;&lt;/object&gt;&lt;object type=&quot;3&quot; unique_id=&quot;10778&quot;&gt;&lt;property id=&quot;20148&quot; value=&quot;5&quot;/&gt;&lt;property id=&quot;20300&quot; value=&quot;Slide 18&quot;/&gt;&lt;property id=&quot;20307&quot; value=&quot;601&quot;/&gt;&lt;/object&gt;&lt;object type=&quot;3&quot; unique_id=&quot;12061&quot;&gt;&lt;property id=&quot;20148&quot; value=&quot;5&quot;/&gt;&lt;property id=&quot;20300&quot; value=&quot;Slide 10 - &amp;quot;Gauss’ Law Symmetries&amp;quot;&quot;/&gt;&lt;property id=&quot;20307&quot; value=&quot;605&quot;/&gt;&lt;/object&gt;&lt;object type=&quot;3&quot; unique_id=&quot;12258&quot;&gt;&lt;property id=&quot;20148&quot; value=&quot;5&quot;/&gt;&lt;property id=&quot;20300&quot; value=&quot;Slide 6 - &amp;quot;Gauss’ Law + Conductors + Induced Charges&amp;quot;&quot;/&gt;&lt;property id=&quot;20307&quot; value=&quot;606&quot;/&gt;&lt;/object&gt;&lt;object type=&quot;3&quot; unique_id=&quot;12404&quot;&gt;&lt;property id=&quot;20148&quot; value=&quot;5&quot;/&gt;&lt;property id=&quot;20300&quot; value=&quot;Slide 8 - &amp;quot;Infinite Cylinders&amp;quot;&quot;/&gt;&lt;property id=&quot;20307&quot; value=&quot;609&quot;/&gt;&lt;/object&gt;&lt;object type=&quot;3&quot; unique_id=&quot;12405&quot;&gt;&lt;property id=&quot;20148&quot; value=&quot;5&quot;/&gt;&lt;property id=&quot;20300&quot; value=&quot;Slide 14 - &amp;quot;Preflight&amp;quot;&quot;/&gt;&lt;property id=&quot;20307&quot; value=&quot;607&quot;/&gt;&lt;/object&gt;&lt;object type=&quot;3&quot; unique_id=&quot;12406&quot;&gt;&lt;property id=&quot;20148&quot; value=&quot;5&quot;/&gt;&lt;property id=&quot;20300&quot; value=&quot;Slide 15 - &amp;quot;Preflight&amp;quot;&quot;/&gt;&lt;property id=&quot;20307&quot; value=&quot;608&quot;/&gt;&lt;/object&gt;&lt;/object&gt;&lt;/object&gt;&lt;/database&gt;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66"/>
      </a:hlink>
      <a:folHlink>
        <a:srgbClr val="0099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24052</TotalTime>
  <Words>2029</Words>
  <Application>Microsoft Office PowerPoint</Application>
  <PresentationFormat>On-screen Show (4:3)</PresentationFormat>
  <Paragraphs>371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Comic Sans MS</vt:lpstr>
      <vt:lpstr>Times New Roman</vt:lpstr>
      <vt:lpstr>Symbol</vt:lpstr>
      <vt:lpstr>Century Schoolbook</vt:lpstr>
      <vt:lpstr>Mathematica1</vt:lpstr>
      <vt:lpstr>Default Design</vt:lpstr>
      <vt:lpstr>MathType 5.0 Equation</vt:lpstr>
      <vt:lpstr>Microsoft Equation 3.0</vt:lpstr>
      <vt:lpstr>PowerPoint Presentation</vt:lpstr>
      <vt:lpstr>PowerPoint Presentation</vt:lpstr>
      <vt:lpstr>Your Comments</vt:lpstr>
      <vt:lpstr>PowerPoint Presentation</vt:lpstr>
      <vt:lpstr>Gauss’ Law + Conductors + Induced Charges</vt:lpstr>
      <vt:lpstr>Charge in Cavity of Conductor</vt:lpstr>
      <vt:lpstr>Infinite Cylinders</vt:lpstr>
      <vt:lpstr>Gauss’ Law </vt:lpstr>
      <vt:lpstr>Gauss’ Law Symmetries</vt:lpstr>
      <vt:lpstr>Checkpoint 1 </vt:lpstr>
      <vt:lpstr>Checkpoint 3.1</vt:lpstr>
      <vt:lpstr>Checkpoint 3.3</vt:lpstr>
      <vt:lpstr>Checkpoint 2</vt:lpstr>
      <vt:lpstr>Checkpoint 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Illinois, Urbana-Champaign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Mats Selen</dc:creator>
  <cp:lastModifiedBy>Michelle Niland</cp:lastModifiedBy>
  <cp:revision>960</cp:revision>
  <cp:lastPrinted>2000-02-28T18:51:31Z</cp:lastPrinted>
  <dcterms:created xsi:type="dcterms:W3CDTF">2000-01-04T22:49:06Z</dcterms:created>
  <dcterms:modified xsi:type="dcterms:W3CDTF">2018-04-07T14:03:10Z</dcterms:modified>
</cp:coreProperties>
</file>