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6" r:id="rId1"/>
  </p:sldMasterIdLst>
  <p:sldIdLst>
    <p:sldId id="256" r:id="rId2"/>
    <p:sldId id="257" r:id="rId3"/>
    <p:sldId id="259" r:id="rId4"/>
    <p:sldId id="260" r:id="rId5"/>
    <p:sldId id="265" r:id="rId6"/>
    <p:sldId id="266" r:id="rId7"/>
    <p:sldId id="261" r:id="rId8"/>
    <p:sldId id="267" r:id="rId9"/>
    <p:sldId id="274" r:id="rId10"/>
    <p:sldId id="273" r:id="rId11"/>
    <p:sldId id="269" r:id="rId12"/>
    <p:sldId id="272" r:id="rId13"/>
    <p:sldId id="262" r:id="rId14"/>
    <p:sldId id="268" r:id="rId15"/>
    <p:sldId id="270" r:id="rId16"/>
    <p:sldId id="271" r:id="rId17"/>
    <p:sldId id="264" r:id="rId18"/>
    <p:sldId id="25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-782" y="-2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BFB0-FF04-49CB-B1AB-48E02DCE1F40}" type="datetimeFigureOut">
              <a:rPr lang="sr-Latn-RS" smtClean="0"/>
              <a:t>6.6.2019.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1A1D-C424-491B-848E-44E1F8CD7AF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12654966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BFB0-FF04-49CB-B1AB-48E02DCE1F40}" type="datetimeFigureOut">
              <a:rPr lang="sr-Latn-RS" smtClean="0"/>
              <a:t>6.6.2019.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1A1D-C424-491B-848E-44E1F8CD7AF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7905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BFB0-FF04-49CB-B1AB-48E02DCE1F40}" type="datetimeFigureOut">
              <a:rPr lang="sr-Latn-RS" smtClean="0"/>
              <a:t>6.6.2019.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1A1D-C424-491B-848E-44E1F8CD7AFF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6694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BFB0-FF04-49CB-B1AB-48E02DCE1F40}" type="datetimeFigureOut">
              <a:rPr lang="sr-Latn-RS" smtClean="0"/>
              <a:t>6.6.2019.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1A1D-C424-491B-848E-44E1F8CD7AF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97929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BFB0-FF04-49CB-B1AB-48E02DCE1F40}" type="datetimeFigureOut">
              <a:rPr lang="sr-Latn-RS" smtClean="0"/>
              <a:t>6.6.2019.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1A1D-C424-491B-848E-44E1F8CD7AFF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9826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BFB0-FF04-49CB-B1AB-48E02DCE1F40}" type="datetimeFigureOut">
              <a:rPr lang="sr-Latn-RS" smtClean="0"/>
              <a:t>6.6.2019.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1A1D-C424-491B-848E-44E1F8CD7AF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56493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BFB0-FF04-49CB-B1AB-48E02DCE1F40}" type="datetimeFigureOut">
              <a:rPr lang="sr-Latn-RS" smtClean="0"/>
              <a:t>6.6.2019.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1A1D-C424-491B-848E-44E1F8CD7AF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0946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BFB0-FF04-49CB-B1AB-48E02DCE1F40}" type="datetimeFigureOut">
              <a:rPr lang="sr-Latn-RS" smtClean="0"/>
              <a:t>6.6.2019.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1A1D-C424-491B-848E-44E1F8CD7AF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6516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BFB0-FF04-49CB-B1AB-48E02DCE1F40}" type="datetimeFigureOut">
              <a:rPr lang="sr-Latn-RS" smtClean="0"/>
              <a:t>6.6.2019.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1A1D-C424-491B-848E-44E1F8CD7AF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35583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BFB0-FF04-49CB-B1AB-48E02DCE1F40}" type="datetimeFigureOut">
              <a:rPr lang="sr-Latn-RS" smtClean="0"/>
              <a:t>6.6.2019.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1A1D-C424-491B-848E-44E1F8CD7AF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500535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BFB0-FF04-49CB-B1AB-48E02DCE1F40}" type="datetimeFigureOut">
              <a:rPr lang="sr-Latn-RS" smtClean="0"/>
              <a:t>6.6.2019.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1A1D-C424-491B-848E-44E1F8CD7AF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9175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BFB0-FF04-49CB-B1AB-48E02DCE1F40}" type="datetimeFigureOut">
              <a:rPr lang="sr-Latn-RS" smtClean="0"/>
              <a:t>6.6.2019.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1A1D-C424-491B-848E-44E1F8CD7AF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6128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BFB0-FF04-49CB-B1AB-48E02DCE1F40}" type="datetimeFigureOut">
              <a:rPr lang="sr-Latn-RS" smtClean="0"/>
              <a:t>6.6.2019.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1A1D-C424-491B-848E-44E1F8CD7AF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1088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BFB0-FF04-49CB-B1AB-48E02DCE1F40}" type="datetimeFigureOut">
              <a:rPr lang="sr-Latn-RS" smtClean="0"/>
              <a:t>6.6.2019.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1A1D-C424-491B-848E-44E1F8CD7AF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30013553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BFB0-FF04-49CB-B1AB-48E02DCE1F40}" type="datetimeFigureOut">
              <a:rPr lang="sr-Latn-RS" smtClean="0"/>
              <a:t>6.6.2019.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1A1D-C424-491B-848E-44E1F8CD7AF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382552387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1A1D-C424-491B-848E-44E1F8CD7AFF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BFB0-FF04-49CB-B1AB-48E02DCE1F40}" type="datetimeFigureOut">
              <a:rPr lang="sr-Latn-RS" smtClean="0"/>
              <a:t>6.6.2019.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77747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4BFB0-FF04-49CB-B1AB-48E02DCE1F40}" type="datetimeFigureOut">
              <a:rPr lang="sr-Latn-RS" smtClean="0"/>
              <a:t>6.6.2019.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5C11A1D-C424-491B-848E-44E1F8CD7AF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720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  <p:sldLayoutId id="2147483988" r:id="rId12"/>
    <p:sldLayoutId id="2147483989" r:id="rId13"/>
    <p:sldLayoutId id="2147483990" r:id="rId14"/>
    <p:sldLayoutId id="2147483991" r:id="rId15"/>
    <p:sldLayoutId id="214748399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631A9F-7570-4462-8DB6-0EFEA0CD5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0125" y="1828800"/>
            <a:ext cx="8273878" cy="2222036"/>
          </a:xfrm>
        </p:spPr>
        <p:txBody>
          <a:bodyPr/>
          <a:lstStyle/>
          <a:p>
            <a:pPr algn="ctr"/>
            <a:r>
              <a:rPr lang="en-US" dirty="0"/>
              <a:t>Illumina paired-end read sequencing simulator</a:t>
            </a:r>
            <a:endParaRPr lang="sr-Latn-R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7C3CAF1-5052-4EAD-B72C-730F84C8A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b"/>
          <a:lstStyle/>
          <a:p>
            <a:r>
              <a:rPr lang="en-US" dirty="0"/>
              <a:t>Marija Maricic 3044/18</a:t>
            </a:r>
          </a:p>
          <a:p>
            <a:r>
              <a:rPr lang="en-US" dirty="0"/>
              <a:t> Ivana Cicvaric 3042/18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765030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338" y="307383"/>
            <a:ext cx="8596668" cy="10952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Our sequencer – execution time for pineapple chromosome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25" y="1388203"/>
            <a:ext cx="8687470" cy="449108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4FA81B3-F970-415E-B650-4B8A394F1E52}"/>
              </a:ext>
            </a:extLst>
          </p:cNvPr>
          <p:cNvSpPr txBox="1"/>
          <p:nvPr/>
        </p:nvSpPr>
        <p:spPr>
          <a:xfrm>
            <a:off x="650928" y="5799221"/>
            <a:ext cx="7987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Ananas</a:t>
            </a:r>
            <a:r>
              <a:rPr lang="en-US" sz="1600" dirty="0"/>
              <a:t> </a:t>
            </a:r>
            <a:r>
              <a:rPr lang="en-US" sz="1600" dirty="0" err="1"/>
              <a:t>comosus</a:t>
            </a:r>
            <a:r>
              <a:rPr lang="en-US" sz="1600" dirty="0"/>
              <a:t> chromosome 23 (~8M base pairs)</a:t>
            </a:r>
            <a:endParaRPr lang="sr-Latn-RS" sz="1600" dirty="0"/>
          </a:p>
        </p:txBody>
      </p:sp>
    </p:spTree>
    <p:extLst>
      <p:ext uri="{BB962C8B-B14F-4D97-AF65-F5344CB8AC3E}">
        <p14:creationId xmlns:p14="http://schemas.microsoft.com/office/powerpoint/2010/main" val="1149375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C4981F-FACA-4D31-9AC1-59FA77BD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82" y="414799"/>
            <a:ext cx="8623073" cy="95572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Our sequencer – execution time for gorila chromosome</a:t>
            </a: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02" y="1370528"/>
            <a:ext cx="8660153" cy="48210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31EEF5A-401D-49F8-B92B-9D6CE1A5FCA7}"/>
              </a:ext>
            </a:extLst>
          </p:cNvPr>
          <p:cNvSpPr txBox="1"/>
          <p:nvPr/>
        </p:nvSpPr>
        <p:spPr>
          <a:xfrm>
            <a:off x="614982" y="5853020"/>
            <a:ext cx="7987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Gorilla </a:t>
            </a:r>
            <a:r>
              <a:rPr lang="en-US" sz="1600" dirty="0" err="1"/>
              <a:t>gorilla</a:t>
            </a:r>
            <a:r>
              <a:rPr lang="en-US" sz="1600" dirty="0"/>
              <a:t> chromosome 16 (~80M base pairs)</a:t>
            </a:r>
            <a:endParaRPr lang="sr-Latn-RS" sz="1600" dirty="0"/>
          </a:p>
        </p:txBody>
      </p:sp>
    </p:spTree>
    <p:extLst>
      <p:ext uri="{BB962C8B-B14F-4D97-AF65-F5344CB8AC3E}">
        <p14:creationId xmlns:p14="http://schemas.microsoft.com/office/powerpoint/2010/main" val="1551745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928" y="415872"/>
            <a:ext cx="8584327" cy="113395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Our sequencer – execution time for moth chromosome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05" y="1541024"/>
            <a:ext cx="8493071" cy="44959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4949662-0FB6-4E5C-990C-06D0EFC77E0D}"/>
              </a:ext>
            </a:extLst>
          </p:cNvPr>
          <p:cNvSpPr txBox="1"/>
          <p:nvPr/>
        </p:nvSpPr>
        <p:spPr>
          <a:xfrm>
            <a:off x="650928" y="5799221"/>
            <a:ext cx="7987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600" dirty="0"/>
              <a:t>Spodoptera</a:t>
            </a:r>
            <a:r>
              <a:rPr lang="en-US" sz="1600" dirty="0"/>
              <a:t> </a:t>
            </a:r>
            <a:r>
              <a:rPr lang="sr-Latn-RS" sz="1600" dirty="0"/>
              <a:t>litura</a:t>
            </a:r>
            <a:r>
              <a:rPr lang="en-US" sz="1600" dirty="0"/>
              <a:t> chromosome 12 (~10M base pairs)</a:t>
            </a:r>
            <a:endParaRPr lang="sr-Latn-RS" sz="1600" dirty="0"/>
          </a:p>
        </p:txBody>
      </p:sp>
    </p:spTree>
    <p:extLst>
      <p:ext uri="{BB962C8B-B14F-4D97-AF65-F5344CB8AC3E}">
        <p14:creationId xmlns:p14="http://schemas.microsoft.com/office/powerpoint/2010/main" val="2583703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B7DD61-7AEB-4A39-B455-36AC2755A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BWA-MEM tool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3B7651-EA97-40ED-A41A-A5E865318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r>
              <a:rPr lang="en-US" sz="2400" dirty="0"/>
              <a:t>BWA is a software package for mapping low-divergent sequences against a large reference genome.</a:t>
            </a:r>
          </a:p>
          <a:p>
            <a:r>
              <a:rPr lang="en-US" sz="2400" dirty="0"/>
              <a:t>BWA-MEM is one of the three algorithms it consists of. It is designed for Illumina sequence reads ranged from 70bp to 1Mbp. </a:t>
            </a:r>
          </a:p>
          <a:p>
            <a:r>
              <a:rPr lang="en-US" sz="2400" dirty="0"/>
              <a:t>BWA-MEM is generally recommended for high-quality queries as it is faster and more accurate. </a:t>
            </a:r>
          </a:p>
          <a:p>
            <a:r>
              <a:rPr lang="en-US" sz="2400" dirty="0"/>
              <a:t>In order to use the algorithm, FM-index has to be created first</a:t>
            </a:r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1093034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9E31EA-0191-4E6A-B4AB-5245EE3F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928" y="306890"/>
            <a:ext cx="8596668" cy="809625"/>
          </a:xfrm>
        </p:spPr>
        <p:txBody>
          <a:bodyPr>
            <a:normAutofit/>
          </a:bodyPr>
          <a:lstStyle/>
          <a:p>
            <a:r>
              <a:rPr lang="en-US" dirty="0"/>
              <a:t>Quality evaluation for BWA-MEM tool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FD1F78F-5489-476D-8A15-4B001527971A}"/>
              </a:ext>
            </a:extLst>
          </p:cNvPr>
          <p:cNvSpPr txBox="1"/>
          <p:nvPr/>
        </p:nvSpPr>
        <p:spPr>
          <a:xfrm>
            <a:off x="650928" y="6123740"/>
            <a:ext cx="7987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Ananas</a:t>
            </a:r>
            <a:r>
              <a:rPr lang="en-US" sz="1600" dirty="0"/>
              <a:t> </a:t>
            </a:r>
            <a:r>
              <a:rPr lang="en-US" sz="1600" dirty="0" err="1"/>
              <a:t>comosus</a:t>
            </a:r>
            <a:r>
              <a:rPr lang="en-US" sz="1600" dirty="0"/>
              <a:t> chromosome 23</a:t>
            </a:r>
            <a:endParaRPr lang="sr-Latn-R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01" y="1116515"/>
            <a:ext cx="9211124" cy="473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85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928" y="276225"/>
            <a:ext cx="8596668" cy="838200"/>
          </a:xfrm>
        </p:spPr>
        <p:txBody>
          <a:bodyPr/>
          <a:lstStyle/>
          <a:p>
            <a:r>
              <a:rPr lang="en-US" dirty="0"/>
              <a:t>Quality evaluation for BWA-MEM tool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EF7D689-7DDD-4C30-B11E-934D6284D6F2}"/>
              </a:ext>
            </a:extLst>
          </p:cNvPr>
          <p:cNvSpPr txBox="1"/>
          <p:nvPr/>
        </p:nvSpPr>
        <p:spPr>
          <a:xfrm>
            <a:off x="650928" y="6039519"/>
            <a:ext cx="7987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Gorilla </a:t>
            </a:r>
            <a:r>
              <a:rPr lang="en-US" sz="1600" dirty="0" err="1"/>
              <a:t>gorilla</a:t>
            </a:r>
            <a:r>
              <a:rPr lang="en-US" sz="1600" dirty="0"/>
              <a:t> chromosome 16</a:t>
            </a:r>
            <a:endParaRPr lang="sr-Latn-R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07" y="1340902"/>
            <a:ext cx="9167334" cy="445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675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928" y="419100"/>
            <a:ext cx="8596668" cy="858939"/>
          </a:xfrm>
        </p:spPr>
        <p:txBody>
          <a:bodyPr/>
          <a:lstStyle/>
          <a:p>
            <a:r>
              <a:rPr lang="en-US" dirty="0"/>
              <a:t>Quality evaluation for BWA-MEM tool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F4EC383-9F21-47AB-A363-0C89D921158F}"/>
              </a:ext>
            </a:extLst>
          </p:cNvPr>
          <p:cNvSpPr txBox="1"/>
          <p:nvPr/>
        </p:nvSpPr>
        <p:spPr>
          <a:xfrm>
            <a:off x="650928" y="6237371"/>
            <a:ext cx="7987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600" dirty="0"/>
              <a:t>Spodoptera</a:t>
            </a:r>
            <a:r>
              <a:rPr lang="en-US" sz="1600" dirty="0"/>
              <a:t> </a:t>
            </a:r>
            <a:r>
              <a:rPr lang="sr-Latn-RS" sz="1600" dirty="0"/>
              <a:t>litura</a:t>
            </a:r>
            <a:r>
              <a:rPr lang="en-US" sz="1600" dirty="0"/>
              <a:t> chromosome 12</a:t>
            </a:r>
            <a:endParaRPr lang="sr-Latn-R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77" y="1468539"/>
            <a:ext cx="9262305" cy="442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88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45E25F-8E2C-4ED9-8B75-E639A508C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9C3CC4-724A-49E9-9BE1-E1377500E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Improve the time necessary for sequencing</a:t>
            </a:r>
          </a:p>
          <a:p>
            <a:pPr lvl="1"/>
            <a:r>
              <a:rPr lang="en-US" sz="2000" dirty="0"/>
              <a:t>Parallelization</a:t>
            </a:r>
          </a:p>
          <a:p>
            <a:pPr lvl="1"/>
            <a:r>
              <a:rPr lang="en-US" sz="2000" dirty="0"/>
              <a:t>Improved code</a:t>
            </a:r>
          </a:p>
          <a:p>
            <a:pPr lvl="1"/>
            <a:r>
              <a:rPr lang="en-US" sz="2000" dirty="0"/>
              <a:t>Other programming language</a:t>
            </a:r>
          </a:p>
          <a:p>
            <a:pPr lvl="1"/>
            <a:endParaRPr lang="en-US" dirty="0"/>
          </a:p>
          <a:p>
            <a:r>
              <a:rPr lang="en-US" sz="2400" dirty="0"/>
              <a:t>Modify the look of created SAM file – respect the format completely</a:t>
            </a:r>
          </a:p>
          <a:p>
            <a:r>
              <a:rPr lang="en-US" sz="2400" dirty="0"/>
              <a:t>BWA-MEM algorithm – improve aligning when INDEL mutations are present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987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BF2886-E311-4574-9831-B765DF898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7042" y="2794794"/>
            <a:ext cx="6904196" cy="1268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Thanks for your attention!</a:t>
            </a:r>
            <a:endParaRPr lang="sr-Latn-RS" sz="4400" dirty="0"/>
          </a:p>
        </p:txBody>
      </p:sp>
    </p:spTree>
    <p:extLst>
      <p:ext uri="{BB962C8B-B14F-4D97-AF65-F5344CB8AC3E}">
        <p14:creationId xmlns:p14="http://schemas.microsoft.com/office/powerpoint/2010/main" val="82014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896FAE-0102-4C15-A2D2-A5A79F2D3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Agenda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3D9405-74EA-4EEE-8B0F-DE1C3DD21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318000"/>
          </a:xfrm>
        </p:spPr>
        <p:txBody>
          <a:bodyPr>
            <a:normAutofit/>
          </a:bodyPr>
          <a:lstStyle/>
          <a:p>
            <a:r>
              <a:rPr lang="en-US" sz="2400" dirty="0"/>
              <a:t>Goal of our project</a:t>
            </a:r>
          </a:p>
          <a:p>
            <a:r>
              <a:rPr lang="en-US" sz="2400" dirty="0"/>
              <a:t>Illumina sequencer</a:t>
            </a:r>
          </a:p>
          <a:p>
            <a:r>
              <a:rPr lang="en-US" sz="2400" dirty="0"/>
              <a:t>Our sequencer</a:t>
            </a:r>
          </a:p>
          <a:p>
            <a:r>
              <a:rPr lang="en-US" sz="2400" dirty="0"/>
              <a:t>Bwa mem tool</a:t>
            </a:r>
          </a:p>
          <a:p>
            <a:r>
              <a:rPr lang="en-US" sz="2400" dirty="0"/>
              <a:t>Quality evaluation for bwa mem tool</a:t>
            </a:r>
          </a:p>
          <a:p>
            <a:r>
              <a:rPr lang="en-US" sz="2400" dirty="0"/>
              <a:t>Future work</a:t>
            </a:r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19419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12B113-DD86-4097-B65D-E2A9302CF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Goal of our project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5E86A2-E3A6-4E1A-AE05-645BD98A4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317999"/>
          </a:xfrm>
        </p:spPr>
        <p:txBody>
          <a:bodyPr>
            <a:normAutofit/>
          </a:bodyPr>
          <a:lstStyle/>
          <a:p>
            <a:r>
              <a:rPr lang="en-US" sz="2400" dirty="0"/>
              <a:t>Implement sequencing simulator that creates artificial Illumina paired-end reads </a:t>
            </a:r>
          </a:p>
          <a:p>
            <a:r>
              <a:rPr lang="en-US" sz="2400" dirty="0"/>
              <a:t>Align created reads and save it in SAM file</a:t>
            </a:r>
          </a:p>
          <a:p>
            <a:r>
              <a:rPr lang="en-US" sz="2400" dirty="0"/>
              <a:t>Evaluate the quality of BWA-MEM tool</a:t>
            </a:r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1451369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01EDC9-74B5-4BA2-8996-BDB8BA8BC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Illumina sequencer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8E1D12-FB69-4DEC-9AF6-5EC64DCF1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1930400"/>
            <a:ext cx="5410200" cy="43179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Illumina sequencing is a technique used to determine the series of base pairs in DNA.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The way it works can be summed up to 7 steps: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Shearing (fragmentation of the genome)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sr-Latn-RS" dirty="0"/>
              <a:t>Attaching adapters</a:t>
            </a:r>
            <a:endParaRPr lang="en-US" dirty="0"/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sr-Latn-RS" dirty="0"/>
              <a:t>PCR amplification (optional)</a:t>
            </a:r>
            <a:endParaRPr lang="en-US" dirty="0"/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Attaching template to surface/</a:t>
            </a:r>
            <a:r>
              <a:rPr lang="en-US" dirty="0" err="1"/>
              <a:t>flowcel</a:t>
            </a:r>
            <a:endParaRPr lang="en-US" dirty="0"/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PCR/bridge amplification (cluster creation)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Adding fluorescent bases and taking a picture after each cycle 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Stack up images and read the sequence</a:t>
            </a:r>
            <a:endParaRPr lang="sr-Latn-RS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xmlns="" id="{D7928EF1-9766-46C1-AB93-0F4FC8E8E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455" y="1259073"/>
            <a:ext cx="3529731" cy="498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38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01EDC9-74B5-4BA2-8996-BDB8BA8BC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Paired-end reads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8E1D12-FB69-4DEC-9AF6-5EC64DCF1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318000"/>
          </a:xfrm>
        </p:spPr>
        <p:txBody>
          <a:bodyPr>
            <a:normAutofit/>
          </a:bodyPr>
          <a:lstStyle/>
          <a:p>
            <a:r>
              <a:rPr lang="en-US" sz="2400" dirty="0"/>
              <a:t>Two reads from the two ends of the same fragment</a:t>
            </a:r>
          </a:p>
          <a:p>
            <a:r>
              <a:rPr lang="en-US" sz="2400" dirty="0"/>
              <a:t>One read is “forward” while the other is “reverse” and complemented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3F66FB4-91FE-4E1C-B20F-05F3F73DED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0" t="7804" r="1532" b="2312"/>
          <a:stretch/>
        </p:blipFill>
        <p:spPr>
          <a:xfrm>
            <a:off x="884680" y="3429000"/>
            <a:ext cx="81819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196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01EDC9-74B5-4BA2-8996-BDB8BA8BC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Paired-end reads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8E1D12-FB69-4DEC-9AF6-5EC64DCF1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318000"/>
          </a:xfrm>
        </p:spPr>
        <p:txBody>
          <a:bodyPr>
            <a:normAutofit/>
          </a:bodyPr>
          <a:lstStyle/>
          <a:p>
            <a:r>
              <a:rPr lang="en-US" sz="2400" dirty="0"/>
              <a:t>Reads are written in FASTQ</a:t>
            </a:r>
          </a:p>
          <a:p>
            <a:r>
              <a:rPr lang="en-US" sz="2400" dirty="0"/>
              <a:t>Example from our sequencer</a:t>
            </a:r>
          </a:p>
          <a:p>
            <a:r>
              <a:rPr lang="en-US" sz="2400" dirty="0"/>
              <a:t>Read1:							Read2: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Alignments of the reads on reference genome: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0118C7E-293E-445F-9CE7-ECF5FB8C8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40" y="3429000"/>
            <a:ext cx="306705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4BAC805-CB03-4D48-AF20-EF3A0253F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452" y="3429000"/>
            <a:ext cx="3105150" cy="838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89BB2C0-ECD8-4717-ADF9-A2F0F3B4F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040" y="4891087"/>
            <a:ext cx="4648200" cy="1133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21B407C-AE04-49A3-9951-0673656E54FD}"/>
              </a:ext>
            </a:extLst>
          </p:cNvPr>
          <p:cNvSpPr txBox="1"/>
          <p:nvPr/>
        </p:nvSpPr>
        <p:spPr>
          <a:xfrm>
            <a:off x="6194523" y="4891087"/>
            <a:ext cx="2571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Read2 was reverse complemented</a:t>
            </a:r>
          </a:p>
          <a:p>
            <a:endParaRPr lang="sr-Latn-R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3F52531-A3EC-4867-896B-C5875BE21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446" y="5457824"/>
            <a:ext cx="24193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01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C4981F-FACA-4D31-9AC1-59FA77BD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sequencer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7939F4-A9CF-4F40-9438-F0B70A618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en-US" sz="2400" dirty="0"/>
              <a:t>Sequencer parameters:</a:t>
            </a:r>
          </a:p>
          <a:p>
            <a:pPr lvl="1"/>
            <a:r>
              <a:rPr lang="en-US" sz="2000" dirty="0" err="1"/>
              <a:t>refGenomeFile</a:t>
            </a:r>
            <a:r>
              <a:rPr lang="en-US" sz="2000" dirty="0"/>
              <a:t> - path to the FASTA file with reference genome</a:t>
            </a:r>
          </a:p>
          <a:p>
            <a:pPr lvl="1"/>
            <a:r>
              <a:rPr lang="en-US" sz="2000" dirty="0"/>
              <a:t>quality - average quality of </a:t>
            </a:r>
            <a:r>
              <a:rPr lang="en-US" sz="2000" dirty="0" err="1"/>
              <a:t>nucleotids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coverage - wanted coverage</a:t>
            </a:r>
          </a:p>
          <a:p>
            <a:pPr lvl="1"/>
            <a:r>
              <a:rPr lang="en-US" sz="2000" dirty="0" err="1"/>
              <a:t>readSize</a:t>
            </a:r>
            <a:r>
              <a:rPr lang="en-US" sz="2000" dirty="0"/>
              <a:t> - size of a single read</a:t>
            </a:r>
          </a:p>
          <a:p>
            <a:pPr lvl="1"/>
            <a:r>
              <a:rPr lang="en-US" sz="2000" dirty="0" err="1"/>
              <a:t>insertSize</a:t>
            </a:r>
            <a:r>
              <a:rPr lang="en-US" sz="2000" dirty="0"/>
              <a:t> - size of a fragment</a:t>
            </a:r>
          </a:p>
          <a:p>
            <a:pPr lvl="1"/>
            <a:r>
              <a:rPr lang="en-US" sz="2000" dirty="0"/>
              <a:t>[OPTIONAL] </a:t>
            </a:r>
            <a:r>
              <a:rPr lang="en-US" sz="2000" dirty="0" err="1"/>
              <a:t>errorSNV</a:t>
            </a:r>
            <a:r>
              <a:rPr lang="en-US" sz="2000" dirty="0"/>
              <a:t>(=0) - error probability for SNV.</a:t>
            </a:r>
          </a:p>
          <a:p>
            <a:pPr lvl="1"/>
            <a:r>
              <a:rPr lang="en-US" sz="2000" dirty="0"/>
              <a:t>[OPTIONAL] </a:t>
            </a:r>
            <a:r>
              <a:rPr lang="en-US" sz="2000" dirty="0" err="1"/>
              <a:t>errorInDel</a:t>
            </a:r>
            <a:r>
              <a:rPr lang="en-US" sz="2000" dirty="0"/>
              <a:t>(=0) - error probability for INS/DEL.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600047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C4981F-FACA-4D31-9AC1-59FA77BD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sequencer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7939F4-A9CF-4F40-9438-F0B70A618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en-US" sz="2400" dirty="0"/>
              <a:t>Process steps: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[Optional] Generate mutations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Calculate number of fragments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Randomly select fragment from reference genome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Get first read and generate its quality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Get second read and generate its quality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Write reads in FASTQ file and its alignments in SAM file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Repeat steps 3. – 6. until all fragments are selected</a:t>
            </a:r>
          </a:p>
          <a:p>
            <a:pPr lvl="1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654429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C4981F-FACA-4D31-9AC1-59FA77BD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sequencer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7939F4-A9CF-4F40-9438-F0B70A618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r>
              <a:rPr lang="en-US" sz="2400" dirty="0"/>
              <a:t>Example of our SAM file for the reads shown earlier</a:t>
            </a:r>
          </a:p>
          <a:p>
            <a:r>
              <a:rPr lang="en-US" sz="2400" dirty="0"/>
              <a:t>It contains </a:t>
            </a:r>
          </a:p>
          <a:p>
            <a:pPr lvl="1"/>
            <a:r>
              <a:rPr lang="en-US" sz="2200" dirty="0"/>
              <a:t>Header lines</a:t>
            </a:r>
          </a:p>
          <a:p>
            <a:pPr lvl="1"/>
            <a:r>
              <a:rPr lang="sr-Latn-RS" dirty="0"/>
              <a:t>QNAME</a:t>
            </a:r>
            <a:endParaRPr lang="en-US" dirty="0"/>
          </a:p>
          <a:p>
            <a:pPr lvl="1"/>
            <a:r>
              <a:rPr lang="en-US" sz="1800" dirty="0"/>
              <a:t>POS</a:t>
            </a:r>
          </a:p>
          <a:p>
            <a:pPr lvl="1"/>
            <a:r>
              <a:rPr lang="en-US" sz="1800" dirty="0"/>
              <a:t>SEQ</a:t>
            </a:r>
          </a:p>
          <a:p>
            <a:pPr lvl="1"/>
            <a:r>
              <a:rPr lang="en-US" sz="1800" dirty="0"/>
              <a:t>QUAL</a:t>
            </a:r>
            <a:endParaRPr lang="sr-Latn-R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6629BAB-57B1-4670-B6C6-A2B4D8F36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3706478"/>
            <a:ext cx="5482575" cy="76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5682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505</Words>
  <Application>Microsoft Office PowerPoint</Application>
  <PresentationFormat>Custom</PresentationFormat>
  <Paragraphs>87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Facet</vt:lpstr>
      <vt:lpstr>Illumina paired-end read sequencing simulator</vt:lpstr>
      <vt:lpstr>Agenda</vt:lpstr>
      <vt:lpstr>Goal of our project</vt:lpstr>
      <vt:lpstr>Illumina sequencer</vt:lpstr>
      <vt:lpstr>Paired-end reads</vt:lpstr>
      <vt:lpstr>Paired-end reads</vt:lpstr>
      <vt:lpstr>Our sequencer</vt:lpstr>
      <vt:lpstr>Our sequencer</vt:lpstr>
      <vt:lpstr>Our sequencer</vt:lpstr>
      <vt:lpstr>Our sequencer – execution time for pineapple chromosome</vt:lpstr>
      <vt:lpstr>Our sequencer – execution time for gorila chromosome</vt:lpstr>
      <vt:lpstr>Our sequencer – execution time for moth chromosome</vt:lpstr>
      <vt:lpstr>BWA-MEM tool</vt:lpstr>
      <vt:lpstr>Quality evaluation for BWA-MEM tool</vt:lpstr>
      <vt:lpstr>Quality evaluation for BWA-MEM tool</vt:lpstr>
      <vt:lpstr>Quality evaluation for BWA-MEM tool</vt:lpstr>
      <vt:lpstr>Future work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Illumina paired-end read sequencing simulator</dc:title>
  <dc:creator>Marija</dc:creator>
  <cp:lastModifiedBy>Ivana</cp:lastModifiedBy>
  <cp:revision>27</cp:revision>
  <dcterms:created xsi:type="dcterms:W3CDTF">2019-06-03T11:06:55Z</dcterms:created>
  <dcterms:modified xsi:type="dcterms:W3CDTF">2019-06-06T21:45:30Z</dcterms:modified>
</cp:coreProperties>
</file>