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7" r:id="rId9"/>
    <p:sldId id="274" r:id="rId10"/>
    <p:sldId id="273" r:id="rId11"/>
    <p:sldId id="269" r:id="rId12"/>
    <p:sldId id="272" r:id="rId13"/>
    <p:sldId id="262" r:id="rId14"/>
    <p:sldId id="268" r:id="rId15"/>
    <p:sldId id="270" r:id="rId16"/>
    <p:sldId id="271" r:id="rId17"/>
    <p:sldId id="26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773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265496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905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694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97929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82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56493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0946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51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583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053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9175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128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108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001355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8255238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774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72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31A9F-7570-4462-8DB6-0EFEA0CD5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125" y="1828800"/>
            <a:ext cx="8273878" cy="2222036"/>
          </a:xfrm>
        </p:spPr>
        <p:txBody>
          <a:bodyPr/>
          <a:lstStyle/>
          <a:p>
            <a:pPr algn="ctr"/>
            <a:r>
              <a:rPr lang="en-US" dirty="0"/>
              <a:t>Illumina paired-end read sequencing simulator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C3CAF1-5052-4EAD-B72C-730F84C8A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b"/>
          <a:lstStyle/>
          <a:p>
            <a:r>
              <a:rPr lang="en-US" dirty="0"/>
              <a:t>Marija Maricic 3044/18</a:t>
            </a:r>
          </a:p>
          <a:p>
            <a:r>
              <a:rPr lang="en-US" dirty="0"/>
              <a:t> Ivana Cicvaric 3042/18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6503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338" y="307383"/>
            <a:ext cx="8596668" cy="1095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sequencer – execution time for pineapple chromosome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FA81B3-F970-415E-B650-4B8A394F1E52}"/>
              </a:ext>
            </a:extLst>
          </p:cNvPr>
          <p:cNvSpPr txBox="1"/>
          <p:nvPr/>
        </p:nvSpPr>
        <p:spPr>
          <a:xfrm>
            <a:off x="650928" y="6137775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Ananas</a:t>
            </a:r>
            <a:r>
              <a:rPr lang="en-US" sz="1600" dirty="0"/>
              <a:t> </a:t>
            </a:r>
            <a:r>
              <a:rPr lang="en-US" sz="1600" dirty="0" err="1"/>
              <a:t>comosus</a:t>
            </a:r>
            <a:r>
              <a:rPr lang="en-US" sz="1600" dirty="0"/>
              <a:t> chromosome 23 (~8M base pairs)</a:t>
            </a:r>
            <a:endParaRPr lang="sr-Latn-RS" sz="1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8" y="1333163"/>
            <a:ext cx="7885830" cy="4804612"/>
          </a:xfrm>
        </p:spPr>
      </p:pic>
    </p:spTree>
    <p:extLst>
      <p:ext uri="{BB962C8B-B14F-4D97-AF65-F5344CB8AC3E}">
        <p14:creationId xmlns:p14="http://schemas.microsoft.com/office/powerpoint/2010/main" val="114937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2" y="414799"/>
            <a:ext cx="8623073" cy="9557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sequencer – execution time for gorila chromosome</a:t>
            </a:r>
            <a:endParaRPr lang="sr-Latn-R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1EEF5A-401D-49F8-B92B-9D6CE1A5FCA7}"/>
              </a:ext>
            </a:extLst>
          </p:cNvPr>
          <p:cNvSpPr txBox="1"/>
          <p:nvPr/>
        </p:nvSpPr>
        <p:spPr>
          <a:xfrm>
            <a:off x="843582" y="6191574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Gorilla </a:t>
            </a:r>
            <a:r>
              <a:rPr lang="en-US" sz="1600" dirty="0" err="1"/>
              <a:t>gorilla</a:t>
            </a:r>
            <a:r>
              <a:rPr lang="en-US" sz="1600" dirty="0"/>
              <a:t> chromosome 16 (~80M base pairs)</a:t>
            </a:r>
            <a:endParaRPr lang="sr-Latn-R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10" y="1438274"/>
            <a:ext cx="7115518" cy="464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4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928" y="415872"/>
            <a:ext cx="8584327" cy="11339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sequencer – execution time for moth chromosome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949662-0FB6-4E5C-990C-06D0EFC77E0D}"/>
              </a:ext>
            </a:extLst>
          </p:cNvPr>
          <p:cNvSpPr txBox="1"/>
          <p:nvPr/>
        </p:nvSpPr>
        <p:spPr>
          <a:xfrm>
            <a:off x="650928" y="6218321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/>
              <a:t>Spodoptera</a:t>
            </a:r>
            <a:r>
              <a:rPr lang="en-US" sz="1600" dirty="0"/>
              <a:t> </a:t>
            </a:r>
            <a:r>
              <a:rPr lang="sr-Latn-RS" sz="1600" dirty="0"/>
              <a:t>litura</a:t>
            </a:r>
            <a:r>
              <a:rPr lang="en-US" sz="1600" dirty="0"/>
              <a:t> chromosome 12 (~10M base pairs)</a:t>
            </a:r>
            <a:endParaRPr lang="sr-Latn-R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2" y="1448418"/>
            <a:ext cx="9104664" cy="45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0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7DD61-7AEB-4A39-B455-36AC2755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BWA-MEM tool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3B7651-EA97-40ED-A41A-A5E86531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/>
              <a:t>BWA is a software package for mapping low-divergent sequences against a large reference genome.</a:t>
            </a:r>
          </a:p>
          <a:p>
            <a:r>
              <a:rPr lang="en-US" sz="2400" dirty="0"/>
              <a:t>BWA-MEM is one of the three algorithms it consists of. It is designed for Illumina sequence reads ranged from 70bp to 1Mbp. </a:t>
            </a:r>
          </a:p>
          <a:p>
            <a:r>
              <a:rPr lang="en-US" sz="2400" dirty="0"/>
              <a:t>BWA-MEM is generally recommended for high-quality queries as it is faster and more accurate. </a:t>
            </a:r>
          </a:p>
          <a:p>
            <a:r>
              <a:rPr lang="en-US" sz="2400" dirty="0"/>
              <a:t>In order to use the algorithm, FM-index has to be created first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09303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9E31EA-0191-4E6A-B4AB-5245EE3F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evaluation for BWA-MEM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D1F78F-5489-476D-8A15-4B001527971A}"/>
              </a:ext>
            </a:extLst>
          </p:cNvPr>
          <p:cNvSpPr txBox="1"/>
          <p:nvPr/>
        </p:nvSpPr>
        <p:spPr>
          <a:xfrm>
            <a:off x="650928" y="6256421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Ananas</a:t>
            </a:r>
            <a:r>
              <a:rPr lang="en-US" sz="1600" dirty="0"/>
              <a:t> </a:t>
            </a:r>
            <a:r>
              <a:rPr lang="en-US" sz="1600" dirty="0" err="1"/>
              <a:t>comosus</a:t>
            </a:r>
            <a:r>
              <a:rPr lang="en-US" sz="1600" dirty="0"/>
              <a:t> chromosome 23</a:t>
            </a:r>
            <a:endParaRPr lang="sr-Latn-R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290065"/>
            <a:ext cx="7905750" cy="49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8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evaluation for BWA-MEM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F7D689-7DDD-4C30-B11E-934D6284D6F2}"/>
              </a:ext>
            </a:extLst>
          </p:cNvPr>
          <p:cNvSpPr txBox="1"/>
          <p:nvPr/>
        </p:nvSpPr>
        <p:spPr>
          <a:xfrm>
            <a:off x="650928" y="6284996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Gorilla </a:t>
            </a:r>
            <a:r>
              <a:rPr lang="en-US" sz="1600" dirty="0"/>
              <a:t>gorilla</a:t>
            </a:r>
            <a:r>
              <a:rPr lang="en-US" sz="1600" dirty="0"/>
              <a:t> chromosome 16</a:t>
            </a:r>
            <a:endParaRPr lang="sr-Latn-R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278015"/>
            <a:ext cx="7000875" cy="50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7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evaluation for BWA-MEM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4EC383-9F21-47AB-A363-0C89D921158F}"/>
              </a:ext>
            </a:extLst>
          </p:cNvPr>
          <p:cNvSpPr txBox="1"/>
          <p:nvPr/>
        </p:nvSpPr>
        <p:spPr>
          <a:xfrm>
            <a:off x="650928" y="6218321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/>
              <a:t>Spodoptera</a:t>
            </a:r>
            <a:r>
              <a:rPr lang="en-US" sz="1600" dirty="0"/>
              <a:t> </a:t>
            </a:r>
            <a:r>
              <a:rPr lang="sr-Latn-RS" sz="1600" dirty="0"/>
              <a:t>litura</a:t>
            </a:r>
            <a:r>
              <a:rPr lang="en-US" sz="1600" dirty="0"/>
              <a:t> chromosome 12</a:t>
            </a:r>
            <a:endParaRPr lang="sr-Latn-R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390054"/>
            <a:ext cx="9221660" cy="46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5F-8E2C-4ED9-8B75-E639A508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9C3CC4-724A-49E9-9BE1-E1377500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Improve the time necessary for sequencing</a:t>
            </a:r>
          </a:p>
          <a:p>
            <a:pPr lvl="1"/>
            <a:r>
              <a:rPr lang="en-US" sz="2000" dirty="0"/>
              <a:t>Parallelization</a:t>
            </a:r>
          </a:p>
          <a:p>
            <a:pPr lvl="1"/>
            <a:r>
              <a:rPr lang="en-US" sz="2000" dirty="0"/>
              <a:t>Improved code</a:t>
            </a:r>
          </a:p>
          <a:p>
            <a:pPr lvl="1"/>
            <a:r>
              <a:rPr lang="en-US" sz="2000" dirty="0"/>
              <a:t>Other programming language</a:t>
            </a:r>
          </a:p>
          <a:p>
            <a:pPr lvl="1"/>
            <a:endParaRPr lang="en-US" dirty="0"/>
          </a:p>
          <a:p>
            <a:r>
              <a:rPr lang="en-US" sz="2400" dirty="0"/>
              <a:t>Modify the look of created SAM file – respect the format completely</a:t>
            </a:r>
          </a:p>
          <a:p>
            <a:r>
              <a:rPr lang="en-US" sz="2400" dirty="0"/>
              <a:t>BWA-MEM algorithm – improve aligning when INDEL mutations are present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8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BF2886-E311-4574-9831-B765DF89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042" y="2794794"/>
            <a:ext cx="6904196" cy="1268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Thanks for your attention!</a:t>
            </a:r>
            <a:endParaRPr lang="sr-Latn-RS" sz="4400" dirty="0"/>
          </a:p>
        </p:txBody>
      </p:sp>
    </p:spTree>
    <p:extLst>
      <p:ext uri="{BB962C8B-B14F-4D97-AF65-F5344CB8AC3E}">
        <p14:creationId xmlns:p14="http://schemas.microsoft.com/office/powerpoint/2010/main" val="82014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96FAE-0102-4C15-A2D2-A5A79F2D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Agenda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D9405-74EA-4EEE-8B0F-DE1C3DD2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/>
          </a:bodyPr>
          <a:lstStyle/>
          <a:p>
            <a:r>
              <a:rPr lang="en-US" sz="2400" dirty="0"/>
              <a:t>Goal of our project</a:t>
            </a:r>
          </a:p>
          <a:p>
            <a:r>
              <a:rPr lang="en-US" sz="2400" dirty="0"/>
              <a:t>Illumina sequencer</a:t>
            </a:r>
          </a:p>
          <a:p>
            <a:r>
              <a:rPr lang="en-US" sz="2400" dirty="0"/>
              <a:t>Our sequencer</a:t>
            </a:r>
          </a:p>
          <a:p>
            <a:r>
              <a:rPr lang="en-US" sz="2400" dirty="0"/>
              <a:t>Bwa mem tool</a:t>
            </a:r>
          </a:p>
          <a:p>
            <a:r>
              <a:rPr lang="en-US" sz="2400" dirty="0"/>
              <a:t>Quality evaluation for bwa mem tool</a:t>
            </a:r>
          </a:p>
          <a:p>
            <a:r>
              <a:rPr lang="en-US" sz="2400" dirty="0"/>
              <a:t>Future work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941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2B113-DD86-4097-B65D-E2A9302C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Goal of our project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5E86A2-E3A6-4E1A-AE05-645BD98A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17999"/>
          </a:xfrm>
        </p:spPr>
        <p:txBody>
          <a:bodyPr>
            <a:normAutofit/>
          </a:bodyPr>
          <a:lstStyle/>
          <a:p>
            <a:r>
              <a:rPr lang="en-US" sz="2400" dirty="0"/>
              <a:t>Implement sequencing simulator that creates artificial Illumina paired-end reads </a:t>
            </a:r>
          </a:p>
          <a:p>
            <a:r>
              <a:rPr lang="en-US" sz="2400" dirty="0"/>
              <a:t>Align created reads and save it in SAM file</a:t>
            </a:r>
          </a:p>
          <a:p>
            <a:r>
              <a:rPr lang="en-US" sz="2400" dirty="0"/>
              <a:t>Evaluate the quality of BWA-MEM tool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45136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1EDC9-74B5-4BA2-8996-BDB8BA8B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Illumina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8E1D12-FB69-4DEC-9AF6-5EC64DCF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930400"/>
            <a:ext cx="5410200" cy="43179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Illumina sequencing is a technique used to determine the series of base pairs in DNA.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way it works can be summed up to 7 steps: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Shearing (fragmentation of the genome)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Attaching adapters</a:t>
            </a:r>
            <a:endParaRPr lang="en-US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PCR amplification (optional)</a:t>
            </a:r>
            <a:endParaRPr lang="en-US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Attaching template to surface/</a:t>
            </a:r>
            <a:r>
              <a:rPr lang="en-US" dirty="0" err="1"/>
              <a:t>flowcel</a:t>
            </a:r>
            <a:endParaRPr lang="en-US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PCR/bridge amplification (cluster creation)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Adding fluorescent bases and taking a picture after each cycle 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Stack up images and read the sequence</a:t>
            </a:r>
            <a:endParaRPr lang="sr-Latn-R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xmlns="" id="{D7928EF1-9766-46C1-AB93-0F4FC8E8E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55" y="1259073"/>
            <a:ext cx="3529731" cy="49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1EDC9-74B5-4BA2-8996-BDB8BA8B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Paired-end reads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8E1D12-FB69-4DEC-9AF6-5EC64DCF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/>
          </a:bodyPr>
          <a:lstStyle/>
          <a:p>
            <a:r>
              <a:rPr lang="en-US" sz="2400" dirty="0"/>
              <a:t>Two reads from the two ends of the same fragment</a:t>
            </a:r>
          </a:p>
          <a:p>
            <a:r>
              <a:rPr lang="en-US" sz="2400" dirty="0"/>
              <a:t>One read is “forward” while the other is “reverse” and complemented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3F66FB4-91FE-4E1C-B20F-05F3F73DE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" t="7804" r="1532" b="2312"/>
          <a:stretch/>
        </p:blipFill>
        <p:spPr>
          <a:xfrm>
            <a:off x="884680" y="3429000"/>
            <a:ext cx="8181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9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1EDC9-74B5-4BA2-8996-BDB8BA8B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Paired-end reads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8E1D12-FB69-4DEC-9AF6-5EC64DCF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/>
          </a:bodyPr>
          <a:lstStyle/>
          <a:p>
            <a:r>
              <a:rPr lang="en-US" sz="2400" dirty="0"/>
              <a:t>Reads are written in FASTQ</a:t>
            </a:r>
          </a:p>
          <a:p>
            <a:r>
              <a:rPr lang="en-US" sz="2400" dirty="0"/>
              <a:t>Example from our sequencer</a:t>
            </a:r>
          </a:p>
          <a:p>
            <a:r>
              <a:rPr lang="en-US" sz="2400" dirty="0"/>
              <a:t>Read1:							Read2: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Alignments of the reads on reference genome: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0118C7E-293E-445F-9CE7-ECF5FB8C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0" y="3429000"/>
            <a:ext cx="306705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BAC805-CB03-4D48-AF20-EF3A0253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452" y="3429000"/>
            <a:ext cx="3105150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89BB2C0-ECD8-4717-ADF9-A2F0F3B4F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40" y="4891087"/>
            <a:ext cx="4648200" cy="1133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1B407C-AE04-49A3-9951-0673656E54FD}"/>
              </a:ext>
            </a:extLst>
          </p:cNvPr>
          <p:cNvSpPr txBox="1"/>
          <p:nvPr/>
        </p:nvSpPr>
        <p:spPr>
          <a:xfrm>
            <a:off x="6194523" y="4891087"/>
            <a:ext cx="257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Read2 was reverse complemented</a:t>
            </a:r>
          </a:p>
          <a:p>
            <a:endParaRPr lang="sr-Latn-R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3F52531-A3EC-4867-896B-C5875BE21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446" y="5457824"/>
            <a:ext cx="24193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0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939F4-A9CF-4F40-9438-F0B70A61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sz="2400" dirty="0"/>
              <a:t>Sequencer parameters:</a:t>
            </a:r>
          </a:p>
          <a:p>
            <a:pPr lvl="1"/>
            <a:r>
              <a:rPr lang="en-US" sz="2000" dirty="0" err="1"/>
              <a:t>refGenomeFile</a:t>
            </a:r>
            <a:r>
              <a:rPr lang="en-US" sz="2000" dirty="0"/>
              <a:t> - path to the FASTA file with reference genome</a:t>
            </a:r>
          </a:p>
          <a:p>
            <a:pPr lvl="1"/>
            <a:r>
              <a:rPr lang="en-US" sz="2000" dirty="0"/>
              <a:t>quality - average quality of </a:t>
            </a:r>
            <a:r>
              <a:rPr lang="en-US" sz="2000" dirty="0" err="1"/>
              <a:t>nucleotids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coverage - wanted coverage</a:t>
            </a:r>
          </a:p>
          <a:p>
            <a:pPr lvl="1"/>
            <a:r>
              <a:rPr lang="en-US" sz="2000" dirty="0" err="1"/>
              <a:t>readSize</a:t>
            </a:r>
            <a:r>
              <a:rPr lang="en-US" sz="2000" dirty="0"/>
              <a:t> - size of a single read</a:t>
            </a:r>
          </a:p>
          <a:p>
            <a:pPr lvl="1"/>
            <a:r>
              <a:rPr lang="en-US" sz="2000" dirty="0" err="1"/>
              <a:t>insertSize</a:t>
            </a:r>
            <a:r>
              <a:rPr lang="en-US" sz="2000" dirty="0"/>
              <a:t> - size of a fragment</a:t>
            </a:r>
          </a:p>
          <a:p>
            <a:pPr lvl="1"/>
            <a:r>
              <a:rPr lang="en-US" sz="2000" dirty="0"/>
              <a:t>[OPTIONAL] </a:t>
            </a:r>
            <a:r>
              <a:rPr lang="en-US" sz="2000" dirty="0" err="1"/>
              <a:t>errorSNV</a:t>
            </a:r>
            <a:r>
              <a:rPr lang="en-US" sz="2000" dirty="0"/>
              <a:t>(=0) - error probability for SNV.</a:t>
            </a:r>
          </a:p>
          <a:p>
            <a:pPr lvl="1"/>
            <a:r>
              <a:rPr lang="en-US" sz="2000" dirty="0"/>
              <a:t>[OPTIONAL] </a:t>
            </a:r>
            <a:r>
              <a:rPr lang="en-US" sz="2000" dirty="0" err="1"/>
              <a:t>errorInDel</a:t>
            </a:r>
            <a:r>
              <a:rPr lang="en-US" sz="2000" dirty="0"/>
              <a:t>(=0) - error probability for INS/DEL.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0004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939F4-A9CF-4F40-9438-F0B70A61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sz="2400" dirty="0"/>
              <a:t>Process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[Optional] Generate mutations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Calculate number of fragments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Randomly select fragment from reference genome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first read and generate its quality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second read and generate its quality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Write reads in FASTQ file and its alignments in SAM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Repeat steps 3. – 6. until all fragments are selected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5442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939F4-A9CF-4F40-9438-F0B70A61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/>
              <a:t>Example of our SAM file for the reads shown earlier</a:t>
            </a:r>
          </a:p>
          <a:p>
            <a:r>
              <a:rPr lang="en-US" sz="2400" dirty="0"/>
              <a:t>It contains </a:t>
            </a:r>
          </a:p>
          <a:p>
            <a:pPr lvl="1"/>
            <a:r>
              <a:rPr lang="en-US" sz="2200" dirty="0"/>
              <a:t>Header lines</a:t>
            </a:r>
          </a:p>
          <a:p>
            <a:pPr lvl="1"/>
            <a:r>
              <a:rPr lang="sr-Latn-RS" dirty="0"/>
              <a:t>QNAME</a:t>
            </a:r>
            <a:endParaRPr lang="en-US" dirty="0"/>
          </a:p>
          <a:p>
            <a:pPr lvl="1"/>
            <a:r>
              <a:rPr lang="en-US" sz="1800" dirty="0"/>
              <a:t>POS</a:t>
            </a:r>
          </a:p>
          <a:p>
            <a:pPr lvl="1"/>
            <a:r>
              <a:rPr lang="en-US" sz="1800" dirty="0"/>
              <a:t>SEQ</a:t>
            </a:r>
          </a:p>
          <a:p>
            <a:pPr lvl="1"/>
            <a:r>
              <a:rPr lang="en-US" sz="1800" dirty="0"/>
              <a:t>QUAL</a:t>
            </a: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629BAB-57B1-4670-B6C6-A2B4D8F36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706478"/>
            <a:ext cx="5482575" cy="7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8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505</Words>
  <Application>Microsoft Office PowerPoint</Application>
  <PresentationFormat>Custom</PresentationFormat>
  <Paragraphs>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Illumina paired-end read sequencing simulator</vt:lpstr>
      <vt:lpstr>Agenda</vt:lpstr>
      <vt:lpstr>Goal of our project</vt:lpstr>
      <vt:lpstr>Illumina sequencer</vt:lpstr>
      <vt:lpstr>Paired-end reads</vt:lpstr>
      <vt:lpstr>Paired-end reads</vt:lpstr>
      <vt:lpstr>Our sequencer</vt:lpstr>
      <vt:lpstr>Our sequencer</vt:lpstr>
      <vt:lpstr>Our sequencer</vt:lpstr>
      <vt:lpstr>Our sequencer – execution time for pineapple chromosome</vt:lpstr>
      <vt:lpstr>Our sequencer – execution time for gorila chromosome</vt:lpstr>
      <vt:lpstr>Our sequencer – execution time for moth chromosome</vt:lpstr>
      <vt:lpstr>BWA-MEM tool</vt:lpstr>
      <vt:lpstr>Quality evaluation for BWA-MEM tool</vt:lpstr>
      <vt:lpstr>Quality evaluation for BWA-MEM tool</vt:lpstr>
      <vt:lpstr>Quality evaluation for BWA-MEM tool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 paired-end read sequencing simulator</dc:title>
  <dc:creator>Marija</dc:creator>
  <cp:lastModifiedBy>Ivana</cp:lastModifiedBy>
  <cp:revision>27</cp:revision>
  <dcterms:created xsi:type="dcterms:W3CDTF">2019-06-03T11:06:55Z</dcterms:created>
  <dcterms:modified xsi:type="dcterms:W3CDTF">2019-06-06T07:42:20Z</dcterms:modified>
</cp:coreProperties>
</file>