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F596C-0B2E-4AE3-B9EB-A9519E3A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012865-738D-40D7-B9F7-BF89E7FD2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97FA21-399E-4B0E-A66B-C87AFE91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D0957-D82A-4364-862E-802C3572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D937EC-8E00-433D-B6F2-0E7F7B06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B3CB9-D01F-47EE-8133-BE4CB200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BC3A2A-960D-4E97-B260-3E276F201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814961-A7AD-434B-96BB-84EC6480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C07DB0-8E93-4241-BE10-80C4F1ED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C23211-6AE1-4C3F-884B-C907E19C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6D0D3-DC3F-43AC-A3AE-AF6743C4C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295D44-08AB-43C1-A015-E00A0A99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0FD735-A98E-4954-B9B1-E478AC28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BF6AC0-5E87-4AFB-9208-A44A25EE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6ABC4-8226-42D6-B1B1-7FE6071D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08285-6C95-4E0D-A6D3-978AB0BB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EE150-6F1B-4943-9FE3-40AEE714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6D1F13-F4AE-4EEF-B2F5-1066E2AE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2323F-769F-4509-AFFA-EA7C1116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4F89B-1983-4F80-94A3-CD1EAA02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0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422DC-30A7-4230-819C-965E9DF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B5F853-5801-49D7-9454-185BF640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934B0-02CF-481D-9707-AA6DE1BA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F75D6-DE2D-4EDF-A709-AB17EC39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5D579-3433-4366-BD65-6A32B28B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A99B5-A6FD-4A89-9955-A3AC12F1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6950F-814C-43A4-A500-278EFFE1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D8E48-5E15-433A-A29F-F1CFE0D17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B1068-3F46-4FBC-A2DB-4D51082C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990A30-7C50-43C7-ACB5-82B24A55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B21D3F-E519-4F72-86DD-AD41F132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42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3A32D-365C-476E-AE04-FAD5E705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67A7DE-CF47-44FF-9B6A-B0F6398A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E73B83-C9E0-4077-BBD9-F5A65581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92BDAA-08B3-409C-82FE-F2858E526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6884F8-60A0-4BAB-9CAB-6A6EBAE9C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073C27-E44E-41F5-BF2A-8D410276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852859-1BB5-4C5A-843F-74E2E40A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1EA5BF-C702-4B58-986F-188F2FA2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5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4A80B-F80A-4F7C-A06C-B112E263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2239AB-14D9-47A4-A2FB-A95C8EBB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C5192C-08DE-470C-8756-0A21E0F1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D82752-26DC-46D8-807F-10D37EB9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4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F2391F-FC2A-4C39-95E4-45FB872F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288939-2746-4FAA-A568-E75728E1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8859C7-4E65-4F0A-A1C7-ECA46700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47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DC25C-9DA7-4CE2-8301-7C9F256C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80C09-1DB8-436A-84EE-F64BC1A7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5D7E5D-0F99-4A2D-9795-96EB0572D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B47156-6B79-43AE-9EE7-682FF9B3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B74112-A060-40DA-8B62-F22CAE64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C3B03E-4750-4B75-AB2E-E6D3A0F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4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22EE4-1E98-4DBD-9F9B-E631CA91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D2D325-BC39-419C-859B-C045501EA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FE7BEF-3E81-4ECF-8965-DB23FFA2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6668E0-B718-423B-8219-1FB7ABF7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536C56-51DE-4AE9-835C-05E49FA0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5CA42A-D4DD-41DE-925E-550090B2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73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865A93-E67D-4389-80AE-0F906A1E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E2F108-DBE5-4EC3-B8E0-4076D14C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EDBC34-A18B-4E9C-9161-CEC46E05A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09F51-C975-4498-B03D-E16A363C15BA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2EDD4-08D1-4D82-9CED-C9DEE7FB1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C8673-339B-4033-9168-D7253FB42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6293-E183-4223-9D0F-08F02D0B9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9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39696F0D-FECD-4D74-851D-5770753DCA44}"/>
              </a:ext>
            </a:extLst>
          </p:cNvPr>
          <p:cNvSpPr/>
          <p:nvPr/>
        </p:nvSpPr>
        <p:spPr>
          <a:xfrm>
            <a:off x="1364019" y="346070"/>
            <a:ext cx="1548873" cy="369332"/>
          </a:xfrm>
          <a:prstGeom prst="flowChartTermina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0D4D649-6F99-4CAC-8384-7C063B1BD6A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130084" y="715402"/>
            <a:ext cx="8372" cy="260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45CF60F-234A-4C29-BDCF-C501FA9547A6}"/>
              </a:ext>
            </a:extLst>
          </p:cNvPr>
          <p:cNvCxnSpPr>
            <a:cxnSpLocks/>
          </p:cNvCxnSpPr>
          <p:nvPr/>
        </p:nvCxnSpPr>
        <p:spPr>
          <a:xfrm>
            <a:off x="2130084" y="1267179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Exibir 8">
            <a:extLst>
              <a:ext uri="{FF2B5EF4-FFF2-40B4-BE49-F238E27FC236}">
                <a16:creationId xmlns:a16="http://schemas.microsoft.com/office/drawing/2014/main" id="{A222BDBA-57C1-4C93-A8D9-29EEE8BE3A69}"/>
              </a:ext>
            </a:extLst>
          </p:cNvPr>
          <p:cNvSpPr/>
          <p:nvPr/>
        </p:nvSpPr>
        <p:spPr>
          <a:xfrm>
            <a:off x="1162511" y="1636511"/>
            <a:ext cx="1855430" cy="990600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“Informe o valor da base: “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2C6F33F-6FD6-46B6-A0E7-C32AA2735F02}"/>
              </a:ext>
            </a:extLst>
          </p:cNvPr>
          <p:cNvCxnSpPr>
            <a:cxnSpLocks/>
          </p:cNvCxnSpPr>
          <p:nvPr/>
        </p:nvCxnSpPr>
        <p:spPr>
          <a:xfrm>
            <a:off x="2130084" y="2627111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0080FA62-F18D-448B-AD95-CF6882451ECD}"/>
              </a:ext>
            </a:extLst>
          </p:cNvPr>
          <p:cNvSpPr/>
          <p:nvPr/>
        </p:nvSpPr>
        <p:spPr>
          <a:xfrm>
            <a:off x="1390651" y="2922033"/>
            <a:ext cx="1524000" cy="506967"/>
          </a:xfrm>
          <a:prstGeom prst="flowChartManualInp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2" name="Fluxograma: Exibir 11">
            <a:extLst>
              <a:ext uri="{FF2B5EF4-FFF2-40B4-BE49-F238E27FC236}">
                <a16:creationId xmlns:a16="http://schemas.microsoft.com/office/drawing/2014/main" id="{01623DDD-90BD-43B1-9A02-18F4624BF61B}"/>
              </a:ext>
            </a:extLst>
          </p:cNvPr>
          <p:cNvSpPr/>
          <p:nvPr/>
        </p:nvSpPr>
        <p:spPr>
          <a:xfrm>
            <a:off x="1202369" y="3832718"/>
            <a:ext cx="1855430" cy="990600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“Informe o valor da altura: “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A9895D1-A0CB-43C8-A950-1C62DEE9E7EF}"/>
              </a:ext>
            </a:extLst>
          </p:cNvPr>
          <p:cNvCxnSpPr>
            <a:cxnSpLocks/>
          </p:cNvCxnSpPr>
          <p:nvPr/>
        </p:nvCxnSpPr>
        <p:spPr>
          <a:xfrm>
            <a:off x="2163457" y="4823318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Entrada Manual 13">
            <a:extLst>
              <a:ext uri="{FF2B5EF4-FFF2-40B4-BE49-F238E27FC236}">
                <a16:creationId xmlns:a16="http://schemas.microsoft.com/office/drawing/2014/main" id="{70D5E10E-DDC0-4AF8-989B-59D9C8C5045C}"/>
              </a:ext>
            </a:extLst>
          </p:cNvPr>
          <p:cNvSpPr/>
          <p:nvPr/>
        </p:nvSpPr>
        <p:spPr>
          <a:xfrm>
            <a:off x="1388892" y="5083854"/>
            <a:ext cx="1524000" cy="506967"/>
          </a:xfrm>
          <a:prstGeom prst="flowChartManualInp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4EBCBAB-67BD-44AC-AD98-A0DBE38A82B0}"/>
              </a:ext>
            </a:extLst>
          </p:cNvPr>
          <p:cNvCxnSpPr>
            <a:cxnSpLocks/>
          </p:cNvCxnSpPr>
          <p:nvPr/>
        </p:nvCxnSpPr>
        <p:spPr>
          <a:xfrm>
            <a:off x="2150892" y="3429000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675AFF0-F150-4976-A9E4-D89B86CB4386}"/>
              </a:ext>
            </a:extLst>
          </p:cNvPr>
          <p:cNvCxnSpPr>
            <a:cxnSpLocks/>
          </p:cNvCxnSpPr>
          <p:nvPr/>
        </p:nvCxnSpPr>
        <p:spPr>
          <a:xfrm>
            <a:off x="2163457" y="5590821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4B9667DE-FF71-4055-84E5-2B5D9D229E38}"/>
              </a:ext>
            </a:extLst>
          </p:cNvPr>
          <p:cNvSpPr/>
          <p:nvPr/>
        </p:nvSpPr>
        <p:spPr>
          <a:xfrm>
            <a:off x="1871755" y="5960153"/>
            <a:ext cx="533399" cy="506967"/>
          </a:xfrm>
          <a:prstGeom prst="flowChartConnec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3" name="Fluxograma: Conector 22">
            <a:extLst>
              <a:ext uri="{FF2B5EF4-FFF2-40B4-BE49-F238E27FC236}">
                <a16:creationId xmlns:a16="http://schemas.microsoft.com/office/drawing/2014/main" id="{B4BCB1BB-2780-4E96-A883-059C9CA8DA79}"/>
              </a:ext>
            </a:extLst>
          </p:cNvPr>
          <p:cNvSpPr/>
          <p:nvPr/>
        </p:nvSpPr>
        <p:spPr>
          <a:xfrm>
            <a:off x="4290500" y="346070"/>
            <a:ext cx="533399" cy="506967"/>
          </a:xfrm>
          <a:prstGeom prst="flowChartConnec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3BF2B79-06A8-4E81-A455-28777E7E2CE1}"/>
              </a:ext>
            </a:extLst>
          </p:cNvPr>
          <p:cNvCxnSpPr>
            <a:cxnSpLocks/>
          </p:cNvCxnSpPr>
          <p:nvPr/>
        </p:nvCxnSpPr>
        <p:spPr>
          <a:xfrm>
            <a:off x="4558481" y="863456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474BE360-7AAC-451D-8CC0-51CE268A5734}"/>
              </a:ext>
            </a:extLst>
          </p:cNvPr>
          <p:cNvSpPr/>
          <p:nvPr/>
        </p:nvSpPr>
        <p:spPr>
          <a:xfrm>
            <a:off x="3652325" y="1200809"/>
            <a:ext cx="1855429" cy="66487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= B * H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37FF914-F3E5-44FD-A381-D8EF5E612747}"/>
              </a:ext>
            </a:extLst>
          </p:cNvPr>
          <p:cNvSpPr/>
          <p:nvPr/>
        </p:nvSpPr>
        <p:spPr>
          <a:xfrm>
            <a:off x="1274039" y="971590"/>
            <a:ext cx="1855429" cy="3693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B, A, H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3DC03E8-58C3-4FF0-8B41-0352B8058B3A}"/>
              </a:ext>
            </a:extLst>
          </p:cNvPr>
          <p:cNvCxnSpPr>
            <a:cxnSpLocks/>
          </p:cNvCxnSpPr>
          <p:nvPr/>
        </p:nvCxnSpPr>
        <p:spPr>
          <a:xfrm>
            <a:off x="4557200" y="1865685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Exibir 28">
            <a:extLst>
              <a:ext uri="{FF2B5EF4-FFF2-40B4-BE49-F238E27FC236}">
                <a16:creationId xmlns:a16="http://schemas.microsoft.com/office/drawing/2014/main" id="{F025F853-12F3-43A1-8FCF-6831EC28B3BF}"/>
              </a:ext>
            </a:extLst>
          </p:cNvPr>
          <p:cNvSpPr/>
          <p:nvPr/>
        </p:nvSpPr>
        <p:spPr>
          <a:xfrm>
            <a:off x="3576125" y="2203037"/>
            <a:ext cx="1931629" cy="1224747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“A área calculada é de “ + A</a:t>
            </a:r>
          </a:p>
        </p:txBody>
      </p:sp>
      <p:sp>
        <p:nvSpPr>
          <p:cNvPr id="30" name="Fluxograma: Terminação 29">
            <a:extLst>
              <a:ext uri="{FF2B5EF4-FFF2-40B4-BE49-F238E27FC236}">
                <a16:creationId xmlns:a16="http://schemas.microsoft.com/office/drawing/2014/main" id="{BD43269F-2F5F-4723-B74A-7D3933D29674}"/>
              </a:ext>
            </a:extLst>
          </p:cNvPr>
          <p:cNvSpPr/>
          <p:nvPr/>
        </p:nvSpPr>
        <p:spPr>
          <a:xfrm>
            <a:off x="3748452" y="3732561"/>
            <a:ext cx="1548873" cy="369332"/>
          </a:xfrm>
          <a:prstGeom prst="flowChartTermina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E10BEFF-15A1-4602-A5FB-B13C5B4D0D73}"/>
              </a:ext>
            </a:extLst>
          </p:cNvPr>
          <p:cNvCxnSpPr>
            <a:cxnSpLocks/>
          </p:cNvCxnSpPr>
          <p:nvPr/>
        </p:nvCxnSpPr>
        <p:spPr>
          <a:xfrm>
            <a:off x="4522889" y="3433995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2639003-2BDA-4397-B947-AB43728688C7}"/>
              </a:ext>
            </a:extLst>
          </p:cNvPr>
          <p:cNvSpPr txBox="1"/>
          <p:nvPr/>
        </p:nvSpPr>
        <p:spPr>
          <a:xfrm>
            <a:off x="5942378" y="646614"/>
            <a:ext cx="5668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(“Informe o valor da base: “);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(“Informe o valor da altura: “);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H =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B * H;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 área calculada é {0}”, A);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78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59B28CA-28A2-4885-A509-B4E3DE655815}"/>
              </a:ext>
            </a:extLst>
          </p:cNvPr>
          <p:cNvSpPr txBox="1"/>
          <p:nvPr/>
        </p:nvSpPr>
        <p:spPr>
          <a:xfrm>
            <a:off x="429547" y="237771"/>
            <a:ext cx="564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Estruturas de decisão</a:t>
            </a:r>
          </a:p>
          <a:p>
            <a:r>
              <a:rPr lang="pt-BR" sz="4000" dirty="0"/>
              <a:t>(</a:t>
            </a:r>
            <a:r>
              <a:rPr lang="pt-BR" sz="4000" dirty="0" err="1"/>
              <a:t>if</a:t>
            </a:r>
            <a:r>
              <a:rPr lang="pt-BR" sz="4000" dirty="0"/>
              <a:t> - situação 1 – sem </a:t>
            </a:r>
            <a:r>
              <a:rPr lang="pt-BR" sz="4000" dirty="0" err="1"/>
              <a:t>else</a:t>
            </a:r>
            <a:r>
              <a:rPr lang="pt-BR" sz="4000" dirty="0"/>
              <a:t>)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1F415FA2-0283-48AD-A5F0-4603515B6C8D}"/>
              </a:ext>
            </a:extLst>
          </p:cNvPr>
          <p:cNvSpPr/>
          <p:nvPr/>
        </p:nvSpPr>
        <p:spPr>
          <a:xfrm>
            <a:off x="7249916" y="237771"/>
            <a:ext cx="1548873" cy="369332"/>
          </a:xfrm>
          <a:prstGeom prst="flowChartTermina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3EE4418-5562-422B-89CD-A80F901511E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015981" y="607103"/>
            <a:ext cx="8372" cy="260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6C95481-5871-4497-88A9-233532342E61}"/>
              </a:ext>
            </a:extLst>
          </p:cNvPr>
          <p:cNvCxnSpPr>
            <a:cxnSpLocks/>
          </p:cNvCxnSpPr>
          <p:nvPr/>
        </p:nvCxnSpPr>
        <p:spPr>
          <a:xfrm>
            <a:off x="8015981" y="1158880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D8FA670F-B16D-4879-B132-AD77053866A0}"/>
              </a:ext>
            </a:extLst>
          </p:cNvPr>
          <p:cNvSpPr/>
          <p:nvPr/>
        </p:nvSpPr>
        <p:spPr>
          <a:xfrm>
            <a:off x="5275140" y="1516255"/>
            <a:ext cx="5200497" cy="527279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“Informe um valor qualquer: “ 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07452CB-AC0A-42EC-8003-8395105A6DFE}"/>
              </a:ext>
            </a:extLst>
          </p:cNvPr>
          <p:cNvCxnSpPr>
            <a:cxnSpLocks/>
          </p:cNvCxnSpPr>
          <p:nvPr/>
        </p:nvCxnSpPr>
        <p:spPr>
          <a:xfrm>
            <a:off x="8014222" y="2065726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Entrada Manual 15">
            <a:extLst>
              <a:ext uri="{FF2B5EF4-FFF2-40B4-BE49-F238E27FC236}">
                <a16:creationId xmlns:a16="http://schemas.microsoft.com/office/drawing/2014/main" id="{FDDCCAF4-7EBC-4C99-BCBC-097867F63863}"/>
              </a:ext>
            </a:extLst>
          </p:cNvPr>
          <p:cNvSpPr/>
          <p:nvPr/>
        </p:nvSpPr>
        <p:spPr>
          <a:xfrm>
            <a:off x="7274789" y="2360648"/>
            <a:ext cx="1524000" cy="506967"/>
          </a:xfrm>
          <a:prstGeom prst="flowChartManualInp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33F97A1-A334-4D69-BED7-00D297EFC1ED}"/>
              </a:ext>
            </a:extLst>
          </p:cNvPr>
          <p:cNvSpPr/>
          <p:nvPr/>
        </p:nvSpPr>
        <p:spPr>
          <a:xfrm>
            <a:off x="7241544" y="891805"/>
            <a:ext cx="1548873" cy="3693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N, 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8B7C4CF-500F-4645-8B6F-39F8E4847786}"/>
              </a:ext>
            </a:extLst>
          </p:cNvPr>
          <p:cNvSpPr/>
          <p:nvPr/>
        </p:nvSpPr>
        <p:spPr>
          <a:xfrm>
            <a:off x="7009104" y="3204967"/>
            <a:ext cx="2010235" cy="42327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 = N % 2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A24EF72-F524-4FAA-8EC7-8CCB355FD2AA}"/>
              </a:ext>
            </a:extLst>
          </p:cNvPr>
          <p:cNvCxnSpPr>
            <a:cxnSpLocks/>
          </p:cNvCxnSpPr>
          <p:nvPr/>
        </p:nvCxnSpPr>
        <p:spPr>
          <a:xfrm>
            <a:off x="8036789" y="2867615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D905929-2F14-450A-A1C5-C6F8A6ABC2C5}"/>
              </a:ext>
            </a:extLst>
          </p:cNvPr>
          <p:cNvCxnSpPr>
            <a:cxnSpLocks/>
          </p:cNvCxnSpPr>
          <p:nvPr/>
        </p:nvCxnSpPr>
        <p:spPr>
          <a:xfrm>
            <a:off x="8036789" y="3628245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id="{2FDACBD2-0796-4133-92F7-7B8F13E7C037}"/>
              </a:ext>
            </a:extLst>
          </p:cNvPr>
          <p:cNvSpPr/>
          <p:nvPr/>
        </p:nvSpPr>
        <p:spPr>
          <a:xfrm>
            <a:off x="7009104" y="3985892"/>
            <a:ext cx="2090502" cy="990600"/>
          </a:xfrm>
          <a:prstGeom prst="flowChartDecisi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 = 0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98D94D14-27B0-4C47-9B98-87291624D23A}"/>
              </a:ext>
            </a:extLst>
          </p:cNvPr>
          <p:cNvCxnSpPr>
            <a:stCxn id="22" idx="3"/>
          </p:cNvCxnSpPr>
          <p:nvPr/>
        </p:nvCxnSpPr>
        <p:spPr>
          <a:xfrm>
            <a:off x="9099606" y="4481192"/>
            <a:ext cx="416698" cy="495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3C48C09-015B-478C-8706-216C447E0D2E}"/>
              </a:ext>
            </a:extLst>
          </p:cNvPr>
          <p:cNvSpPr txBox="1"/>
          <p:nvPr/>
        </p:nvSpPr>
        <p:spPr>
          <a:xfrm>
            <a:off x="8929063" y="4091564"/>
            <a:ext cx="7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3C00F8B-6433-4334-A157-899F1A9DD222}"/>
              </a:ext>
            </a:extLst>
          </p:cNvPr>
          <p:cNvSpPr txBox="1"/>
          <p:nvPr/>
        </p:nvSpPr>
        <p:spPr>
          <a:xfrm>
            <a:off x="6618671" y="4063050"/>
            <a:ext cx="7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34" name="Fluxograma: Exibir 33">
            <a:extLst>
              <a:ext uri="{FF2B5EF4-FFF2-40B4-BE49-F238E27FC236}">
                <a16:creationId xmlns:a16="http://schemas.microsoft.com/office/drawing/2014/main" id="{F8312BD3-EA8F-4E9E-8BA8-309F28BD1AC6}"/>
              </a:ext>
            </a:extLst>
          </p:cNvPr>
          <p:cNvSpPr/>
          <p:nvPr/>
        </p:nvSpPr>
        <p:spPr>
          <a:xfrm>
            <a:off x="8798789" y="4956197"/>
            <a:ext cx="1244747" cy="594111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“PAR”</a:t>
            </a:r>
          </a:p>
        </p:txBody>
      </p:sp>
      <p:sp>
        <p:nvSpPr>
          <p:cNvPr id="35" name="Fluxograma: Terminação 34">
            <a:extLst>
              <a:ext uri="{FF2B5EF4-FFF2-40B4-BE49-F238E27FC236}">
                <a16:creationId xmlns:a16="http://schemas.microsoft.com/office/drawing/2014/main" id="{F61E5368-9D28-4875-A3C2-23577E82AE60}"/>
              </a:ext>
            </a:extLst>
          </p:cNvPr>
          <p:cNvSpPr/>
          <p:nvPr/>
        </p:nvSpPr>
        <p:spPr>
          <a:xfrm>
            <a:off x="7380190" y="6013627"/>
            <a:ext cx="1548873" cy="369332"/>
          </a:xfrm>
          <a:prstGeom prst="flowChartTermina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493BCA98-0940-4D93-991C-8B2EFD42576B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8556236" y="5148699"/>
            <a:ext cx="463319" cy="12665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BC1A7012-28C6-4771-8ABB-7B9C8F38BF91}"/>
              </a:ext>
            </a:extLst>
          </p:cNvPr>
          <p:cNvCxnSpPr>
            <a:stCxn id="22" idx="1"/>
          </p:cNvCxnSpPr>
          <p:nvPr/>
        </p:nvCxnSpPr>
        <p:spPr>
          <a:xfrm rot="10800000" flipH="1" flipV="1">
            <a:off x="7009104" y="4481191"/>
            <a:ext cx="1177284" cy="1407243"/>
          </a:xfrm>
          <a:prstGeom prst="bentConnector4">
            <a:avLst>
              <a:gd name="adj1" fmla="val -39024"/>
              <a:gd name="adj2" fmla="val 940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F5C4CE-3E54-41F1-AA9B-12FB09AE1655}"/>
              </a:ext>
            </a:extLst>
          </p:cNvPr>
          <p:cNvSpPr txBox="1"/>
          <p:nvPr/>
        </p:nvSpPr>
        <p:spPr>
          <a:xfrm>
            <a:off x="115416" y="1713390"/>
            <a:ext cx="7159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(“Informe um  valor qualquer: “);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 =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 = N % 2;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(R == 0)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(“PAR”);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87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77B0B88-870F-4BEC-8A75-AB4BD3687566}"/>
              </a:ext>
            </a:extLst>
          </p:cNvPr>
          <p:cNvSpPr txBox="1"/>
          <p:nvPr/>
        </p:nvSpPr>
        <p:spPr>
          <a:xfrm>
            <a:off x="429547" y="237771"/>
            <a:ext cx="5641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Estruturas de decisão</a:t>
            </a:r>
          </a:p>
          <a:p>
            <a:r>
              <a:rPr lang="pt-BR" sz="4000" dirty="0"/>
              <a:t>(</a:t>
            </a:r>
            <a:r>
              <a:rPr lang="pt-BR" sz="4000" dirty="0" err="1"/>
              <a:t>if</a:t>
            </a:r>
            <a:r>
              <a:rPr lang="pt-BR" sz="4000" dirty="0"/>
              <a:t> - situação 2 – com </a:t>
            </a:r>
            <a:r>
              <a:rPr lang="pt-BR" sz="4000" dirty="0" err="1"/>
              <a:t>else</a:t>
            </a:r>
            <a:r>
              <a:rPr lang="pt-BR" sz="4000" dirty="0"/>
              <a:t>)</a:t>
            </a:r>
          </a:p>
        </p:txBody>
      </p: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FA790916-CA1B-4535-876C-352786DB8B29}"/>
              </a:ext>
            </a:extLst>
          </p:cNvPr>
          <p:cNvSpPr/>
          <p:nvPr/>
        </p:nvSpPr>
        <p:spPr>
          <a:xfrm>
            <a:off x="7249916" y="237771"/>
            <a:ext cx="1548873" cy="369332"/>
          </a:xfrm>
          <a:prstGeom prst="flowChartTermina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9A036FD-9FA7-424D-90C5-4744DC10A2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015981" y="607103"/>
            <a:ext cx="8372" cy="260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18BA531-8378-4104-813E-4454DD194406}"/>
              </a:ext>
            </a:extLst>
          </p:cNvPr>
          <p:cNvCxnSpPr>
            <a:cxnSpLocks/>
          </p:cNvCxnSpPr>
          <p:nvPr/>
        </p:nvCxnSpPr>
        <p:spPr>
          <a:xfrm>
            <a:off x="8015981" y="1158880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Exibir 5">
            <a:extLst>
              <a:ext uri="{FF2B5EF4-FFF2-40B4-BE49-F238E27FC236}">
                <a16:creationId xmlns:a16="http://schemas.microsoft.com/office/drawing/2014/main" id="{55E1B403-F65C-4EF9-86D4-734F938D3A98}"/>
              </a:ext>
            </a:extLst>
          </p:cNvPr>
          <p:cNvSpPr/>
          <p:nvPr/>
        </p:nvSpPr>
        <p:spPr>
          <a:xfrm>
            <a:off x="5275140" y="1516255"/>
            <a:ext cx="5200497" cy="527279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“Informe um valor qualquer: “ 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ACA442E-E4BA-4EF3-9E18-721DCFD29CA9}"/>
              </a:ext>
            </a:extLst>
          </p:cNvPr>
          <p:cNvCxnSpPr>
            <a:cxnSpLocks/>
          </p:cNvCxnSpPr>
          <p:nvPr/>
        </p:nvCxnSpPr>
        <p:spPr>
          <a:xfrm>
            <a:off x="8014222" y="2065726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FCAC0090-C2C8-4C03-A719-E1D3DCC14F2D}"/>
              </a:ext>
            </a:extLst>
          </p:cNvPr>
          <p:cNvSpPr/>
          <p:nvPr/>
        </p:nvSpPr>
        <p:spPr>
          <a:xfrm>
            <a:off x="7274789" y="2360648"/>
            <a:ext cx="1524000" cy="506967"/>
          </a:xfrm>
          <a:prstGeom prst="flowChartManualInp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E5470C-4E5C-4C92-BBCE-E7823EB78F5B}"/>
              </a:ext>
            </a:extLst>
          </p:cNvPr>
          <p:cNvSpPr/>
          <p:nvPr/>
        </p:nvSpPr>
        <p:spPr>
          <a:xfrm>
            <a:off x="7241544" y="891805"/>
            <a:ext cx="1548873" cy="3693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N, 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AE7368-E9AF-483E-85AE-B06B643ADCAF}"/>
              </a:ext>
            </a:extLst>
          </p:cNvPr>
          <p:cNvSpPr/>
          <p:nvPr/>
        </p:nvSpPr>
        <p:spPr>
          <a:xfrm>
            <a:off x="7009104" y="3204967"/>
            <a:ext cx="2010235" cy="42327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 = N % 2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A75E741-FF52-4655-9A56-C1BA97D3F075}"/>
              </a:ext>
            </a:extLst>
          </p:cNvPr>
          <p:cNvCxnSpPr>
            <a:cxnSpLocks/>
          </p:cNvCxnSpPr>
          <p:nvPr/>
        </p:nvCxnSpPr>
        <p:spPr>
          <a:xfrm>
            <a:off x="8036789" y="2867615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DC39B7E-9302-4EDC-89AA-0DCC779994AA}"/>
              </a:ext>
            </a:extLst>
          </p:cNvPr>
          <p:cNvCxnSpPr>
            <a:cxnSpLocks/>
          </p:cNvCxnSpPr>
          <p:nvPr/>
        </p:nvCxnSpPr>
        <p:spPr>
          <a:xfrm>
            <a:off x="8036789" y="3628245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40ABFAF7-F88A-4551-BDBC-7E233F7192B4}"/>
              </a:ext>
            </a:extLst>
          </p:cNvPr>
          <p:cNvSpPr/>
          <p:nvPr/>
        </p:nvSpPr>
        <p:spPr>
          <a:xfrm>
            <a:off x="7009104" y="3985892"/>
            <a:ext cx="2090502" cy="990600"/>
          </a:xfrm>
          <a:prstGeom prst="flowChartDecisi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 = 0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F27A9F2F-EB65-40B5-B887-37B40F8765CB}"/>
              </a:ext>
            </a:extLst>
          </p:cNvPr>
          <p:cNvCxnSpPr>
            <a:stCxn id="13" idx="3"/>
          </p:cNvCxnSpPr>
          <p:nvPr/>
        </p:nvCxnSpPr>
        <p:spPr>
          <a:xfrm>
            <a:off x="9099606" y="4481192"/>
            <a:ext cx="416698" cy="495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62EEEC0-E266-487E-8725-0CC3BCD13230}"/>
              </a:ext>
            </a:extLst>
          </p:cNvPr>
          <p:cNvSpPr txBox="1"/>
          <p:nvPr/>
        </p:nvSpPr>
        <p:spPr>
          <a:xfrm>
            <a:off x="8929063" y="4091564"/>
            <a:ext cx="7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1BD06A-DF36-499B-B7AA-8079CF86D6B8}"/>
              </a:ext>
            </a:extLst>
          </p:cNvPr>
          <p:cNvSpPr txBox="1"/>
          <p:nvPr/>
        </p:nvSpPr>
        <p:spPr>
          <a:xfrm>
            <a:off x="6618671" y="4063050"/>
            <a:ext cx="7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7" name="Fluxograma: Exibir 16">
            <a:extLst>
              <a:ext uri="{FF2B5EF4-FFF2-40B4-BE49-F238E27FC236}">
                <a16:creationId xmlns:a16="http://schemas.microsoft.com/office/drawing/2014/main" id="{35159B82-8E8B-496A-A13B-A8265692D70F}"/>
              </a:ext>
            </a:extLst>
          </p:cNvPr>
          <p:cNvSpPr/>
          <p:nvPr/>
        </p:nvSpPr>
        <p:spPr>
          <a:xfrm>
            <a:off x="8798789" y="4956197"/>
            <a:ext cx="1548873" cy="594111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“PAR”</a:t>
            </a: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7001F036-431A-4368-98F8-E9090C779F9E}"/>
              </a:ext>
            </a:extLst>
          </p:cNvPr>
          <p:cNvSpPr/>
          <p:nvPr/>
        </p:nvSpPr>
        <p:spPr>
          <a:xfrm>
            <a:off x="7380190" y="6013627"/>
            <a:ext cx="1548873" cy="369332"/>
          </a:xfrm>
          <a:prstGeom prst="flowChartTermina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7FDADDE2-1E77-4DAF-B6D3-2BB545A0846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8632268" y="5072668"/>
            <a:ext cx="463319" cy="14185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0AECF58-598D-4C7F-A694-EDC8D3757B06}"/>
              </a:ext>
            </a:extLst>
          </p:cNvPr>
          <p:cNvSpPr txBox="1"/>
          <p:nvPr/>
        </p:nvSpPr>
        <p:spPr>
          <a:xfrm>
            <a:off x="115416" y="1713390"/>
            <a:ext cx="71593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(“Informe um  valor qualquer: “);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 =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 = N % 2;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(R == 0)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(“PAR”);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(“IMPAR”);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B90B96A2-4EB3-4595-8B06-10290082A31D}"/>
              </a:ext>
            </a:extLst>
          </p:cNvPr>
          <p:cNvSpPr/>
          <p:nvPr/>
        </p:nvSpPr>
        <p:spPr>
          <a:xfrm>
            <a:off x="5859498" y="4951492"/>
            <a:ext cx="1548873" cy="594111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“IMPAR”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67227A23-262D-4BC2-944D-5E7F4D63178B}"/>
              </a:ext>
            </a:extLst>
          </p:cNvPr>
          <p:cNvCxnSpPr/>
          <p:nvPr/>
        </p:nvCxnSpPr>
        <p:spPr>
          <a:xfrm rot="5400000">
            <a:off x="6578738" y="4521126"/>
            <a:ext cx="470300" cy="390433"/>
          </a:xfrm>
          <a:prstGeom prst="bentConnector3">
            <a:avLst>
              <a:gd name="adj1" fmla="val 65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667E423D-1E7C-4867-A728-C3063373F7F1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 rot="16200000" flipH="1">
            <a:off x="7160269" y="5019269"/>
            <a:ext cx="468024" cy="152069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4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5182AC-030D-40BF-B29B-EB1D9047837B}"/>
              </a:ext>
            </a:extLst>
          </p:cNvPr>
          <p:cNvSpPr txBox="1"/>
          <p:nvPr/>
        </p:nvSpPr>
        <p:spPr>
          <a:xfrm>
            <a:off x="7317106" y="117558"/>
            <a:ext cx="4710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Estruturas de decisão</a:t>
            </a:r>
          </a:p>
          <a:p>
            <a:endParaRPr lang="pt-BR" sz="4000" dirty="0"/>
          </a:p>
        </p:txBody>
      </p: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06AB5E6B-E1D3-4A36-A1F4-B4F1C374ADF5}"/>
              </a:ext>
            </a:extLst>
          </p:cNvPr>
          <p:cNvSpPr/>
          <p:nvPr/>
        </p:nvSpPr>
        <p:spPr>
          <a:xfrm>
            <a:off x="2932893" y="85747"/>
            <a:ext cx="1548873" cy="369332"/>
          </a:xfrm>
          <a:prstGeom prst="flowChartTermina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130011C-77AB-4EB2-B502-59590E22C17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698958" y="455079"/>
            <a:ext cx="8372" cy="260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E0EB10D-895B-4F39-AD6F-A95A9C455BFA}"/>
              </a:ext>
            </a:extLst>
          </p:cNvPr>
          <p:cNvCxnSpPr>
            <a:cxnSpLocks/>
          </p:cNvCxnSpPr>
          <p:nvPr/>
        </p:nvCxnSpPr>
        <p:spPr>
          <a:xfrm>
            <a:off x="3698958" y="1006856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9D58711-1480-4625-A3E7-7D15F56D15D7}"/>
              </a:ext>
            </a:extLst>
          </p:cNvPr>
          <p:cNvCxnSpPr>
            <a:cxnSpLocks/>
          </p:cNvCxnSpPr>
          <p:nvPr/>
        </p:nvCxnSpPr>
        <p:spPr>
          <a:xfrm>
            <a:off x="3697199" y="1913702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A3002CE3-1B63-4F47-B921-301A2B075DB9}"/>
              </a:ext>
            </a:extLst>
          </p:cNvPr>
          <p:cNvSpPr/>
          <p:nvPr/>
        </p:nvSpPr>
        <p:spPr>
          <a:xfrm>
            <a:off x="2957766" y="2208624"/>
            <a:ext cx="1524000" cy="506967"/>
          </a:xfrm>
          <a:prstGeom prst="flowChartManualInp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EC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9BCD6A6-4EEE-49EE-BE7F-3D29FF8F9AB5}"/>
              </a:ext>
            </a:extLst>
          </p:cNvPr>
          <p:cNvSpPr/>
          <p:nvPr/>
        </p:nvSpPr>
        <p:spPr>
          <a:xfrm>
            <a:off x="2924521" y="739781"/>
            <a:ext cx="1548873" cy="3693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EC</a:t>
            </a:r>
          </a:p>
        </p:txBody>
      </p:sp>
      <p:sp>
        <p:nvSpPr>
          <p:cNvPr id="9" name="Fluxograma: Exibir 8">
            <a:extLst>
              <a:ext uri="{FF2B5EF4-FFF2-40B4-BE49-F238E27FC236}">
                <a16:creationId xmlns:a16="http://schemas.microsoft.com/office/drawing/2014/main" id="{DBA80DB7-8CD7-4192-8648-164DE9CDC6F5}"/>
              </a:ext>
            </a:extLst>
          </p:cNvPr>
          <p:cNvSpPr/>
          <p:nvPr/>
        </p:nvSpPr>
        <p:spPr>
          <a:xfrm>
            <a:off x="1067125" y="1364230"/>
            <a:ext cx="5662148" cy="527279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“Informe o estado civil: (S/C/D)“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ACB3B08-20F0-4C71-B5D3-1643B2AF44DD}"/>
              </a:ext>
            </a:extLst>
          </p:cNvPr>
          <p:cNvCxnSpPr>
            <a:cxnSpLocks/>
          </p:cNvCxnSpPr>
          <p:nvPr/>
        </p:nvCxnSpPr>
        <p:spPr>
          <a:xfrm>
            <a:off x="3707330" y="2715591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33B876-DC5F-42E8-A4C5-0E8AE2CDCDA0}"/>
              </a:ext>
            </a:extLst>
          </p:cNvPr>
          <p:cNvSpPr txBox="1"/>
          <p:nvPr/>
        </p:nvSpPr>
        <p:spPr>
          <a:xfrm>
            <a:off x="6237976" y="1769609"/>
            <a:ext cx="64668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EC;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(“Informe o estado civil (S/C/D): “);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 =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(EC == “S”)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(“Solteiro”);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(EC == “C”)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(“Casado”);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(“Divorciado”);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Losango 33">
            <a:extLst>
              <a:ext uri="{FF2B5EF4-FFF2-40B4-BE49-F238E27FC236}">
                <a16:creationId xmlns:a16="http://schemas.microsoft.com/office/drawing/2014/main" id="{2B139BE9-07E5-41D6-8B03-A3E1E2905D77}"/>
              </a:ext>
            </a:extLst>
          </p:cNvPr>
          <p:cNvSpPr/>
          <p:nvPr/>
        </p:nvSpPr>
        <p:spPr>
          <a:xfrm>
            <a:off x="2720578" y="3055029"/>
            <a:ext cx="1998375" cy="693567"/>
          </a:xfrm>
          <a:prstGeom prst="diamon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EC = “S”</a:t>
            </a:r>
          </a:p>
        </p:txBody>
      </p:sp>
      <p:sp>
        <p:nvSpPr>
          <p:cNvPr id="35" name="Fluxograma: Exibir 34">
            <a:extLst>
              <a:ext uri="{FF2B5EF4-FFF2-40B4-BE49-F238E27FC236}">
                <a16:creationId xmlns:a16="http://schemas.microsoft.com/office/drawing/2014/main" id="{DB23F664-BBF0-4FB2-BBB9-65DC9ADE62CF}"/>
              </a:ext>
            </a:extLst>
          </p:cNvPr>
          <p:cNvSpPr/>
          <p:nvPr/>
        </p:nvSpPr>
        <p:spPr>
          <a:xfrm>
            <a:off x="4710075" y="3748596"/>
            <a:ext cx="1802167" cy="610336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“Solteiro”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05F58A55-0D02-4287-9AE9-BCCC8E86FED3}"/>
              </a:ext>
            </a:extLst>
          </p:cNvPr>
          <p:cNvCxnSpPr>
            <a:stCxn id="34" idx="3"/>
            <a:endCxn id="35" idx="0"/>
          </p:cNvCxnSpPr>
          <p:nvPr/>
        </p:nvCxnSpPr>
        <p:spPr>
          <a:xfrm>
            <a:off x="4718953" y="3401813"/>
            <a:ext cx="892206" cy="3467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osango 38">
            <a:extLst>
              <a:ext uri="{FF2B5EF4-FFF2-40B4-BE49-F238E27FC236}">
                <a16:creationId xmlns:a16="http://schemas.microsoft.com/office/drawing/2014/main" id="{6C6242B0-1B22-4BB3-BCB5-F2A0319A2B25}"/>
              </a:ext>
            </a:extLst>
          </p:cNvPr>
          <p:cNvSpPr/>
          <p:nvPr/>
        </p:nvSpPr>
        <p:spPr>
          <a:xfrm>
            <a:off x="1379647" y="3729591"/>
            <a:ext cx="1998375" cy="693567"/>
          </a:xfrm>
          <a:prstGeom prst="diamon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EC = “C”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E45B97A-322A-4E7A-8405-69DAC4AADC53}"/>
              </a:ext>
            </a:extLst>
          </p:cNvPr>
          <p:cNvCxnSpPr>
            <a:stCxn id="34" idx="1"/>
            <a:endCxn id="39" idx="0"/>
          </p:cNvCxnSpPr>
          <p:nvPr/>
        </p:nvCxnSpPr>
        <p:spPr>
          <a:xfrm rot="10800000" flipV="1">
            <a:off x="2378836" y="3401813"/>
            <a:ext cx="341743" cy="32777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xograma: Exibir 41">
            <a:extLst>
              <a:ext uri="{FF2B5EF4-FFF2-40B4-BE49-F238E27FC236}">
                <a16:creationId xmlns:a16="http://schemas.microsoft.com/office/drawing/2014/main" id="{A1DD738F-6238-41DC-8549-56EB10009817}"/>
              </a:ext>
            </a:extLst>
          </p:cNvPr>
          <p:cNvSpPr/>
          <p:nvPr/>
        </p:nvSpPr>
        <p:spPr>
          <a:xfrm>
            <a:off x="2986704" y="4411995"/>
            <a:ext cx="1802167" cy="610336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“Casado”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D8234EDC-83F2-4C17-B4E2-72250C345F05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3378022" y="4076375"/>
            <a:ext cx="509766" cy="3356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Exibir 43">
            <a:extLst>
              <a:ext uri="{FF2B5EF4-FFF2-40B4-BE49-F238E27FC236}">
                <a16:creationId xmlns:a16="http://schemas.microsoft.com/office/drawing/2014/main" id="{B8CDC7F0-7364-42D5-AB2C-D464C2742DC9}"/>
              </a:ext>
            </a:extLst>
          </p:cNvPr>
          <p:cNvSpPr/>
          <p:nvPr/>
        </p:nvSpPr>
        <p:spPr>
          <a:xfrm>
            <a:off x="0" y="4490610"/>
            <a:ext cx="2130642" cy="610336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“Divorciado”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4D463EC4-7ECF-4DAD-B9F2-9FE8187E8536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1067125" y="4076375"/>
            <a:ext cx="312523" cy="4025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77F157E4-C06D-42A7-A6D4-126C5C6F63B1}"/>
              </a:ext>
            </a:extLst>
          </p:cNvPr>
          <p:cNvSpPr/>
          <p:nvPr/>
        </p:nvSpPr>
        <p:spPr>
          <a:xfrm>
            <a:off x="2263806" y="5396520"/>
            <a:ext cx="204186" cy="171154"/>
          </a:xfrm>
          <a:prstGeom prst="flowChartConnec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56EB0BEC-00E6-48EB-A9D1-5FBF570B749C}"/>
              </a:ext>
            </a:extLst>
          </p:cNvPr>
          <p:cNvCxnSpPr>
            <a:stCxn id="44" idx="2"/>
            <a:endCxn id="51" idx="2"/>
          </p:cNvCxnSpPr>
          <p:nvPr/>
        </p:nvCxnSpPr>
        <p:spPr>
          <a:xfrm rot="16200000" flipH="1">
            <a:off x="1473988" y="4692278"/>
            <a:ext cx="381151" cy="11984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C946ACCE-CE32-4FF6-988A-B66BF8F3034F}"/>
              </a:ext>
            </a:extLst>
          </p:cNvPr>
          <p:cNvCxnSpPr>
            <a:stCxn id="42" idx="2"/>
            <a:endCxn id="51" idx="6"/>
          </p:cNvCxnSpPr>
          <p:nvPr/>
        </p:nvCxnSpPr>
        <p:spPr>
          <a:xfrm rot="5400000">
            <a:off x="2948007" y="4542316"/>
            <a:ext cx="459766" cy="14197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E44870D4-DFEC-4057-8EAF-FC99ADA0A9F6}"/>
              </a:ext>
            </a:extLst>
          </p:cNvPr>
          <p:cNvSpPr/>
          <p:nvPr/>
        </p:nvSpPr>
        <p:spPr>
          <a:xfrm>
            <a:off x="3632905" y="5838943"/>
            <a:ext cx="204186" cy="171154"/>
          </a:xfrm>
          <a:prstGeom prst="flowChartConnec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F35753FE-F0B9-479B-9A4A-58BDEEE03B1B}"/>
              </a:ext>
            </a:extLst>
          </p:cNvPr>
          <p:cNvCxnSpPr>
            <a:stCxn id="35" idx="2"/>
            <a:endCxn id="56" idx="6"/>
          </p:cNvCxnSpPr>
          <p:nvPr/>
        </p:nvCxnSpPr>
        <p:spPr>
          <a:xfrm rot="5400000">
            <a:off x="3941331" y="4254692"/>
            <a:ext cx="1565588" cy="17740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DC693DDE-79C4-4C22-A829-1ED5D489BB45}"/>
              </a:ext>
            </a:extLst>
          </p:cNvPr>
          <p:cNvCxnSpPr>
            <a:stCxn id="51" idx="4"/>
            <a:endCxn id="56" idx="2"/>
          </p:cNvCxnSpPr>
          <p:nvPr/>
        </p:nvCxnSpPr>
        <p:spPr>
          <a:xfrm rot="16200000" flipH="1">
            <a:off x="2820979" y="5112594"/>
            <a:ext cx="356846" cy="12670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63974B3-4B26-4427-9B79-59CB8449AD92}"/>
              </a:ext>
            </a:extLst>
          </p:cNvPr>
          <p:cNvCxnSpPr>
            <a:cxnSpLocks/>
          </p:cNvCxnSpPr>
          <p:nvPr/>
        </p:nvCxnSpPr>
        <p:spPr>
          <a:xfrm>
            <a:off x="3707330" y="5986795"/>
            <a:ext cx="10131" cy="29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uxograma: Terminação 61">
            <a:extLst>
              <a:ext uri="{FF2B5EF4-FFF2-40B4-BE49-F238E27FC236}">
                <a16:creationId xmlns:a16="http://schemas.microsoft.com/office/drawing/2014/main" id="{F977A7F8-FB71-4FDE-AF81-D2668683AFF7}"/>
              </a:ext>
            </a:extLst>
          </p:cNvPr>
          <p:cNvSpPr/>
          <p:nvPr/>
        </p:nvSpPr>
        <p:spPr>
          <a:xfrm>
            <a:off x="3000084" y="6255220"/>
            <a:ext cx="1548873" cy="369332"/>
          </a:xfrm>
          <a:prstGeom prst="flowChartTermina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69264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>
            <a:extLst>
              <a:ext uri="{FF2B5EF4-FFF2-40B4-BE49-F238E27FC236}">
                <a16:creationId xmlns:a16="http://schemas.microsoft.com/office/drawing/2014/main" id="{7C79ED55-D38B-4138-8941-0268ED457A0F}"/>
              </a:ext>
            </a:extLst>
          </p:cNvPr>
          <p:cNvSpPr txBox="1"/>
          <p:nvPr/>
        </p:nvSpPr>
        <p:spPr>
          <a:xfrm>
            <a:off x="429087" y="1557824"/>
            <a:ext cx="92150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EC;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(“Informe o estado civil (S/C/D): “);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 =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switch (EC)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“S”: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(“Solteiro”);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break;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“C”: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(“Casado”);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break;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“D”: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(“Divorciado”);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break;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CBAA29-AFA5-45B8-894B-825274864BA5}"/>
              </a:ext>
            </a:extLst>
          </p:cNvPr>
          <p:cNvSpPr txBox="1"/>
          <p:nvPr/>
        </p:nvSpPr>
        <p:spPr>
          <a:xfrm>
            <a:off x="429547" y="237771"/>
            <a:ext cx="4710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Estruturas de decisão</a:t>
            </a:r>
          </a:p>
          <a:p>
            <a:r>
              <a:rPr lang="pt-BR" sz="4000" dirty="0"/>
              <a:t>(switch / case)</a:t>
            </a:r>
          </a:p>
        </p:txBody>
      </p: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4239A94E-CF00-44BC-B34E-A5935EC1E927}"/>
              </a:ext>
            </a:extLst>
          </p:cNvPr>
          <p:cNvSpPr/>
          <p:nvPr/>
        </p:nvSpPr>
        <p:spPr>
          <a:xfrm>
            <a:off x="7249916" y="237771"/>
            <a:ext cx="1548873" cy="369332"/>
          </a:xfrm>
          <a:prstGeom prst="flowChartTermina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303B0A7-70C1-4271-926B-2F5D77B1083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015981" y="607103"/>
            <a:ext cx="8372" cy="260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A688E0A-5D49-4CD3-AFE4-6C4B8302F1AE}"/>
              </a:ext>
            </a:extLst>
          </p:cNvPr>
          <p:cNvCxnSpPr>
            <a:cxnSpLocks/>
          </p:cNvCxnSpPr>
          <p:nvPr/>
        </p:nvCxnSpPr>
        <p:spPr>
          <a:xfrm>
            <a:off x="8015981" y="1158880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789EC85-5A65-47C4-BAAC-C68C1C95FE79}"/>
              </a:ext>
            </a:extLst>
          </p:cNvPr>
          <p:cNvCxnSpPr>
            <a:cxnSpLocks/>
          </p:cNvCxnSpPr>
          <p:nvPr/>
        </p:nvCxnSpPr>
        <p:spPr>
          <a:xfrm>
            <a:off x="8014222" y="2065726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0240F476-DED7-427F-8366-E59C1AC46E02}"/>
              </a:ext>
            </a:extLst>
          </p:cNvPr>
          <p:cNvSpPr/>
          <p:nvPr/>
        </p:nvSpPr>
        <p:spPr>
          <a:xfrm>
            <a:off x="7274789" y="2360648"/>
            <a:ext cx="1524000" cy="506967"/>
          </a:xfrm>
          <a:prstGeom prst="flowChartManualInpu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EC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E1D0CC-453E-4211-A0C6-430CCAE58263}"/>
              </a:ext>
            </a:extLst>
          </p:cNvPr>
          <p:cNvSpPr/>
          <p:nvPr/>
        </p:nvSpPr>
        <p:spPr>
          <a:xfrm>
            <a:off x="7241544" y="891805"/>
            <a:ext cx="1548873" cy="3693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EC</a:t>
            </a:r>
          </a:p>
        </p:txBody>
      </p:sp>
      <p:sp>
        <p:nvSpPr>
          <p:cNvPr id="9" name="Fluxograma: Exibir 8">
            <a:extLst>
              <a:ext uri="{FF2B5EF4-FFF2-40B4-BE49-F238E27FC236}">
                <a16:creationId xmlns:a16="http://schemas.microsoft.com/office/drawing/2014/main" id="{4D608AB5-6E61-41DA-9E38-6231C5DF7E9B}"/>
              </a:ext>
            </a:extLst>
          </p:cNvPr>
          <p:cNvSpPr/>
          <p:nvPr/>
        </p:nvSpPr>
        <p:spPr>
          <a:xfrm>
            <a:off x="5275140" y="1516255"/>
            <a:ext cx="5662148" cy="527279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“Informe o estado civil: (S/C/D)“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2E7ACF-0F0F-48A5-B24B-C19C9EE6C6B1}"/>
              </a:ext>
            </a:extLst>
          </p:cNvPr>
          <p:cNvCxnSpPr>
            <a:cxnSpLocks/>
          </p:cNvCxnSpPr>
          <p:nvPr/>
        </p:nvCxnSpPr>
        <p:spPr>
          <a:xfrm>
            <a:off x="8024353" y="2867615"/>
            <a:ext cx="0" cy="33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osango 10">
            <a:extLst>
              <a:ext uri="{FF2B5EF4-FFF2-40B4-BE49-F238E27FC236}">
                <a16:creationId xmlns:a16="http://schemas.microsoft.com/office/drawing/2014/main" id="{55CAB898-E4D6-4F6B-BDE1-8B1E78AAC45A}"/>
              </a:ext>
            </a:extLst>
          </p:cNvPr>
          <p:cNvSpPr/>
          <p:nvPr/>
        </p:nvSpPr>
        <p:spPr>
          <a:xfrm>
            <a:off x="7391356" y="3204027"/>
            <a:ext cx="1290866" cy="693567"/>
          </a:xfrm>
          <a:prstGeom prst="diamon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“S”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6CDC4E-478A-49BA-981C-016DA479F37A}"/>
              </a:ext>
            </a:extLst>
          </p:cNvPr>
          <p:cNvCxnSpPr>
            <a:stCxn id="11" idx="3"/>
          </p:cNvCxnSpPr>
          <p:nvPr/>
        </p:nvCxnSpPr>
        <p:spPr>
          <a:xfrm flipV="1">
            <a:off x="8682222" y="3550810"/>
            <a:ext cx="3019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3725C969-E318-4FC8-BE20-D377EAD9BD2D}"/>
              </a:ext>
            </a:extLst>
          </p:cNvPr>
          <p:cNvSpPr/>
          <p:nvPr/>
        </p:nvSpPr>
        <p:spPr>
          <a:xfrm>
            <a:off x="8984201" y="3245642"/>
            <a:ext cx="1802167" cy="610336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“Solteiro”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35A3909-00C0-4991-A2FF-FCADB40DEBC2}"/>
              </a:ext>
            </a:extLst>
          </p:cNvPr>
          <p:cNvCxnSpPr>
            <a:cxnSpLocks/>
          </p:cNvCxnSpPr>
          <p:nvPr/>
        </p:nvCxnSpPr>
        <p:spPr>
          <a:xfrm>
            <a:off x="8024352" y="3897594"/>
            <a:ext cx="10131" cy="29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o 16">
            <a:extLst>
              <a:ext uri="{FF2B5EF4-FFF2-40B4-BE49-F238E27FC236}">
                <a16:creationId xmlns:a16="http://schemas.microsoft.com/office/drawing/2014/main" id="{EA1D2410-1714-46B7-BA2D-0C7300DCA075}"/>
              </a:ext>
            </a:extLst>
          </p:cNvPr>
          <p:cNvSpPr/>
          <p:nvPr/>
        </p:nvSpPr>
        <p:spPr>
          <a:xfrm>
            <a:off x="7391356" y="4201821"/>
            <a:ext cx="1290866" cy="693567"/>
          </a:xfrm>
          <a:prstGeom prst="diamon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“C”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637C00A-4CBD-495A-BD19-29E8DC3D28CD}"/>
              </a:ext>
            </a:extLst>
          </p:cNvPr>
          <p:cNvCxnSpPr>
            <a:stCxn id="17" idx="3"/>
          </p:cNvCxnSpPr>
          <p:nvPr/>
        </p:nvCxnSpPr>
        <p:spPr>
          <a:xfrm flipV="1">
            <a:off x="8682222" y="4548604"/>
            <a:ext cx="3019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xograma: Exibir 18">
            <a:extLst>
              <a:ext uri="{FF2B5EF4-FFF2-40B4-BE49-F238E27FC236}">
                <a16:creationId xmlns:a16="http://schemas.microsoft.com/office/drawing/2014/main" id="{8E3B24B1-94B7-4580-8BD2-D4ACA46F3DDF}"/>
              </a:ext>
            </a:extLst>
          </p:cNvPr>
          <p:cNvSpPr/>
          <p:nvPr/>
        </p:nvSpPr>
        <p:spPr>
          <a:xfrm>
            <a:off x="8984201" y="4243436"/>
            <a:ext cx="1802167" cy="610336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“Casado”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76F9D64-1B7E-466D-B122-B0A2DFE8A169}"/>
              </a:ext>
            </a:extLst>
          </p:cNvPr>
          <p:cNvCxnSpPr>
            <a:cxnSpLocks/>
          </p:cNvCxnSpPr>
          <p:nvPr/>
        </p:nvCxnSpPr>
        <p:spPr>
          <a:xfrm>
            <a:off x="8024352" y="4895388"/>
            <a:ext cx="10131" cy="29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osango 20">
            <a:extLst>
              <a:ext uri="{FF2B5EF4-FFF2-40B4-BE49-F238E27FC236}">
                <a16:creationId xmlns:a16="http://schemas.microsoft.com/office/drawing/2014/main" id="{C77A9051-D147-4CA8-94DF-FAC6EB1DEACA}"/>
              </a:ext>
            </a:extLst>
          </p:cNvPr>
          <p:cNvSpPr/>
          <p:nvPr/>
        </p:nvSpPr>
        <p:spPr>
          <a:xfrm>
            <a:off x="7391356" y="5158940"/>
            <a:ext cx="1290866" cy="693567"/>
          </a:xfrm>
          <a:prstGeom prst="diamon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“D”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3290D94-551C-48E9-8697-57CA9509FF4D}"/>
              </a:ext>
            </a:extLst>
          </p:cNvPr>
          <p:cNvCxnSpPr>
            <a:stCxn id="21" idx="3"/>
          </p:cNvCxnSpPr>
          <p:nvPr/>
        </p:nvCxnSpPr>
        <p:spPr>
          <a:xfrm flipV="1">
            <a:off x="8682222" y="5505723"/>
            <a:ext cx="3019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Exibir 22">
            <a:extLst>
              <a:ext uri="{FF2B5EF4-FFF2-40B4-BE49-F238E27FC236}">
                <a16:creationId xmlns:a16="http://schemas.microsoft.com/office/drawing/2014/main" id="{10599AA3-00FA-4AFC-88F6-0BDD9BB10AE1}"/>
              </a:ext>
            </a:extLst>
          </p:cNvPr>
          <p:cNvSpPr/>
          <p:nvPr/>
        </p:nvSpPr>
        <p:spPr>
          <a:xfrm>
            <a:off x="8984201" y="5200555"/>
            <a:ext cx="2130642" cy="610336"/>
          </a:xfrm>
          <a:prstGeom prst="flowChartDisplay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“Divorciado”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04FBB53-C632-4889-938A-3C6D4C81EEE3}"/>
              </a:ext>
            </a:extLst>
          </p:cNvPr>
          <p:cNvCxnSpPr>
            <a:cxnSpLocks/>
          </p:cNvCxnSpPr>
          <p:nvPr/>
        </p:nvCxnSpPr>
        <p:spPr>
          <a:xfrm>
            <a:off x="8024352" y="5852507"/>
            <a:ext cx="10131" cy="29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14EE39-18AE-44D4-86D4-76BE049BE8AB}"/>
              </a:ext>
            </a:extLst>
          </p:cNvPr>
          <p:cNvSpPr txBox="1"/>
          <p:nvPr/>
        </p:nvSpPr>
        <p:spPr>
          <a:xfrm>
            <a:off x="8682222" y="3204027"/>
            <a:ext cx="30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12A26B-F70C-4E3B-9B2E-A153F2EE6D37}"/>
              </a:ext>
            </a:extLst>
          </p:cNvPr>
          <p:cNvSpPr txBox="1"/>
          <p:nvPr/>
        </p:nvSpPr>
        <p:spPr>
          <a:xfrm>
            <a:off x="7673222" y="3844704"/>
            <a:ext cx="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8A6813-C68F-4165-9A94-5D6BCC8BB82C}"/>
              </a:ext>
            </a:extLst>
          </p:cNvPr>
          <p:cNvSpPr txBox="1"/>
          <p:nvPr/>
        </p:nvSpPr>
        <p:spPr>
          <a:xfrm>
            <a:off x="7658779" y="4830283"/>
            <a:ext cx="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CBF3881-FA32-4132-91A3-2837C81C7F9D}"/>
              </a:ext>
            </a:extLst>
          </p:cNvPr>
          <p:cNvSpPr txBox="1"/>
          <p:nvPr/>
        </p:nvSpPr>
        <p:spPr>
          <a:xfrm>
            <a:off x="7658778" y="5815126"/>
            <a:ext cx="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63567F6-4BE0-4F6F-B523-F78B737AEAB9}"/>
              </a:ext>
            </a:extLst>
          </p:cNvPr>
          <p:cNvSpPr txBox="1"/>
          <p:nvPr/>
        </p:nvSpPr>
        <p:spPr>
          <a:xfrm>
            <a:off x="8704114" y="4096981"/>
            <a:ext cx="30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BE12502-E629-49CE-AB8F-43C1616FA194}"/>
              </a:ext>
            </a:extLst>
          </p:cNvPr>
          <p:cNvSpPr txBox="1"/>
          <p:nvPr/>
        </p:nvSpPr>
        <p:spPr>
          <a:xfrm>
            <a:off x="8696666" y="5096909"/>
            <a:ext cx="30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31" name="Fluxograma: Terminação 30">
            <a:extLst>
              <a:ext uri="{FF2B5EF4-FFF2-40B4-BE49-F238E27FC236}">
                <a16:creationId xmlns:a16="http://schemas.microsoft.com/office/drawing/2014/main" id="{6F8122DA-707F-496E-8E10-E2622C5DF445}"/>
              </a:ext>
            </a:extLst>
          </p:cNvPr>
          <p:cNvSpPr/>
          <p:nvPr/>
        </p:nvSpPr>
        <p:spPr>
          <a:xfrm>
            <a:off x="7298781" y="6238693"/>
            <a:ext cx="1548873" cy="369332"/>
          </a:xfrm>
          <a:prstGeom prst="flowChartTerminator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7075DB5B-4723-4DA2-AA9D-A7011AAFD23D}"/>
              </a:ext>
            </a:extLst>
          </p:cNvPr>
          <p:cNvCxnSpPr>
            <a:stCxn id="14" idx="3"/>
          </p:cNvCxnSpPr>
          <p:nvPr/>
        </p:nvCxnSpPr>
        <p:spPr>
          <a:xfrm flipH="1">
            <a:off x="8106214" y="3550810"/>
            <a:ext cx="2680154" cy="2525766"/>
          </a:xfrm>
          <a:prstGeom prst="bentConnector3">
            <a:avLst>
              <a:gd name="adj1" fmla="val -366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7208FCE3-A1A3-4BCE-BD33-F0623445CC6D}"/>
              </a:ext>
            </a:extLst>
          </p:cNvPr>
          <p:cNvCxnSpPr>
            <a:stCxn id="19" idx="3"/>
          </p:cNvCxnSpPr>
          <p:nvPr/>
        </p:nvCxnSpPr>
        <p:spPr>
          <a:xfrm>
            <a:off x="10786368" y="4548604"/>
            <a:ext cx="9854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E5DBF1E-F929-4EEE-9AA0-B9B8418D586D}"/>
              </a:ext>
            </a:extLst>
          </p:cNvPr>
          <p:cNvCxnSpPr>
            <a:stCxn id="23" idx="3"/>
          </p:cNvCxnSpPr>
          <p:nvPr/>
        </p:nvCxnSpPr>
        <p:spPr>
          <a:xfrm>
            <a:off x="11114843" y="5505723"/>
            <a:ext cx="6480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30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609</Words>
  <Application>Microsoft Office PowerPoint</Application>
  <PresentationFormat>Widescreen</PresentationFormat>
  <Paragraphs>151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Marques</dc:creator>
  <cp:lastModifiedBy>Marco Marques</cp:lastModifiedBy>
  <cp:revision>10</cp:revision>
  <dcterms:created xsi:type="dcterms:W3CDTF">2021-06-11T22:02:33Z</dcterms:created>
  <dcterms:modified xsi:type="dcterms:W3CDTF">2021-06-11T23:48:07Z</dcterms:modified>
</cp:coreProperties>
</file>