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4d146d50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4d146d50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4d146d50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4d146d50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4d146d50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4d146d50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4d146d50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4d146d50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4d146d50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4d146d50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a:t>
            </a:r>
            <a:r>
              <a:rPr lang="en"/>
              <a:t>beginning</a:t>
            </a:r>
            <a:r>
              <a:rPr lang="en"/>
              <a:t> you Identify potential risks that have impact on the project via risk analysis, information, and meetings with the team and stakeholders.</a:t>
            </a:r>
            <a:br>
              <a:rPr lang="en"/>
            </a:br>
            <a:r>
              <a:rPr lang="en"/>
              <a:t>Next we assess risks that have been identified and determine their probability of </a:t>
            </a:r>
            <a:r>
              <a:rPr lang="en"/>
              <a:t>occurrence</a:t>
            </a:r>
            <a:r>
              <a:rPr lang="en"/>
              <a:t>.</a:t>
            </a:r>
            <a:endParaRPr/>
          </a:p>
          <a:p>
            <a:pPr indent="0" lvl="0" marL="0" rtl="0" algn="l">
              <a:spcBef>
                <a:spcPts val="0"/>
              </a:spcBef>
              <a:spcAft>
                <a:spcPts val="0"/>
              </a:spcAft>
              <a:buNone/>
            </a:pPr>
            <a:r>
              <a:rPr lang="en"/>
              <a:t>After that we plan our risk response or mitigating factors to combat our risks. </a:t>
            </a:r>
            <a:endParaRPr/>
          </a:p>
          <a:p>
            <a:pPr indent="0" lvl="0" marL="0" rtl="0" algn="l">
              <a:spcBef>
                <a:spcPts val="0"/>
              </a:spcBef>
              <a:spcAft>
                <a:spcPts val="0"/>
              </a:spcAft>
              <a:buNone/>
            </a:pPr>
            <a:r>
              <a:rPr lang="en"/>
              <a:t>Next we move on to implement these risk responses into our project.</a:t>
            </a:r>
            <a:br>
              <a:rPr lang="en"/>
            </a:br>
            <a:r>
              <a:rPr lang="en"/>
              <a:t>After that we monitor and control the risk </a:t>
            </a:r>
            <a:r>
              <a:rPr lang="en"/>
              <a:t>response</a:t>
            </a:r>
            <a:r>
              <a:rPr lang="en"/>
              <a:t> implementations are effective and continue to mitigate new risks.</a:t>
            </a:r>
            <a:br>
              <a:rPr lang="en"/>
            </a:br>
            <a:r>
              <a:rPr lang="en"/>
              <a:t>Lastly we close out the risks that have been fully managed or mitigated.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4d146d50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4d146d50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identify risks by brainstorming and </a:t>
            </a:r>
            <a:r>
              <a:rPr lang="en"/>
              <a:t>gathering</a:t>
            </a:r>
            <a:r>
              <a:rPr lang="en"/>
              <a:t> ideas of potential risks with team members, stakeholders, and experts over a meeting. These individuals working on or advising the project will have good insight on </a:t>
            </a:r>
            <a:r>
              <a:rPr lang="en"/>
              <a:t>their</a:t>
            </a:r>
            <a:r>
              <a:rPr lang="en"/>
              <a:t> </a:t>
            </a:r>
            <a:r>
              <a:rPr lang="en"/>
              <a:t>abilities</a:t>
            </a:r>
            <a:r>
              <a:rPr lang="en"/>
              <a:t> to </a:t>
            </a:r>
            <a:r>
              <a:rPr lang="en"/>
              <a:t>gauge</a:t>
            </a:r>
            <a:r>
              <a:rPr lang="en"/>
              <a:t> the project and its risks involved. Stakeholders will add another view point of risks from their side as they depend on the project </a:t>
            </a:r>
            <a:r>
              <a:rPr lang="en"/>
              <a:t>completion.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4d146d50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4d146d50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updated risk register in order from greatest to least priority.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4d146d50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4d146d50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keep current with the risk register we will be reviewing the risks involved and their potential impact and updating it accordingly, report new risks to project managers and team members regularly, update the changes with new </a:t>
            </a:r>
            <a:r>
              <a:rPr lang="en"/>
              <a:t>information</a:t>
            </a:r>
            <a:r>
              <a:rPr lang="en"/>
              <a:t> regarding new risks, and lastly communicate changes to the stakeholder make sure they are aware and up to date on the risks involved in the project.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4d146d5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4d146d5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4d146d5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4d146d5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4d146d5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4d146d5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Investopedia quality control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4d146d50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4d146d5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4d146d50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4d146d50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4d146d5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4d146d5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4d146d50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4d146d50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4d146d50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4d146d50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4d146d50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4d146d50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633125" y="13758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4280">
                <a:solidFill>
                  <a:srgbClr val="EBEBEB"/>
                </a:solidFill>
                <a:latin typeface="Arial"/>
                <a:ea typeface="Arial"/>
                <a:cs typeface="Arial"/>
                <a:sym typeface="Arial"/>
              </a:rPr>
              <a:t>Risk Management Plan and Quality Management</a:t>
            </a:r>
            <a:endParaRPr sz="212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None/>
            </a:pPr>
            <a:r>
              <a:rPr lang="en"/>
              <a:t>Team 5: Vanilla Systems</a:t>
            </a:r>
            <a:endParaRPr/>
          </a:p>
          <a:p>
            <a:pPr indent="0" lvl="0" marL="0" rtl="0" algn="l">
              <a:spcBef>
                <a:spcPts val="0"/>
              </a:spcBef>
              <a:spcAft>
                <a:spcPts val="0"/>
              </a:spcAft>
              <a:buNone/>
            </a:pPr>
            <a:r>
              <a:rPr lang="en"/>
              <a:t>Presenter: Thushal Venkatesh</a:t>
            </a:r>
            <a:br>
              <a:rPr lang="en"/>
            </a:br>
            <a:r>
              <a:rPr lang="en"/>
              <a:t>IT-493-DL1</a:t>
            </a:r>
            <a:endParaRPr/>
          </a:p>
          <a:p>
            <a:pPr indent="0" lvl="0" marL="0" rtl="0" algn="l">
              <a:spcBef>
                <a:spcPts val="0"/>
              </a:spcBef>
              <a:spcAft>
                <a:spcPts val="0"/>
              </a:spcAft>
              <a:buNone/>
            </a:pPr>
            <a:r>
              <a:rPr lang="en"/>
              <a:t>Date: 3/3/2023</a:t>
            </a:r>
            <a:endParaRPr/>
          </a:p>
        </p:txBody>
      </p:sp>
      <p:pic>
        <p:nvPicPr>
          <p:cNvPr id="74" name="Google Shape;74;p13"/>
          <p:cNvPicPr preferRelativeResize="0"/>
          <p:nvPr/>
        </p:nvPicPr>
        <p:blipFill>
          <a:blip r:embed="rId3">
            <a:alphaModFix/>
          </a:blip>
          <a:stretch>
            <a:fillRect/>
          </a:stretch>
        </p:blipFill>
        <p:spPr>
          <a:xfrm>
            <a:off x="1299375" y="3455331"/>
            <a:ext cx="1090908" cy="1078776"/>
          </a:xfrm>
          <a:prstGeom prst="rect">
            <a:avLst/>
          </a:prstGeom>
          <a:noFill/>
          <a:ln>
            <a:noFill/>
          </a:ln>
        </p:spPr>
      </p:pic>
      <p:sp>
        <p:nvSpPr>
          <p:cNvPr id="75" name="Google Shape;75;p1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The system would need to function as a platform for increased internet presence</a:t>
            </a:r>
            <a:endParaRPr/>
          </a:p>
        </p:txBody>
      </p:sp>
      <p:sp>
        <p:nvSpPr>
          <p:cNvPr id="146" name="Google Shape;146;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our website and its functionality is complete it will be hosted on a server to the worldwide web under its domain address. With this live it should come up under the search for Great Oaks Cleaning Solutions.</a:t>
            </a:r>
            <a:endParaRPr/>
          </a:p>
        </p:txBody>
      </p:sp>
      <p:sp>
        <p:nvSpPr>
          <p:cNvPr id="147" name="Google Shape;147;p2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2"/>
          <p:cNvPicPr preferRelativeResize="0"/>
          <p:nvPr/>
        </p:nvPicPr>
        <p:blipFill>
          <a:blip r:embed="rId3">
            <a:alphaModFix/>
          </a:blip>
          <a:stretch>
            <a:fillRect/>
          </a:stretch>
        </p:blipFill>
        <p:spPr>
          <a:xfrm>
            <a:off x="96125" y="575956"/>
            <a:ext cx="1090908" cy="1078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The system would need to decrease time spent on data entry and management by 50%.</a:t>
            </a:r>
            <a:endParaRPr/>
          </a:p>
        </p:txBody>
      </p:sp>
      <p:sp>
        <p:nvSpPr>
          <p:cNvPr id="154" name="Google Shape;154;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same calculation is applied here where we would take the estimated average time for data entry and management done by Addis and staff and take ½ of that as our target goal. So if it took 90 min for all data entry and management activities our goal with our systems in place would be 45 mins or less.</a:t>
            </a:r>
            <a:endParaRPr/>
          </a:p>
        </p:txBody>
      </p:sp>
      <p:sp>
        <p:nvSpPr>
          <p:cNvPr id="155" name="Google Shape;155;p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3"/>
          <p:cNvPicPr preferRelativeResize="0"/>
          <p:nvPr/>
        </p:nvPicPr>
        <p:blipFill>
          <a:blip r:embed="rId3">
            <a:alphaModFix/>
          </a:blip>
          <a:stretch>
            <a:fillRect/>
          </a:stretch>
        </p:blipFill>
        <p:spPr>
          <a:xfrm>
            <a:off x="109325" y="575956"/>
            <a:ext cx="1090908" cy="1078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The system would need to be relatively user friendly and functional across multiple device types.</a:t>
            </a:r>
            <a:endParaRPr/>
          </a:p>
        </p:txBody>
      </p:sp>
      <p:sp>
        <p:nvSpPr>
          <p:cNvPr id="162" name="Google Shape;162;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would be conducting a small random sample survey on the user </a:t>
            </a:r>
            <a:r>
              <a:rPr lang="en"/>
              <a:t>friendliness</a:t>
            </a:r>
            <a:r>
              <a:rPr lang="en"/>
              <a:t> of the web application on a scale of 1-10 during the prototyping phase and take the average of that to see where we stand, then improve upon features and layout  to score a better average for the final product with the same sample size.  For example if we surveyed 5 people’s sample scores as shown below and got the average we would get a 7. </a:t>
            </a:r>
            <a:r>
              <a:rPr lang="en"/>
              <a:t>Our ideal goal for the average would be to get a 10 overall.</a:t>
            </a:r>
            <a:endParaRPr/>
          </a:p>
          <a:p>
            <a:pPr indent="0" lvl="0" marL="0" rtl="0" algn="l">
              <a:spcBef>
                <a:spcPts val="1200"/>
              </a:spcBef>
              <a:spcAft>
                <a:spcPts val="1200"/>
              </a:spcAft>
              <a:buNone/>
            </a:pPr>
            <a:r>
              <a:rPr lang="en"/>
              <a:t>6 + 5+ 6 + 8 +10 = 35/5 = 7</a:t>
            </a:r>
            <a:endParaRPr/>
          </a:p>
        </p:txBody>
      </p:sp>
      <p:sp>
        <p:nvSpPr>
          <p:cNvPr id="163" name="Google Shape;163;p2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4"/>
          <p:cNvPicPr preferRelativeResize="0"/>
          <p:nvPr/>
        </p:nvPicPr>
        <p:blipFill>
          <a:blip r:embed="rId3">
            <a:alphaModFix/>
          </a:blip>
          <a:stretch>
            <a:fillRect/>
          </a:stretch>
        </p:blipFill>
        <p:spPr>
          <a:xfrm>
            <a:off x="149025" y="493506"/>
            <a:ext cx="1090908" cy="1078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Risk Management </a:t>
            </a:r>
            <a:endParaRPr/>
          </a:p>
        </p:txBody>
      </p:sp>
      <p:sp>
        <p:nvSpPr>
          <p:cNvPr id="170" name="Google Shape;170;p25"/>
          <p:cNvSpPr txBox="1"/>
          <p:nvPr>
            <p:ph idx="1" type="body"/>
          </p:nvPr>
        </p:nvSpPr>
        <p:spPr>
          <a:xfrm>
            <a:off x="2400262" y="1211351"/>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en" sz="1500"/>
              <a:t>To manage the risk in our project we will be quantifying them via the risk register and ordering it to reflect the top priority from greatest to least. We will get our priority by multiplying the Impact level by the probability. Once we have this we shall plan around the risks that require the most attention or highest priority. </a:t>
            </a:r>
            <a:endParaRPr sz="1500"/>
          </a:p>
          <a:p>
            <a:pPr indent="0" lvl="0" marL="0" rtl="0" algn="l">
              <a:spcBef>
                <a:spcPts val="0"/>
              </a:spcBef>
              <a:spcAft>
                <a:spcPts val="1200"/>
              </a:spcAft>
              <a:buNone/>
            </a:pPr>
            <a:r>
              <a:t/>
            </a:r>
            <a:endParaRPr/>
          </a:p>
        </p:txBody>
      </p:sp>
      <p:sp>
        <p:nvSpPr>
          <p:cNvPr id="171" name="Google Shape;171;p2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5"/>
          <p:cNvPicPr preferRelativeResize="0"/>
          <p:nvPr/>
        </p:nvPicPr>
        <p:blipFill>
          <a:blip r:embed="rId3">
            <a:alphaModFix/>
          </a:blip>
          <a:stretch>
            <a:fillRect/>
          </a:stretch>
        </p:blipFill>
        <p:spPr>
          <a:xfrm>
            <a:off x="5341499" y="2424400"/>
            <a:ext cx="2259575" cy="2264350"/>
          </a:xfrm>
          <a:prstGeom prst="rect">
            <a:avLst/>
          </a:prstGeom>
          <a:noFill/>
          <a:ln>
            <a:noFill/>
          </a:ln>
        </p:spPr>
      </p:pic>
      <p:pic>
        <p:nvPicPr>
          <p:cNvPr id="173" name="Google Shape;173;p25"/>
          <p:cNvPicPr preferRelativeResize="0"/>
          <p:nvPr/>
        </p:nvPicPr>
        <p:blipFill>
          <a:blip r:embed="rId4">
            <a:alphaModFix/>
          </a:blip>
          <a:stretch>
            <a:fillRect/>
          </a:stretch>
        </p:blipFill>
        <p:spPr>
          <a:xfrm>
            <a:off x="149025" y="493506"/>
            <a:ext cx="1090908" cy="1078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Plan of Managing Risk for Project Lifecycle</a:t>
            </a:r>
            <a:endParaRPr/>
          </a:p>
        </p:txBody>
      </p:sp>
      <p:sp>
        <p:nvSpPr>
          <p:cNvPr id="179" name="Google Shape;179;p2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 risks</a:t>
            </a:r>
            <a:endParaRPr/>
          </a:p>
          <a:p>
            <a:pPr indent="-342900" lvl="0" marL="457200" rtl="0" algn="l">
              <a:spcBef>
                <a:spcPts val="0"/>
              </a:spcBef>
              <a:spcAft>
                <a:spcPts val="0"/>
              </a:spcAft>
              <a:buSzPts val="1800"/>
              <a:buChar char="●"/>
            </a:pPr>
            <a:r>
              <a:rPr lang="en"/>
              <a:t>Assess risk</a:t>
            </a:r>
            <a:endParaRPr/>
          </a:p>
          <a:p>
            <a:pPr indent="-342900" lvl="0" marL="457200" rtl="0" algn="l">
              <a:spcBef>
                <a:spcPts val="0"/>
              </a:spcBef>
              <a:spcAft>
                <a:spcPts val="0"/>
              </a:spcAft>
              <a:buSzPts val="1800"/>
              <a:buChar char="●"/>
            </a:pPr>
            <a:r>
              <a:rPr lang="en"/>
              <a:t>Plan risk response</a:t>
            </a:r>
            <a:endParaRPr/>
          </a:p>
          <a:p>
            <a:pPr indent="-342900" lvl="0" marL="457200" rtl="0" algn="l">
              <a:spcBef>
                <a:spcPts val="0"/>
              </a:spcBef>
              <a:spcAft>
                <a:spcPts val="0"/>
              </a:spcAft>
              <a:buSzPts val="1800"/>
              <a:buChar char="●"/>
            </a:pPr>
            <a:r>
              <a:rPr lang="en"/>
              <a:t>Implement risk response</a:t>
            </a:r>
            <a:endParaRPr/>
          </a:p>
          <a:p>
            <a:pPr indent="-342900" lvl="0" marL="457200" rtl="0" algn="l">
              <a:spcBef>
                <a:spcPts val="0"/>
              </a:spcBef>
              <a:spcAft>
                <a:spcPts val="0"/>
              </a:spcAft>
              <a:buSzPts val="1800"/>
              <a:buChar char="●"/>
            </a:pPr>
            <a:r>
              <a:rPr lang="en"/>
              <a:t>Monitor and control risks</a:t>
            </a:r>
            <a:endParaRPr/>
          </a:p>
          <a:p>
            <a:pPr indent="-342900" lvl="0" marL="457200" rtl="0" algn="l">
              <a:spcBef>
                <a:spcPts val="0"/>
              </a:spcBef>
              <a:spcAft>
                <a:spcPts val="0"/>
              </a:spcAft>
              <a:buSzPts val="1800"/>
              <a:buChar char="●"/>
            </a:pPr>
            <a:r>
              <a:rPr lang="en"/>
              <a:t>Close out risks</a:t>
            </a:r>
            <a:endParaRPr/>
          </a:p>
        </p:txBody>
      </p:sp>
      <p:sp>
        <p:nvSpPr>
          <p:cNvPr id="180" name="Google Shape;180;p2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6"/>
          <p:cNvPicPr preferRelativeResize="0"/>
          <p:nvPr/>
        </p:nvPicPr>
        <p:blipFill>
          <a:blip r:embed="rId3">
            <a:alphaModFix/>
          </a:blip>
          <a:stretch>
            <a:fillRect/>
          </a:stretch>
        </p:blipFill>
        <p:spPr>
          <a:xfrm>
            <a:off x="149025" y="493506"/>
            <a:ext cx="1090908" cy="1078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identify project risks?</a:t>
            </a:r>
            <a:endParaRPr/>
          </a:p>
        </p:txBody>
      </p:sp>
      <p:sp>
        <p:nvSpPr>
          <p:cNvPr id="187" name="Google Shape;187;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Brainstorming </a:t>
            </a:r>
            <a:endParaRPr/>
          </a:p>
          <a:p>
            <a:pPr indent="-342900" lvl="0" marL="457200" rtl="0" algn="l">
              <a:spcBef>
                <a:spcPts val="0"/>
              </a:spcBef>
              <a:spcAft>
                <a:spcPts val="0"/>
              </a:spcAft>
              <a:buSzPts val="1800"/>
              <a:buChar char="●"/>
            </a:pPr>
            <a:r>
              <a:rPr lang="en"/>
              <a:t>Project team members</a:t>
            </a:r>
            <a:endParaRPr/>
          </a:p>
          <a:p>
            <a:pPr indent="-342900" lvl="0" marL="457200" rtl="0" algn="l">
              <a:spcBef>
                <a:spcPts val="0"/>
              </a:spcBef>
              <a:spcAft>
                <a:spcPts val="0"/>
              </a:spcAft>
              <a:buSzPts val="1800"/>
              <a:buChar char="●"/>
            </a:pPr>
            <a:r>
              <a:rPr lang="en"/>
              <a:t>Stakeholders</a:t>
            </a:r>
            <a:endParaRPr/>
          </a:p>
          <a:p>
            <a:pPr indent="-342900" lvl="0" marL="457200" rtl="0" algn="l">
              <a:spcBef>
                <a:spcPts val="0"/>
              </a:spcBef>
              <a:spcAft>
                <a:spcPts val="0"/>
              </a:spcAft>
              <a:buSzPts val="1800"/>
              <a:buChar char="●"/>
            </a:pPr>
            <a:r>
              <a:rPr lang="en"/>
              <a:t>Expert consultant</a:t>
            </a:r>
            <a:endParaRPr/>
          </a:p>
        </p:txBody>
      </p:sp>
      <p:sp>
        <p:nvSpPr>
          <p:cNvPr id="188" name="Google Shape;188;p2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7"/>
          <p:cNvPicPr preferRelativeResize="0"/>
          <p:nvPr/>
        </p:nvPicPr>
        <p:blipFill>
          <a:blip r:embed="rId3">
            <a:alphaModFix/>
          </a:blip>
          <a:stretch>
            <a:fillRect/>
          </a:stretch>
        </p:blipFill>
        <p:spPr>
          <a:xfrm>
            <a:off x="162250" y="517006"/>
            <a:ext cx="1090908" cy="1078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Updated Risk Register </a:t>
            </a:r>
            <a:endParaRPr/>
          </a:p>
        </p:txBody>
      </p:sp>
      <p:sp>
        <p:nvSpPr>
          <p:cNvPr id="195" name="Google Shape;195;p2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8"/>
          <p:cNvPicPr preferRelativeResize="0"/>
          <p:nvPr/>
        </p:nvPicPr>
        <p:blipFill>
          <a:blip r:embed="rId3">
            <a:alphaModFix/>
          </a:blip>
          <a:stretch>
            <a:fillRect/>
          </a:stretch>
        </p:blipFill>
        <p:spPr>
          <a:xfrm>
            <a:off x="77888" y="1454350"/>
            <a:ext cx="8988227" cy="20826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Keeping the Risk Register Current</a:t>
            </a:r>
            <a:endParaRPr/>
          </a:p>
        </p:txBody>
      </p:sp>
      <p:sp>
        <p:nvSpPr>
          <p:cNvPr id="202" name="Google Shape;202;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Review the risk</a:t>
            </a:r>
            <a:endParaRPr/>
          </a:p>
          <a:p>
            <a:pPr indent="-342900" lvl="0" marL="457200" rtl="0" algn="l">
              <a:spcBef>
                <a:spcPts val="0"/>
              </a:spcBef>
              <a:spcAft>
                <a:spcPts val="0"/>
              </a:spcAft>
              <a:buSzPts val="1800"/>
              <a:buChar char="●"/>
            </a:pPr>
            <a:r>
              <a:rPr lang="en"/>
              <a:t>Report new risks</a:t>
            </a:r>
            <a:endParaRPr/>
          </a:p>
          <a:p>
            <a:pPr indent="-342900" lvl="0" marL="457200" rtl="0" algn="l">
              <a:spcBef>
                <a:spcPts val="0"/>
              </a:spcBef>
              <a:spcAft>
                <a:spcPts val="0"/>
              </a:spcAft>
              <a:buSzPts val="1800"/>
              <a:buChar char="●"/>
            </a:pPr>
            <a:r>
              <a:rPr lang="en"/>
              <a:t>Update changes </a:t>
            </a:r>
            <a:endParaRPr/>
          </a:p>
          <a:p>
            <a:pPr indent="-342900" lvl="0" marL="457200" rtl="0" algn="l">
              <a:spcBef>
                <a:spcPts val="0"/>
              </a:spcBef>
              <a:spcAft>
                <a:spcPts val="0"/>
              </a:spcAft>
              <a:buSzPts val="1800"/>
              <a:buChar char="●"/>
            </a:pPr>
            <a:r>
              <a:rPr lang="en"/>
              <a:t>Communicate changes</a:t>
            </a:r>
            <a:endParaRPr/>
          </a:p>
        </p:txBody>
      </p:sp>
      <p:sp>
        <p:nvSpPr>
          <p:cNvPr id="203" name="Google Shape;203;p2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29"/>
          <p:cNvPicPr preferRelativeResize="0"/>
          <p:nvPr/>
        </p:nvPicPr>
        <p:blipFill>
          <a:blip r:embed="rId3">
            <a:alphaModFix/>
          </a:blip>
          <a:stretch>
            <a:fillRect/>
          </a:stretch>
        </p:blipFill>
        <p:spPr>
          <a:xfrm>
            <a:off x="122575" y="517006"/>
            <a:ext cx="1090908" cy="1078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Sources</a:t>
            </a:r>
            <a:endParaRPr/>
          </a:p>
        </p:txBody>
      </p:sp>
      <p:sp>
        <p:nvSpPr>
          <p:cNvPr id="210" name="Google Shape;210;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1700"/>
              </a:spcBef>
              <a:spcAft>
                <a:spcPts val="0"/>
              </a:spcAft>
              <a:buNone/>
            </a:pPr>
            <a:r>
              <a:rPr lang="en" sz="1100">
                <a:latin typeface="Arial"/>
                <a:ea typeface="Arial"/>
                <a:cs typeface="Arial"/>
                <a:sym typeface="Arial"/>
              </a:rPr>
              <a:t>Hayes, A. (2022, December 19). </a:t>
            </a:r>
            <a:r>
              <a:rPr i="1" lang="en" sz="1100">
                <a:latin typeface="Arial"/>
                <a:ea typeface="Arial"/>
                <a:cs typeface="Arial"/>
                <a:sym typeface="Arial"/>
              </a:rPr>
              <a:t>Quality control: What it is, how it works, and QC Careers</a:t>
            </a:r>
            <a:r>
              <a:rPr lang="en" sz="1100">
                <a:latin typeface="Arial"/>
                <a:ea typeface="Arial"/>
                <a:cs typeface="Arial"/>
                <a:sym typeface="Arial"/>
              </a:rPr>
              <a:t>. Investopedia. Retrieved March 3, 2023, from https://www.investopedia.com/terms/q/quality-control.asp</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700"/>
              </a:spcBef>
              <a:spcAft>
                <a:spcPts val="0"/>
              </a:spcAft>
              <a:buClr>
                <a:schemeClr val="dk2"/>
              </a:buClr>
              <a:buSzPts val="1100"/>
              <a:buFont typeface="Arial"/>
              <a:buNone/>
            </a:pPr>
            <a:r>
              <a:rPr lang="en" sz="1100">
                <a:latin typeface="Arial"/>
                <a:ea typeface="Arial"/>
                <a:cs typeface="Arial"/>
                <a:sym typeface="Arial"/>
              </a:rPr>
              <a:t>Project management institute. (2017). </a:t>
            </a:r>
            <a:r>
              <a:rPr i="1" lang="en" sz="1100">
                <a:latin typeface="Arial"/>
                <a:ea typeface="Arial"/>
                <a:cs typeface="Arial"/>
                <a:sym typeface="Arial"/>
              </a:rPr>
              <a:t>A guide to the Project Management Body of Knowledge (Pmbok guide)</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700"/>
              </a:spcBef>
              <a:spcAft>
                <a:spcPts val="1200"/>
              </a:spcAft>
              <a:buNone/>
            </a:pPr>
            <a:r>
              <a:t/>
            </a:r>
            <a:endParaRPr/>
          </a:p>
        </p:txBody>
      </p:sp>
      <p:sp>
        <p:nvSpPr>
          <p:cNvPr id="211" name="Google Shape;211;p3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30"/>
          <p:cNvPicPr preferRelativeResize="0"/>
          <p:nvPr/>
        </p:nvPicPr>
        <p:blipFill>
          <a:blip r:embed="rId3">
            <a:alphaModFix/>
          </a:blip>
          <a:stretch>
            <a:fillRect/>
          </a:stretch>
        </p:blipFill>
        <p:spPr>
          <a:xfrm>
            <a:off x="135800" y="517006"/>
            <a:ext cx="1090908" cy="1078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Quality Management</a:t>
            </a:r>
            <a:endParaRPr/>
          </a:p>
        </p:txBody>
      </p:sp>
      <p:sp>
        <p:nvSpPr>
          <p:cNvPr id="81" name="Google Shape;81;p14"/>
          <p:cNvSpPr txBox="1"/>
          <p:nvPr>
            <p:ph idx="1" type="body"/>
          </p:nvPr>
        </p:nvSpPr>
        <p:spPr>
          <a:xfrm>
            <a:off x="2400262" y="1448851"/>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Quality management  in IT refers to ensuring that the process and services are reliable and satisfy the client needs. This would mean preventing errors and product defects from </a:t>
            </a:r>
            <a:r>
              <a:rPr lang="en"/>
              <a:t>occurring</a:t>
            </a:r>
            <a:r>
              <a:rPr lang="en"/>
              <a:t> and making sure they are up to par with the stakeholder requirements (Project). Some examples of this is:</a:t>
            </a:r>
            <a:endParaRPr/>
          </a:p>
          <a:p>
            <a:pPr indent="-342900" lvl="0" marL="457200" rtl="0" algn="l">
              <a:spcBef>
                <a:spcPts val="1200"/>
              </a:spcBef>
              <a:spcAft>
                <a:spcPts val="0"/>
              </a:spcAft>
              <a:buSzPts val="1800"/>
              <a:buChar char="●"/>
            </a:pPr>
            <a:r>
              <a:rPr lang="en"/>
              <a:t>Setting up a quality scale or standard</a:t>
            </a:r>
            <a:endParaRPr/>
          </a:p>
          <a:p>
            <a:pPr indent="-342900" lvl="0" marL="457200" rtl="0" algn="l">
              <a:spcBef>
                <a:spcPts val="0"/>
              </a:spcBef>
              <a:spcAft>
                <a:spcPts val="0"/>
              </a:spcAft>
              <a:buSzPts val="1800"/>
              <a:buChar char="●"/>
            </a:pPr>
            <a:r>
              <a:rPr lang="en"/>
              <a:t>Testing </a:t>
            </a:r>
            <a:endParaRPr/>
          </a:p>
          <a:p>
            <a:pPr indent="-342900" lvl="0" marL="457200" rtl="0" algn="l">
              <a:spcBef>
                <a:spcPts val="0"/>
              </a:spcBef>
              <a:spcAft>
                <a:spcPts val="0"/>
              </a:spcAft>
              <a:buSzPts val="1800"/>
              <a:buChar char="●"/>
            </a:pPr>
            <a:r>
              <a:rPr lang="en"/>
              <a:t>Improving </a:t>
            </a:r>
            <a:endParaRPr/>
          </a:p>
        </p:txBody>
      </p:sp>
      <p:sp>
        <p:nvSpPr>
          <p:cNvPr id="82" name="Google Shape;82;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4"/>
          <p:cNvPicPr preferRelativeResize="0"/>
          <p:nvPr/>
        </p:nvPicPr>
        <p:blipFill>
          <a:blip r:embed="rId3">
            <a:alphaModFix/>
          </a:blip>
          <a:stretch>
            <a:fillRect/>
          </a:stretch>
        </p:blipFill>
        <p:spPr>
          <a:xfrm>
            <a:off x="82925" y="575956"/>
            <a:ext cx="1090908" cy="1078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Quality Control</a:t>
            </a:r>
            <a:endParaRPr/>
          </a:p>
        </p:txBody>
      </p:sp>
      <p:sp>
        <p:nvSpPr>
          <p:cNvPr id="89" name="Google Shape;89;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Quality control is measures taken to test units to determine if they meet the standards set for the final product (</a:t>
            </a:r>
            <a:r>
              <a:rPr lang="en"/>
              <a:t>Hayes</a:t>
            </a:r>
            <a:r>
              <a:rPr lang="en"/>
              <a:t>).</a:t>
            </a:r>
            <a:endParaRPr/>
          </a:p>
        </p:txBody>
      </p:sp>
      <p:pic>
        <p:nvPicPr>
          <p:cNvPr id="90" name="Google Shape;90;p15"/>
          <p:cNvPicPr preferRelativeResize="0"/>
          <p:nvPr/>
        </p:nvPicPr>
        <p:blipFill>
          <a:blip r:embed="rId3">
            <a:alphaModFix/>
          </a:blip>
          <a:stretch>
            <a:fillRect/>
          </a:stretch>
        </p:blipFill>
        <p:spPr>
          <a:xfrm>
            <a:off x="4508400" y="2550425"/>
            <a:ext cx="2105312" cy="2047745"/>
          </a:xfrm>
          <a:prstGeom prst="rect">
            <a:avLst/>
          </a:prstGeom>
          <a:noFill/>
          <a:ln>
            <a:noFill/>
          </a:ln>
        </p:spPr>
      </p:pic>
      <p:sp>
        <p:nvSpPr>
          <p:cNvPr id="91" name="Google Shape;91;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2" name="Google Shape;92;p15"/>
          <p:cNvPicPr preferRelativeResize="0"/>
          <p:nvPr/>
        </p:nvPicPr>
        <p:blipFill>
          <a:blip r:embed="rId4">
            <a:alphaModFix/>
          </a:blip>
          <a:stretch>
            <a:fillRect/>
          </a:stretch>
        </p:blipFill>
        <p:spPr>
          <a:xfrm>
            <a:off x="96150" y="575956"/>
            <a:ext cx="1090908" cy="1078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Quality Assurance</a:t>
            </a:r>
            <a:endParaRPr/>
          </a:p>
        </p:txBody>
      </p:sp>
      <p:sp>
        <p:nvSpPr>
          <p:cNvPr id="98" name="Google Shape;98;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Quality assurance is making sure that products and services are made to meet the quality standards set before hand and also meet customer requirements (Project). Examples of this include:</a:t>
            </a:r>
            <a:endParaRPr/>
          </a:p>
          <a:p>
            <a:pPr indent="-342900" lvl="0" marL="457200" rtl="0" algn="l">
              <a:spcBef>
                <a:spcPts val="1200"/>
              </a:spcBef>
              <a:spcAft>
                <a:spcPts val="0"/>
              </a:spcAft>
              <a:buSzPts val="1800"/>
              <a:buChar char="●"/>
            </a:pPr>
            <a:r>
              <a:rPr lang="en"/>
              <a:t>Setting quality standards</a:t>
            </a:r>
            <a:endParaRPr/>
          </a:p>
          <a:p>
            <a:pPr indent="-342900" lvl="0" marL="457200" rtl="0" algn="l">
              <a:spcBef>
                <a:spcPts val="0"/>
              </a:spcBef>
              <a:spcAft>
                <a:spcPts val="0"/>
              </a:spcAft>
              <a:buSzPts val="1800"/>
              <a:buChar char="●"/>
            </a:pPr>
            <a:r>
              <a:rPr lang="en"/>
              <a:t>Customer ratings and reviews via survey</a:t>
            </a:r>
            <a:endParaRPr/>
          </a:p>
          <a:p>
            <a:pPr indent="-342900" lvl="0" marL="457200" rtl="0" algn="l">
              <a:spcBef>
                <a:spcPts val="0"/>
              </a:spcBef>
              <a:spcAft>
                <a:spcPts val="0"/>
              </a:spcAft>
              <a:buSzPts val="1800"/>
              <a:buChar char="●"/>
            </a:pPr>
            <a:r>
              <a:rPr lang="en"/>
              <a:t>Inspections</a:t>
            </a:r>
            <a:endParaRPr/>
          </a:p>
        </p:txBody>
      </p:sp>
      <p:sp>
        <p:nvSpPr>
          <p:cNvPr id="99" name="Google Shape;99;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6"/>
          <p:cNvPicPr preferRelativeResize="0"/>
          <p:nvPr/>
        </p:nvPicPr>
        <p:blipFill>
          <a:blip r:embed="rId3">
            <a:alphaModFix/>
          </a:blip>
          <a:stretch>
            <a:fillRect/>
          </a:stretch>
        </p:blipFill>
        <p:spPr>
          <a:xfrm>
            <a:off x="82950" y="575956"/>
            <a:ext cx="1090908" cy="1078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Management on our project</a:t>
            </a:r>
            <a:endParaRPr/>
          </a:p>
        </p:txBody>
      </p:sp>
      <p:sp>
        <p:nvSpPr>
          <p:cNvPr id="106" name="Google Shape;106;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said earlier the </a:t>
            </a:r>
            <a:r>
              <a:rPr lang="en"/>
              <a:t>purpose</a:t>
            </a:r>
            <a:r>
              <a:rPr lang="en"/>
              <a:t> of quality management is to make sure client needs and standards are met or exceeded. This is very important for our project because we are showcasing the </a:t>
            </a:r>
            <a:r>
              <a:rPr lang="en"/>
              <a:t>quality</a:t>
            </a:r>
            <a:r>
              <a:rPr lang="en"/>
              <a:t> of our services and product to our client and his reviews will reflect the reputation of our team, Vanilla Systems. So we need to make sure that we deliver the product within the defined scope, schedule, and budget.</a:t>
            </a:r>
            <a:endParaRPr/>
          </a:p>
        </p:txBody>
      </p:sp>
      <p:sp>
        <p:nvSpPr>
          <p:cNvPr id="107" name="Google Shape;107;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7"/>
          <p:cNvPicPr preferRelativeResize="0"/>
          <p:nvPr/>
        </p:nvPicPr>
        <p:blipFill>
          <a:blip r:embed="rId3">
            <a:alphaModFix/>
          </a:blip>
          <a:stretch>
            <a:fillRect/>
          </a:stretch>
        </p:blipFill>
        <p:spPr>
          <a:xfrm>
            <a:off x="82925" y="575956"/>
            <a:ext cx="1090908" cy="1078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81300" y="430500"/>
            <a:ext cx="8765400" cy="92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Quality Management vs Risk Management</a:t>
            </a:r>
            <a:endParaRPr/>
          </a:p>
        </p:txBody>
      </p:sp>
      <p:sp>
        <p:nvSpPr>
          <p:cNvPr id="114" name="Google Shape;114;p18"/>
          <p:cNvSpPr txBox="1"/>
          <p:nvPr>
            <p:ph idx="1" type="body"/>
          </p:nvPr>
        </p:nvSpPr>
        <p:spPr>
          <a:xfrm>
            <a:off x="691200" y="1240900"/>
            <a:ext cx="33312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Quality management is focused on meeting customer requirements (Project).</a:t>
            </a:r>
            <a:endParaRPr/>
          </a:p>
          <a:p>
            <a:pPr indent="-342900" lvl="0" marL="457200" rtl="0" algn="l">
              <a:spcBef>
                <a:spcPts val="0"/>
              </a:spcBef>
              <a:spcAft>
                <a:spcPts val="0"/>
              </a:spcAft>
              <a:buSzPts val="1800"/>
              <a:buChar char="●"/>
            </a:pPr>
            <a:r>
              <a:rPr lang="en"/>
              <a:t>Involves quality planning, quality control, and quality assurance (Project).</a:t>
            </a:r>
            <a:endParaRPr/>
          </a:p>
          <a:p>
            <a:pPr indent="-342900" lvl="0" marL="457200" rtl="0" algn="l">
              <a:spcBef>
                <a:spcPts val="0"/>
              </a:spcBef>
              <a:spcAft>
                <a:spcPts val="0"/>
              </a:spcAft>
              <a:buSzPts val="1800"/>
              <a:buChar char="●"/>
            </a:pPr>
            <a:r>
              <a:rPr lang="en"/>
              <a:t>Quality management is performed through out the project (Project).</a:t>
            </a:r>
            <a:endParaRPr/>
          </a:p>
        </p:txBody>
      </p:sp>
      <p:sp>
        <p:nvSpPr>
          <p:cNvPr id="115" name="Google Shape;115;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8"/>
          <p:cNvSpPr txBox="1"/>
          <p:nvPr/>
        </p:nvSpPr>
        <p:spPr>
          <a:xfrm>
            <a:off x="5298200" y="1293800"/>
            <a:ext cx="31998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Risk Management is focused on identifying and preventing risks in the project (Project).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Involves risk identification, risk analysis, risk response and risk control (Project).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Risk management is performed  during the planning and risk control phase (Project).</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400300" y="626500"/>
            <a:ext cx="67437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Quality Management</a:t>
            </a:r>
            <a:endParaRPr/>
          </a:p>
        </p:txBody>
      </p:sp>
      <p:sp>
        <p:nvSpPr>
          <p:cNvPr id="122" name="Google Shape;122;p19"/>
          <p:cNvSpPr txBox="1"/>
          <p:nvPr>
            <p:ph idx="1" type="body"/>
          </p:nvPr>
        </p:nvSpPr>
        <p:spPr>
          <a:xfrm>
            <a:off x="2594129" y="1444475"/>
            <a:ext cx="4214400" cy="3002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To manage the quality of our project we will go through the list of requirements promised to the client in the acceptance criteria  and make sure it is functioning. After this we will conduct a survey with our client on the prototype  of each acceptance criteria </a:t>
            </a:r>
            <a:r>
              <a:rPr lang="en"/>
              <a:t> and ask them to rate it on a scale of 1-10. We will then focus on areas that received a low rating as well as improving others to get near a 10. Once this is done we will conduct the survey again with the finalized product to assess our product and service quality.</a:t>
            </a:r>
            <a:endParaRPr/>
          </a:p>
        </p:txBody>
      </p:sp>
      <p:sp>
        <p:nvSpPr>
          <p:cNvPr id="123" name="Google Shape;123;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19"/>
          <p:cNvPicPr preferRelativeResize="0"/>
          <p:nvPr/>
        </p:nvPicPr>
        <p:blipFill>
          <a:blip r:embed="rId3">
            <a:alphaModFix/>
          </a:blip>
          <a:stretch>
            <a:fillRect/>
          </a:stretch>
        </p:blipFill>
        <p:spPr>
          <a:xfrm>
            <a:off x="96150" y="533956"/>
            <a:ext cx="1090908" cy="1078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 Acceptance Criteria</a:t>
            </a:r>
            <a:endParaRPr/>
          </a:p>
        </p:txBody>
      </p:sp>
      <p:sp>
        <p:nvSpPr>
          <p:cNvPr id="130" name="Google Shape;130;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system would need to reduce time spent for client recruitment and onboarding by at least 50%.</a:t>
            </a:r>
            <a:endParaRPr/>
          </a:p>
          <a:p>
            <a:pPr indent="-342900" lvl="0" marL="457200" rtl="0" algn="l">
              <a:spcBef>
                <a:spcPts val="0"/>
              </a:spcBef>
              <a:spcAft>
                <a:spcPts val="0"/>
              </a:spcAft>
              <a:buSzPts val="1800"/>
              <a:buChar char="●"/>
            </a:pPr>
            <a:r>
              <a:rPr lang="en"/>
              <a:t>The system would need to function as a platform for increased internet presence.</a:t>
            </a:r>
            <a:endParaRPr/>
          </a:p>
          <a:p>
            <a:pPr indent="-342900" lvl="0" marL="457200" rtl="0" algn="l">
              <a:spcBef>
                <a:spcPts val="0"/>
              </a:spcBef>
              <a:spcAft>
                <a:spcPts val="0"/>
              </a:spcAft>
              <a:buSzPts val="1800"/>
              <a:buChar char="●"/>
            </a:pPr>
            <a:r>
              <a:rPr lang="en"/>
              <a:t>The system would need to decrease time spent on data entry and management by 50%.</a:t>
            </a:r>
            <a:endParaRPr/>
          </a:p>
          <a:p>
            <a:pPr indent="-342900" lvl="0" marL="457200" rtl="0" algn="l">
              <a:spcBef>
                <a:spcPts val="0"/>
              </a:spcBef>
              <a:spcAft>
                <a:spcPts val="0"/>
              </a:spcAft>
              <a:buSzPts val="1800"/>
              <a:buChar char="●"/>
            </a:pPr>
            <a:r>
              <a:rPr lang="en"/>
              <a:t>The system would need to be relatively user friendly and functional across multiple device types.</a:t>
            </a:r>
            <a:endParaRPr/>
          </a:p>
        </p:txBody>
      </p:sp>
      <p:sp>
        <p:nvSpPr>
          <p:cNvPr id="131" name="Google Shape;131;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0"/>
          <p:cNvPicPr preferRelativeResize="0"/>
          <p:nvPr/>
        </p:nvPicPr>
        <p:blipFill>
          <a:blip r:embed="rId3">
            <a:alphaModFix/>
          </a:blip>
          <a:stretch>
            <a:fillRect/>
          </a:stretch>
        </p:blipFill>
        <p:spPr>
          <a:xfrm>
            <a:off x="96125" y="517006"/>
            <a:ext cx="1090908" cy="1078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The system would need to reduce time spent for client recruitment and onboarding by at least 50%.</a:t>
            </a:r>
            <a:endParaRPr/>
          </a:p>
        </p:txBody>
      </p:sp>
      <p:sp>
        <p:nvSpPr>
          <p:cNvPr id="138" name="Google Shape;138;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would take the estimated time that Addis takes to recruit a client and spend on the onboarding process and take ½ of it to reach our target goal. So if he took an average of 2 hours per client including the recruiting time and onboarding our goal with our system in place would be 1 hour.</a:t>
            </a:r>
            <a:endParaRPr/>
          </a:p>
        </p:txBody>
      </p:sp>
      <p:sp>
        <p:nvSpPr>
          <p:cNvPr id="139" name="Google Shape;139;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1"/>
          <p:cNvPicPr preferRelativeResize="0"/>
          <p:nvPr/>
        </p:nvPicPr>
        <p:blipFill>
          <a:blip r:embed="rId3">
            <a:alphaModFix/>
          </a:blip>
          <a:stretch>
            <a:fillRect/>
          </a:stretch>
        </p:blipFill>
        <p:spPr>
          <a:xfrm>
            <a:off x="89850" y="517006"/>
            <a:ext cx="1090908" cy="1078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