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04c37a12cf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04c37a12cf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233A44"/>
              </a:buClr>
              <a:buSzPts val="1300"/>
              <a:buFont typeface="Calibri"/>
              <a:buChar char="-"/>
            </a:pPr>
            <a:r>
              <a:rPr lang="en-GB" sz="1300">
                <a:solidFill>
                  <a:srgbClr val="233A44"/>
                </a:solidFill>
                <a:latin typeface="Calibri"/>
                <a:ea typeface="Calibri"/>
                <a:cs typeface="Calibri"/>
                <a:sym typeface="Calibri"/>
              </a:rPr>
              <a:t>77 day critical path, some of this has already been completed before the semester began</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Clr>
                <a:srgbClr val="233A44"/>
              </a:buClr>
              <a:buSzPts val="1300"/>
              <a:buFont typeface="Calibri"/>
              <a:buChar char="-"/>
            </a:pPr>
            <a:r>
              <a:rPr lang="en-GB" sz="1300">
                <a:solidFill>
                  <a:srgbClr val="233A44"/>
                </a:solidFill>
                <a:latin typeface="Calibri"/>
                <a:ea typeface="Calibri"/>
                <a:cs typeface="Calibri"/>
                <a:sym typeface="Calibri"/>
              </a:rPr>
              <a:t>The creation of the repo is the first burst, allows the group to split into website template and client portal. The template itself is a burst as once the initial set up is complete the portal and initial feedback can begin as well </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Clr>
                <a:srgbClr val="233A44"/>
              </a:buClr>
              <a:buSzPts val="1300"/>
              <a:buFont typeface="Calibri"/>
              <a:buChar char="-"/>
            </a:pPr>
            <a:r>
              <a:rPr lang="en-GB" sz="1300">
                <a:solidFill>
                  <a:srgbClr val="233A44"/>
                </a:solidFill>
                <a:latin typeface="Calibri"/>
                <a:ea typeface="Calibri"/>
                <a:cs typeface="Calibri"/>
                <a:sym typeface="Calibri"/>
              </a:rPr>
              <a:t>The portal is the first merge, as it requires some portion of the template to be completed before basic functionality can be developed. Sponsor feedback is the major merge as we’ll be taking feedback from on the site template and functionality from the portal to proceed to final implementation</a:t>
            </a:r>
            <a:endParaRPr sz="1300">
              <a:solidFill>
                <a:srgbClr val="233A44"/>
              </a:solidFill>
              <a:latin typeface="Calibri"/>
              <a:ea typeface="Calibri"/>
              <a:cs typeface="Calibri"/>
              <a:sym typeface="Calibri"/>
            </a:endParaRPr>
          </a:p>
          <a:p>
            <a:pPr indent="0" lvl="0" marL="457200" rtl="0" algn="l">
              <a:lnSpc>
                <a:spcPct val="115000"/>
              </a:lnSpc>
              <a:spcBef>
                <a:spcPts val="1200"/>
              </a:spcBef>
              <a:spcAft>
                <a:spcPts val="1200"/>
              </a:spcAft>
              <a:buNone/>
            </a:pPr>
            <a:r>
              <a:t/>
            </a:r>
            <a:endParaRPr sz="1300">
              <a:solidFill>
                <a:srgbClr val="233A44"/>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0c3062416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0c3062416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04c37a12cf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04c37a12cf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Front-End Team: Jessie Yanez Garcia (Leading) → Thushal, Beza and Ammar </a:t>
            </a:r>
            <a:endParaRPr/>
          </a:p>
          <a:p>
            <a:pPr indent="0" lvl="0" marL="0" rtl="0" algn="l">
              <a:spcBef>
                <a:spcPts val="0"/>
              </a:spcBef>
              <a:spcAft>
                <a:spcPts val="0"/>
              </a:spcAft>
              <a:buNone/>
            </a:pPr>
            <a:r>
              <a:rPr lang="en-GB"/>
              <a:t>Back-End Team: Tony &amp; Henry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04c37a12cf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04c37a12cf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04c37a12cf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04c37a12cf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Great Oaks cleaning solution is a company that provides the cleaning and janitorial</a:t>
            </a:r>
            <a:endParaRPr/>
          </a:p>
          <a:p>
            <a:pPr indent="0" lvl="0" marL="0" rtl="0" algn="l">
              <a:spcBef>
                <a:spcPts val="0"/>
              </a:spcBef>
              <a:spcAft>
                <a:spcPts val="0"/>
              </a:spcAft>
              <a:buClr>
                <a:schemeClr val="dk1"/>
              </a:buClr>
              <a:buSzPts val="1100"/>
              <a:buFont typeface="Arial"/>
              <a:buNone/>
            </a:pPr>
            <a:r>
              <a:rPr lang="en-GB"/>
              <a:t>services. They specialize in cleaning commercial and government office buildings, post-</a:t>
            </a:r>
            <a:endParaRPr/>
          </a:p>
          <a:p>
            <a:pPr indent="0" lvl="0" marL="0" rtl="0" algn="l">
              <a:spcBef>
                <a:spcPts val="0"/>
              </a:spcBef>
              <a:spcAft>
                <a:spcPts val="0"/>
              </a:spcAft>
              <a:buClr>
                <a:schemeClr val="dk1"/>
              </a:buClr>
              <a:buSzPts val="1100"/>
              <a:buFont typeface="Arial"/>
              <a:buNone/>
            </a:pPr>
            <a:r>
              <a:rPr lang="en-GB"/>
              <a:t>construction, and provide floor care and disinfecting services in the DMV area. As of 2020-2021,</a:t>
            </a:r>
            <a:endParaRPr/>
          </a:p>
          <a:p>
            <a:pPr indent="0" lvl="0" marL="0" rtl="0" algn="l">
              <a:spcBef>
                <a:spcPts val="0"/>
              </a:spcBef>
              <a:spcAft>
                <a:spcPts val="0"/>
              </a:spcAft>
              <a:buClr>
                <a:schemeClr val="dk1"/>
              </a:buClr>
              <a:buSzPts val="1100"/>
              <a:buFont typeface="Arial"/>
              <a:buNone/>
            </a:pPr>
            <a:r>
              <a:rPr lang="en-GB"/>
              <a:t>Since it is a relatively new company, as of 2020–2021, it has continued to operate without</a:t>
            </a:r>
            <a:endParaRPr/>
          </a:p>
          <a:p>
            <a:pPr indent="0" lvl="0" marL="0" rtl="0" algn="l">
              <a:spcBef>
                <a:spcPts val="0"/>
              </a:spcBef>
              <a:spcAft>
                <a:spcPts val="0"/>
              </a:spcAft>
              <a:buClr>
                <a:schemeClr val="dk1"/>
              </a:buClr>
              <a:buSzPts val="1100"/>
              <a:buFont typeface="Arial"/>
              <a:buNone/>
            </a:pPr>
            <a:r>
              <a:rPr lang="en-GB"/>
              <a:t>experiencing a sizable loss or profit. The company has struggled with gaining new business,</a:t>
            </a:r>
            <a:endParaRPr/>
          </a:p>
          <a:p>
            <a:pPr indent="0" lvl="0" marL="0" rtl="0" algn="l">
              <a:spcBef>
                <a:spcPts val="0"/>
              </a:spcBef>
              <a:spcAft>
                <a:spcPts val="0"/>
              </a:spcAft>
              <a:buClr>
                <a:schemeClr val="dk1"/>
              </a:buClr>
              <a:buSzPts val="1100"/>
              <a:buFont typeface="Arial"/>
              <a:buNone/>
            </a:pPr>
            <a:r>
              <a:rPr lang="en-GB"/>
              <a:t>being competitive in the market, marketing its brand, and other issues. As a result, the company</a:t>
            </a:r>
            <a:endParaRPr/>
          </a:p>
          <a:p>
            <a:pPr indent="0" lvl="0" marL="0" rtl="0" algn="l">
              <a:spcBef>
                <a:spcPts val="0"/>
              </a:spcBef>
              <a:spcAft>
                <a:spcPts val="0"/>
              </a:spcAft>
              <a:buClr>
                <a:schemeClr val="dk1"/>
              </a:buClr>
              <a:buSzPts val="1100"/>
              <a:buFont typeface="Arial"/>
              <a:buNone/>
            </a:pPr>
            <a:r>
              <a:rPr lang="en-GB"/>
              <a:t>has a low client yield. The company has three employees, and it hasn’t let go of any</a:t>
            </a:r>
            <a:endParaRPr/>
          </a:p>
          <a:p>
            <a:pPr indent="0" lvl="0" marL="0" rtl="0" algn="l">
              <a:spcBef>
                <a:spcPts val="0"/>
              </a:spcBef>
              <a:spcAft>
                <a:spcPts val="0"/>
              </a:spcAft>
              <a:buClr>
                <a:schemeClr val="dk1"/>
              </a:buClr>
              <a:buSzPts val="1100"/>
              <a:buFont typeface="Arial"/>
              <a:buNone/>
            </a:pPr>
            <a:r>
              <a:rPr lang="en-GB"/>
              <a:t>employees so far. The company currently employs three people, and no employees have been let</a:t>
            </a:r>
            <a:endParaRPr/>
          </a:p>
          <a:p>
            <a:pPr indent="0" lvl="0" marL="0" rtl="0" algn="l">
              <a:spcBef>
                <a:spcPts val="0"/>
              </a:spcBef>
              <a:spcAft>
                <a:spcPts val="0"/>
              </a:spcAft>
              <a:buClr>
                <a:schemeClr val="dk1"/>
              </a:buClr>
              <a:buSzPts val="1100"/>
              <a:buFont typeface="Arial"/>
              <a:buNone/>
            </a:pPr>
            <a:r>
              <a:rPr lang="en-GB"/>
              <a:t>go. Competition for Great Oaks in the commercial cleaning sector in the DMV comes from local,</a:t>
            </a:r>
            <a:endParaRPr/>
          </a:p>
          <a:p>
            <a:pPr indent="0" lvl="0" marL="0" rtl="0" algn="l">
              <a:spcBef>
                <a:spcPts val="0"/>
              </a:spcBef>
              <a:spcAft>
                <a:spcPts val="0"/>
              </a:spcAft>
              <a:buClr>
                <a:schemeClr val="dk1"/>
              </a:buClr>
              <a:buSzPts val="1100"/>
              <a:buFont typeface="Arial"/>
              <a:buNone/>
            </a:pPr>
            <a:r>
              <a:rPr lang="en-GB"/>
              <a:t>regional, and national sources. The industry has continued to grow, in terms of operators and</a:t>
            </a:r>
            <a:endParaRPr/>
          </a:p>
          <a:p>
            <a:pPr indent="0" lvl="0" marL="0" rtl="0" algn="l">
              <a:spcBef>
                <a:spcPts val="0"/>
              </a:spcBef>
              <a:spcAft>
                <a:spcPts val="0"/>
              </a:spcAft>
              <a:buNone/>
            </a:pPr>
            <a:r>
              <a:rPr lang="en-GB"/>
              <a:t>revenue, steadily since 2011 -HH</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04c37a12cf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04c37a12cf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scope of this project is to improve the efficiency and effectiveness of Great Oaks by implementing new processes, tools, and systems. The project aims to increase productivity, expand services, and provide a better customer experience. HH</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Holistic scope is to offer a web app that allows for lower turnaround on client recruitment and onboarding, reduced time spent by </a:t>
            </a:r>
            <a:r>
              <a:rPr lang="en-GB"/>
              <a:t>management</a:t>
            </a:r>
            <a:r>
              <a:rPr lang="en-GB"/>
              <a:t> on routine tasks, and giving clients the </a:t>
            </a:r>
            <a:r>
              <a:rPr lang="en-GB"/>
              <a:t>opportunity</a:t>
            </a:r>
            <a:r>
              <a:rPr lang="en-GB"/>
              <a:t> to perform some self-service in terms of recruitment and and account management. Backend long term support is not the purpose of this course or our project so that will be up to the stakeholder. However, we do want to position this system to be as easy to maintain ass possible. TT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04c37a12cf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04c37a12cf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Touched on in the previous slide, Addis is really looking for a system that will allow him to shift his focus to other business </a:t>
            </a:r>
            <a:r>
              <a:rPr lang="en-GB"/>
              <a:t>segments</a:t>
            </a:r>
            <a:r>
              <a:rPr lang="en-GB"/>
              <a:t>. Lower turnaround time for client contact, particularly first contacts and initial quotes. The site needs to be something that he can point to or clients can easily discover on their own to get them engaged with the second portion of the app, the client portal. This leads to greater data capture potential from both </a:t>
            </a:r>
            <a:r>
              <a:rPr lang="en-GB"/>
              <a:t>management</a:t>
            </a:r>
            <a:r>
              <a:rPr lang="en-GB"/>
              <a:t> and clients. While we initially considered developing a mobile app, after </a:t>
            </a:r>
            <a:r>
              <a:rPr lang="en-GB"/>
              <a:t>discussions with the client we ended up deciding on a web app that would be responsive enough to be able to be used on multiple devices to give clients a little more flexibility with how they used the system. For this point to really succeed though the app will need to be relatively user friendly. We want to give clients just the right amount of access to account data and  service information to choose and engage with Great Oaks without overloading them. On the management side we want to make utilizing client data as painless as possible and provide the tools for at-a-glance reports that allow him to get a better picture on whats going on with the business. TT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04c37a12cf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04c37a12cf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04c37a12cf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04c37a12cf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04c37a12cf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04c37a12cf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Option 1: fallback position, easiest for us to just hand-off package to addis and leave the rest up to him, will eat up a small amount of money but least amount of stress</a:t>
            </a:r>
            <a:endParaRPr/>
          </a:p>
          <a:p>
            <a:pPr indent="0" lvl="0" marL="0" rtl="0" algn="l">
              <a:spcBef>
                <a:spcPts val="0"/>
              </a:spcBef>
              <a:spcAft>
                <a:spcPts val="0"/>
              </a:spcAft>
              <a:buNone/>
            </a:pPr>
            <a:r>
              <a:rPr lang="en-GB"/>
              <a:t>Option 2: More complexity for us to deal with but the cheapest long term (1st year free, minimal costs after that), offers a lot of additional functionality going forward with adoption of other AWS tools</a:t>
            </a:r>
            <a:endParaRPr/>
          </a:p>
          <a:p>
            <a:pPr indent="0" lvl="0" marL="0" rtl="0" algn="l">
              <a:spcBef>
                <a:spcPts val="0"/>
              </a:spcBef>
              <a:spcAft>
                <a:spcPts val="0"/>
              </a:spcAft>
              <a:buNone/>
            </a:pPr>
            <a:r>
              <a:rPr lang="en-GB"/>
              <a:t>Option 3: Probably highest upfront cost, long term tends to balance out with Option 1. Some complexity but we do have experience in the group so lower learning curve than option 2.</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04c37a12cf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04c37a12cf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Estimated 70~ days to complete the project</a:t>
            </a:r>
            <a:endParaRPr/>
          </a:p>
          <a:p>
            <a:pPr indent="-298450" lvl="0" marL="457200" rtl="0" algn="l">
              <a:spcBef>
                <a:spcPts val="0"/>
              </a:spcBef>
              <a:spcAft>
                <a:spcPts val="0"/>
              </a:spcAft>
              <a:buSzPts val="1100"/>
              <a:buChar char="-"/>
            </a:pPr>
            <a:r>
              <a:rPr lang="en-GB"/>
              <a:t>Sponsor-Client meeting to achieve feedback and display alpha/beta phases of project</a:t>
            </a:r>
            <a:endParaRPr/>
          </a:p>
          <a:p>
            <a:pPr indent="-298450" lvl="0" marL="457200" rtl="0" algn="l">
              <a:spcBef>
                <a:spcPts val="0"/>
              </a:spcBef>
              <a:spcAft>
                <a:spcPts val="0"/>
              </a:spcAft>
              <a:buSzPts val="1100"/>
              <a:buChar char="-"/>
            </a:pPr>
            <a:r>
              <a:rPr lang="en-GB"/>
              <a:t>Front-End Team establish | Back-End Team establish, not shown on project schedule for clarity</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solidFill>
                  <a:schemeClr val="dk1"/>
                </a:solidFill>
                <a:latin typeface="Times New Roman"/>
                <a:ea typeface="Times New Roman"/>
                <a:cs typeface="Times New Roman"/>
                <a:sym typeface="Times New Roman"/>
              </a:rPr>
              <a:t>The purpose of a milestone task is to provide a marker in the schedule. No work is done in a</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GB">
                <a:solidFill>
                  <a:schemeClr val="dk1"/>
                </a:solidFill>
                <a:latin typeface="Times New Roman"/>
                <a:ea typeface="Times New Roman"/>
                <a:cs typeface="Times New Roman"/>
                <a:sym typeface="Times New Roman"/>
              </a:rPr>
              <a:t>milestone task as it merely indicates that a condition has been reached. Therefore, a milestone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GB">
                <a:solidFill>
                  <a:schemeClr val="dk1"/>
                </a:solidFill>
                <a:latin typeface="Times New Roman"/>
                <a:ea typeface="Times New Roman"/>
                <a:cs typeface="Times New Roman"/>
                <a:sym typeface="Times New Roman"/>
              </a:rPr>
              <a:t>task has 0 duration. We will use the property to designate which tasks in our schedule are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GB">
                <a:solidFill>
                  <a:schemeClr val="dk1"/>
                </a:solidFill>
                <a:latin typeface="Times New Roman"/>
                <a:ea typeface="Times New Roman"/>
                <a:cs typeface="Times New Roman"/>
                <a:sym typeface="Times New Roman"/>
              </a:rPr>
              <a:t>milestone tasks.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GB">
                <a:solidFill>
                  <a:schemeClr val="dk1"/>
                </a:solidFill>
                <a:latin typeface="Times New Roman"/>
                <a:ea typeface="Times New Roman"/>
                <a:cs typeface="Times New Roman"/>
                <a:sym typeface="Times New Roman"/>
              </a:rPr>
              <a:t>When we </a:t>
            </a:r>
            <a:r>
              <a:rPr lang="en-GB">
                <a:solidFill>
                  <a:schemeClr val="dk1"/>
                </a:solidFill>
                <a:latin typeface="Times New Roman"/>
                <a:ea typeface="Times New Roman"/>
                <a:cs typeface="Times New Roman"/>
                <a:sym typeface="Times New Roman"/>
              </a:rPr>
              <a:t>initially</a:t>
            </a:r>
            <a:r>
              <a:rPr lang="en-GB">
                <a:solidFill>
                  <a:schemeClr val="dk1"/>
                </a:solidFill>
                <a:latin typeface="Times New Roman"/>
                <a:ea typeface="Times New Roman"/>
                <a:cs typeface="Times New Roman"/>
                <a:sym typeface="Times New Roman"/>
              </a:rPr>
              <a:t> conceived our schedule, we placed a couple of tasks that we intended to be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GB">
                <a:solidFill>
                  <a:schemeClr val="dk1"/>
                </a:solidFill>
                <a:latin typeface="Times New Roman"/>
                <a:ea typeface="Times New Roman"/>
                <a:cs typeface="Times New Roman"/>
                <a:sym typeface="Times New Roman"/>
              </a:rPr>
              <a:t>milestone tasks. - HH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04c37a12c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04c37a12c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485950" y="1830075"/>
            <a:ext cx="6106800" cy="1550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Team 5 | Vanilla Systems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GB"/>
              <a:t>Team Leader: Anthony Tortora</a:t>
            </a:r>
            <a:endParaRPr/>
          </a:p>
          <a:p>
            <a:pPr indent="0" lvl="0" marL="0" rtl="0" algn="ctr">
              <a:spcBef>
                <a:spcPts val="0"/>
              </a:spcBef>
              <a:spcAft>
                <a:spcPts val="0"/>
              </a:spcAft>
              <a:buNone/>
            </a:pPr>
            <a:r>
              <a:rPr lang="en-GB"/>
              <a:t>Contributor: Henry Ho</a:t>
            </a:r>
            <a:endParaRPr/>
          </a:p>
        </p:txBody>
      </p:sp>
      <p:pic>
        <p:nvPicPr>
          <p:cNvPr id="130" name="Google Shape;130;p13"/>
          <p:cNvPicPr preferRelativeResize="0"/>
          <p:nvPr/>
        </p:nvPicPr>
        <p:blipFill>
          <a:blip r:embed="rId3">
            <a:alphaModFix/>
          </a:blip>
          <a:stretch>
            <a:fillRect/>
          </a:stretch>
        </p:blipFill>
        <p:spPr>
          <a:xfrm>
            <a:off x="553200" y="1967550"/>
            <a:ext cx="997899" cy="103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Critical Path and Project Dependencies</a:t>
            </a:r>
            <a:endParaRPr/>
          </a:p>
        </p:txBody>
      </p:sp>
      <p:pic>
        <p:nvPicPr>
          <p:cNvPr id="193" name="Google Shape;193;p22"/>
          <p:cNvPicPr preferRelativeResize="0"/>
          <p:nvPr/>
        </p:nvPicPr>
        <p:blipFill>
          <a:blip r:embed="rId3">
            <a:alphaModFix/>
          </a:blip>
          <a:stretch>
            <a:fillRect/>
          </a:stretch>
        </p:blipFill>
        <p:spPr>
          <a:xfrm>
            <a:off x="372875" y="1699775"/>
            <a:ext cx="8366249" cy="2883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Critical Path and Project Dependencies</a:t>
            </a:r>
            <a:r>
              <a:rPr lang="en-GB"/>
              <a:t> </a:t>
            </a:r>
            <a:endParaRPr/>
          </a:p>
        </p:txBody>
      </p:sp>
      <p:sp>
        <p:nvSpPr>
          <p:cNvPr id="199" name="Google Shape;199;p23"/>
          <p:cNvSpPr txBox="1"/>
          <p:nvPr>
            <p:ph idx="1" type="body"/>
          </p:nvPr>
        </p:nvSpPr>
        <p:spPr>
          <a:xfrm>
            <a:off x="819150" y="1800200"/>
            <a:ext cx="70341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Critical Path of 77 days</a:t>
            </a:r>
            <a:endParaRPr/>
          </a:p>
          <a:p>
            <a:pPr indent="-298450" lvl="1" marL="914400" rtl="0" algn="l">
              <a:spcBef>
                <a:spcPts val="0"/>
              </a:spcBef>
              <a:spcAft>
                <a:spcPts val="0"/>
              </a:spcAft>
              <a:buSzPts val="1100"/>
              <a:buChar char="-"/>
            </a:pPr>
            <a:r>
              <a:rPr lang="en-GB"/>
              <a:t>Longer than actual WBS projection, work was completed previous to the semester to meet deadlines</a:t>
            </a:r>
            <a:endParaRPr/>
          </a:p>
          <a:p>
            <a:pPr indent="-311150" lvl="0" marL="457200" rtl="0" algn="l">
              <a:spcBef>
                <a:spcPts val="0"/>
              </a:spcBef>
              <a:spcAft>
                <a:spcPts val="0"/>
              </a:spcAft>
              <a:buSzPts val="1300"/>
              <a:buChar char="-"/>
            </a:pPr>
            <a:r>
              <a:rPr lang="en-GB"/>
              <a:t>Burst Activities: Creation of GitHub Repository, Website Template</a:t>
            </a:r>
            <a:endParaRPr/>
          </a:p>
          <a:p>
            <a:pPr indent="-298450" lvl="1" marL="914400" rtl="0" algn="l">
              <a:spcBef>
                <a:spcPts val="0"/>
              </a:spcBef>
              <a:spcAft>
                <a:spcPts val="0"/>
              </a:spcAft>
              <a:buSzPts val="1100"/>
              <a:buChar char="-"/>
            </a:pPr>
            <a:r>
              <a:rPr lang="en-GB"/>
              <a:t>GitHub </a:t>
            </a:r>
            <a:r>
              <a:rPr lang="en-GB"/>
              <a:t>initialization</a:t>
            </a:r>
            <a:r>
              <a:rPr lang="en-GB"/>
              <a:t> is </a:t>
            </a:r>
            <a:r>
              <a:rPr lang="en-GB"/>
              <a:t>initial</a:t>
            </a:r>
            <a:r>
              <a:rPr lang="en-GB"/>
              <a:t> burst that allows for the Website Template and Client Portal</a:t>
            </a:r>
            <a:endParaRPr/>
          </a:p>
          <a:p>
            <a:pPr indent="-298450" lvl="1" marL="914400" rtl="0" algn="l">
              <a:spcBef>
                <a:spcPts val="0"/>
              </a:spcBef>
              <a:spcAft>
                <a:spcPts val="0"/>
              </a:spcAft>
              <a:buSzPts val="1100"/>
              <a:buChar char="-"/>
            </a:pPr>
            <a:r>
              <a:rPr lang="en-GB"/>
              <a:t>The Website Template does not be completed to burst into the Client Portal and Feedback but a baseline prototype does need to be roughed in</a:t>
            </a:r>
            <a:endParaRPr/>
          </a:p>
          <a:p>
            <a:pPr indent="-311150" lvl="0" marL="457200" rtl="0" algn="l">
              <a:spcBef>
                <a:spcPts val="0"/>
              </a:spcBef>
              <a:spcAft>
                <a:spcPts val="0"/>
              </a:spcAft>
              <a:buSzPts val="1300"/>
              <a:buChar char="-"/>
            </a:pPr>
            <a:r>
              <a:rPr lang="en-GB"/>
              <a:t>Merge Activity: Sponsor feedback</a:t>
            </a:r>
            <a:endParaRPr/>
          </a:p>
          <a:p>
            <a:pPr indent="-298450" lvl="1" marL="914400" rtl="0" algn="l">
              <a:spcBef>
                <a:spcPts val="0"/>
              </a:spcBef>
              <a:spcAft>
                <a:spcPts val="0"/>
              </a:spcAft>
              <a:buSzPts val="1100"/>
              <a:buChar char="-"/>
            </a:pPr>
            <a:r>
              <a:rPr lang="en-GB"/>
              <a:t>All previous activities need some sort of of baseline completion before </a:t>
            </a:r>
            <a:r>
              <a:rPr lang="en-GB"/>
              <a:t>feedback</a:t>
            </a:r>
            <a:r>
              <a:rPr lang="en-GB"/>
              <a:t> will be sought, once that </a:t>
            </a:r>
            <a:r>
              <a:rPr lang="en-GB"/>
              <a:t>minimum</a:t>
            </a:r>
            <a:r>
              <a:rPr lang="en-GB"/>
              <a:t> functionality met we will begin moving toward final </a:t>
            </a:r>
            <a:r>
              <a:rPr lang="en-GB"/>
              <a:t>implementation.</a:t>
            </a:r>
            <a:endParaRPr/>
          </a:p>
          <a:p>
            <a:pPr indent="0" lvl="0" marL="0" rtl="0" algn="l">
              <a:spcBef>
                <a:spcPts val="1200"/>
              </a:spcBef>
              <a:spcAft>
                <a:spcPts val="1200"/>
              </a:spcAft>
              <a:buNone/>
            </a:pPr>
            <a:r>
              <a:t/>
            </a:r>
            <a:endParaRPr/>
          </a:p>
        </p:txBody>
      </p:sp>
      <p:pic>
        <p:nvPicPr>
          <p:cNvPr id="200" name="Google Shape;200;p23"/>
          <p:cNvPicPr preferRelativeResize="0"/>
          <p:nvPr/>
        </p:nvPicPr>
        <p:blipFill>
          <a:blip r:embed="rId3">
            <a:alphaModFix/>
          </a:blip>
          <a:stretch>
            <a:fillRect/>
          </a:stretch>
        </p:blipFill>
        <p:spPr>
          <a:xfrm>
            <a:off x="353525" y="208350"/>
            <a:ext cx="854658" cy="776450"/>
          </a:xfrm>
          <a:prstGeom prst="rect">
            <a:avLst/>
          </a:prstGeom>
          <a:noFill/>
          <a:ln>
            <a:noFill/>
          </a:ln>
        </p:spPr>
      </p:pic>
      <p:pic>
        <p:nvPicPr>
          <p:cNvPr id="201" name="Google Shape;201;p23"/>
          <p:cNvPicPr preferRelativeResize="0"/>
          <p:nvPr/>
        </p:nvPicPr>
        <p:blipFill>
          <a:blip r:embed="rId4">
            <a:alphaModFix/>
          </a:blip>
          <a:stretch>
            <a:fillRect/>
          </a:stretch>
        </p:blipFill>
        <p:spPr>
          <a:xfrm>
            <a:off x="7365050" y="3390000"/>
            <a:ext cx="1516101" cy="15161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Team Assignment</a:t>
            </a:r>
            <a:endParaRPr/>
          </a:p>
        </p:txBody>
      </p:sp>
      <p:sp>
        <p:nvSpPr>
          <p:cNvPr id="207" name="Google Shape;207;p24"/>
          <p:cNvSpPr txBox="1"/>
          <p:nvPr>
            <p:ph idx="1" type="body"/>
          </p:nvPr>
        </p:nvSpPr>
        <p:spPr>
          <a:xfrm>
            <a:off x="790125"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4- </a:t>
            </a:r>
            <a:r>
              <a:rPr lang="en-GB"/>
              <a:t>Jesse: Software Development</a:t>
            </a:r>
            <a:endParaRPr/>
          </a:p>
          <a:p>
            <a:pPr indent="0" lvl="0" marL="0" rtl="0" algn="l">
              <a:spcBef>
                <a:spcPts val="1200"/>
              </a:spcBef>
              <a:spcAft>
                <a:spcPts val="0"/>
              </a:spcAft>
              <a:buNone/>
            </a:pPr>
            <a:r>
              <a:rPr lang="en-GB"/>
              <a:t>5- </a:t>
            </a:r>
            <a:r>
              <a:rPr lang="en-GB"/>
              <a:t>Thushal: Risk Management Plan and Risk Register</a:t>
            </a:r>
            <a:endParaRPr/>
          </a:p>
          <a:p>
            <a:pPr indent="0" lvl="0" marL="0" rtl="0" algn="l">
              <a:spcBef>
                <a:spcPts val="1200"/>
              </a:spcBef>
              <a:spcAft>
                <a:spcPts val="0"/>
              </a:spcAft>
              <a:buNone/>
            </a:pPr>
            <a:r>
              <a:rPr lang="en-GB"/>
              <a:t>6- Henry: Test Plan/ Test Scripts</a:t>
            </a:r>
            <a:endParaRPr/>
          </a:p>
          <a:p>
            <a:pPr indent="0" lvl="0" marL="0" rtl="0" algn="l">
              <a:spcBef>
                <a:spcPts val="1200"/>
              </a:spcBef>
              <a:spcAft>
                <a:spcPts val="0"/>
              </a:spcAft>
              <a:buNone/>
            </a:pPr>
            <a:r>
              <a:rPr lang="en-GB"/>
              <a:t>7- Ammar: Quantification Plan</a:t>
            </a:r>
            <a:endParaRPr/>
          </a:p>
          <a:p>
            <a:pPr indent="0" lvl="0" marL="0" rtl="0" algn="l">
              <a:spcBef>
                <a:spcPts val="1200"/>
              </a:spcBef>
              <a:spcAft>
                <a:spcPts val="1200"/>
              </a:spcAft>
              <a:buNone/>
            </a:pPr>
            <a:r>
              <a:rPr lang="en-GB"/>
              <a:t>8- Beza: Training Plan and Materials</a:t>
            </a:r>
            <a:endParaRPr/>
          </a:p>
        </p:txBody>
      </p:sp>
      <p:pic>
        <p:nvPicPr>
          <p:cNvPr id="208" name="Google Shape;208;p24"/>
          <p:cNvPicPr preferRelativeResize="0"/>
          <p:nvPr/>
        </p:nvPicPr>
        <p:blipFill>
          <a:blip r:embed="rId3">
            <a:alphaModFix/>
          </a:blip>
          <a:stretch>
            <a:fillRect/>
          </a:stretch>
        </p:blipFill>
        <p:spPr>
          <a:xfrm>
            <a:off x="4455800" y="1859358"/>
            <a:ext cx="3869050" cy="257936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Approval</a:t>
            </a:r>
            <a:endParaRPr/>
          </a:p>
        </p:txBody>
      </p:sp>
      <p:pic>
        <p:nvPicPr>
          <p:cNvPr id="214" name="Google Shape;214;p25"/>
          <p:cNvPicPr preferRelativeResize="0"/>
          <p:nvPr/>
        </p:nvPicPr>
        <p:blipFill>
          <a:blip r:embed="rId3">
            <a:alphaModFix/>
          </a:blip>
          <a:stretch>
            <a:fillRect/>
          </a:stretch>
        </p:blipFill>
        <p:spPr>
          <a:xfrm>
            <a:off x="730825" y="2184900"/>
            <a:ext cx="1650700" cy="1749125"/>
          </a:xfrm>
          <a:prstGeom prst="rect">
            <a:avLst/>
          </a:prstGeom>
          <a:noFill/>
          <a:ln>
            <a:noFill/>
          </a:ln>
        </p:spPr>
      </p:pic>
      <p:pic>
        <p:nvPicPr>
          <p:cNvPr id="215" name="Google Shape;215;p25"/>
          <p:cNvPicPr preferRelativeResize="0"/>
          <p:nvPr/>
        </p:nvPicPr>
        <p:blipFill>
          <a:blip r:embed="rId4">
            <a:alphaModFix/>
          </a:blip>
          <a:stretch>
            <a:fillRect/>
          </a:stretch>
        </p:blipFill>
        <p:spPr>
          <a:xfrm>
            <a:off x="3642630" y="305937"/>
            <a:ext cx="4347201" cy="45316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790375" y="4901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Background</a:t>
            </a:r>
            <a:endParaRPr/>
          </a:p>
        </p:txBody>
      </p:sp>
      <p:sp>
        <p:nvSpPr>
          <p:cNvPr id="136" name="Google Shape;136;p14"/>
          <p:cNvSpPr txBox="1"/>
          <p:nvPr>
            <p:ph idx="1" type="body"/>
          </p:nvPr>
        </p:nvSpPr>
        <p:spPr>
          <a:xfrm>
            <a:off x="522325" y="1414650"/>
            <a:ext cx="7802400" cy="3024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Cleaning and Janitorial Services</a:t>
            </a:r>
            <a:endParaRPr/>
          </a:p>
          <a:p>
            <a:pPr indent="-311150" lvl="0" marL="457200" rtl="0" algn="l">
              <a:spcBef>
                <a:spcPts val="0"/>
              </a:spcBef>
              <a:spcAft>
                <a:spcPts val="0"/>
              </a:spcAft>
              <a:buSzPts val="1300"/>
              <a:buChar char="-"/>
            </a:pPr>
            <a:r>
              <a:rPr lang="en-GB"/>
              <a:t>Company started out in 2020</a:t>
            </a:r>
            <a:endParaRPr/>
          </a:p>
          <a:p>
            <a:pPr indent="-311150" lvl="0" marL="457200" rtl="0" algn="l">
              <a:spcBef>
                <a:spcPts val="0"/>
              </a:spcBef>
              <a:spcAft>
                <a:spcPts val="0"/>
              </a:spcAft>
              <a:buSzPts val="1300"/>
              <a:buChar char="-"/>
            </a:pPr>
            <a:r>
              <a:rPr lang="en-GB"/>
              <a:t>Struggles to attract new businesses</a:t>
            </a:r>
            <a:endParaRPr/>
          </a:p>
          <a:p>
            <a:pPr indent="-311150" lvl="0" marL="457200" rtl="0" algn="l">
              <a:spcBef>
                <a:spcPts val="0"/>
              </a:spcBef>
              <a:spcAft>
                <a:spcPts val="0"/>
              </a:spcAft>
              <a:buSzPts val="1300"/>
              <a:buChar char="-"/>
            </a:pPr>
            <a:r>
              <a:rPr lang="en-GB"/>
              <a:t>Lacks in competition with other popular cleaning services</a:t>
            </a:r>
            <a:endParaRPr/>
          </a:p>
          <a:p>
            <a:pPr indent="-311150" lvl="0" marL="457200" rtl="0" algn="l">
              <a:spcBef>
                <a:spcPts val="0"/>
              </a:spcBef>
              <a:spcAft>
                <a:spcPts val="0"/>
              </a:spcAft>
              <a:buSzPts val="1300"/>
              <a:buChar char="-"/>
            </a:pPr>
            <a:r>
              <a:rPr lang="en-GB"/>
              <a:t>Low Employment rate </a:t>
            </a:r>
            <a:endParaRPr/>
          </a:p>
          <a:p>
            <a:pPr indent="-311150" lvl="0" marL="457200" rtl="0" algn="l">
              <a:spcBef>
                <a:spcPts val="0"/>
              </a:spcBef>
              <a:spcAft>
                <a:spcPts val="0"/>
              </a:spcAft>
              <a:buSzPts val="1300"/>
              <a:buChar char="-"/>
            </a:pPr>
            <a:r>
              <a:rPr lang="en-GB"/>
              <a:t>Operates in a rudimentary business model that has low growth potential</a:t>
            </a:r>
            <a:endParaRPr/>
          </a:p>
        </p:txBody>
      </p:sp>
      <p:pic>
        <p:nvPicPr>
          <p:cNvPr id="137" name="Google Shape;137;p14"/>
          <p:cNvPicPr preferRelativeResize="0"/>
          <p:nvPr/>
        </p:nvPicPr>
        <p:blipFill>
          <a:blip r:embed="rId3">
            <a:alphaModFix/>
          </a:blip>
          <a:stretch>
            <a:fillRect/>
          </a:stretch>
        </p:blipFill>
        <p:spPr>
          <a:xfrm>
            <a:off x="2569913" y="3447700"/>
            <a:ext cx="3453075" cy="1074550"/>
          </a:xfrm>
          <a:prstGeom prst="rect">
            <a:avLst/>
          </a:prstGeom>
          <a:noFill/>
          <a:ln>
            <a:noFill/>
          </a:ln>
        </p:spPr>
      </p:pic>
      <p:pic>
        <p:nvPicPr>
          <p:cNvPr id="138" name="Google Shape;138;p14"/>
          <p:cNvPicPr preferRelativeResize="0"/>
          <p:nvPr/>
        </p:nvPicPr>
        <p:blipFill>
          <a:blip r:embed="rId4">
            <a:alphaModFix/>
          </a:blip>
          <a:stretch>
            <a:fillRect/>
          </a:stretch>
        </p:blipFill>
        <p:spPr>
          <a:xfrm>
            <a:off x="6624575" y="944140"/>
            <a:ext cx="1546974" cy="146171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ph type="title"/>
          </p:nvPr>
        </p:nvSpPr>
        <p:spPr>
          <a:xfrm>
            <a:off x="819150" y="10957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Scope Description</a:t>
            </a:r>
            <a:endParaRPr/>
          </a:p>
        </p:txBody>
      </p:sp>
      <p:sp>
        <p:nvSpPr>
          <p:cNvPr id="144" name="Google Shape;144;p15"/>
          <p:cNvSpPr txBox="1"/>
          <p:nvPr>
            <p:ph idx="1" type="body"/>
          </p:nvPr>
        </p:nvSpPr>
        <p:spPr>
          <a:xfrm>
            <a:off x="549475" y="1922950"/>
            <a:ext cx="7505700" cy="291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 SCOPE</a:t>
            </a:r>
            <a:endParaRPr/>
          </a:p>
          <a:p>
            <a:pPr indent="-311150" lvl="0" marL="457200" rtl="0" algn="l">
              <a:spcBef>
                <a:spcPts val="1200"/>
              </a:spcBef>
              <a:spcAft>
                <a:spcPts val="0"/>
              </a:spcAft>
              <a:buSzPts val="1300"/>
              <a:buChar char="-"/>
            </a:pPr>
            <a:r>
              <a:rPr lang="en-GB"/>
              <a:t>A web app to uproot rudimentary methods of cold calls</a:t>
            </a:r>
            <a:endParaRPr/>
          </a:p>
          <a:p>
            <a:pPr indent="-311150" lvl="0" marL="457200" rtl="0" algn="l">
              <a:spcBef>
                <a:spcPts val="0"/>
              </a:spcBef>
              <a:spcAft>
                <a:spcPts val="0"/>
              </a:spcAft>
              <a:buSzPts val="1300"/>
              <a:buChar char="-"/>
            </a:pPr>
            <a:r>
              <a:rPr lang="en-GB"/>
              <a:t>Client contact and quotes are retrieved through websites and stored in database</a:t>
            </a:r>
            <a:endParaRPr/>
          </a:p>
          <a:p>
            <a:pPr indent="-311150" lvl="0" marL="457200" rtl="0" algn="l">
              <a:spcBef>
                <a:spcPts val="0"/>
              </a:spcBef>
              <a:spcAft>
                <a:spcPts val="0"/>
              </a:spcAft>
              <a:buSzPts val="1300"/>
              <a:buChar char="-"/>
            </a:pPr>
            <a:r>
              <a:rPr lang="en-GB"/>
              <a:t>Client Self-Service option to create </a:t>
            </a:r>
            <a:r>
              <a:rPr lang="en-GB"/>
              <a:t>login</a:t>
            </a:r>
            <a:r>
              <a:rPr lang="en-GB"/>
              <a:t> credentials for future services.</a:t>
            </a:r>
            <a:endParaRPr/>
          </a:p>
          <a:p>
            <a:pPr indent="-311150" lvl="0" marL="457200" rtl="0" algn="l">
              <a:spcBef>
                <a:spcPts val="0"/>
              </a:spcBef>
              <a:spcAft>
                <a:spcPts val="0"/>
              </a:spcAft>
              <a:buSzPts val="1300"/>
              <a:buChar char="-"/>
            </a:pPr>
            <a:r>
              <a:rPr lang="en-GB"/>
              <a:t>User friendly system and UI that management can be trained on to operate</a:t>
            </a:r>
            <a:endParaRPr/>
          </a:p>
          <a:p>
            <a:pPr indent="0" lvl="0" marL="0" rtl="0" algn="l">
              <a:spcBef>
                <a:spcPts val="1200"/>
              </a:spcBef>
              <a:spcAft>
                <a:spcPts val="0"/>
              </a:spcAft>
              <a:buNone/>
            </a:pPr>
            <a:r>
              <a:rPr lang="en-GB"/>
              <a:t>OUT OF SCOPE</a:t>
            </a:r>
            <a:endParaRPr/>
          </a:p>
          <a:p>
            <a:pPr indent="-311150" lvl="0" marL="457200" rtl="0" algn="l">
              <a:spcBef>
                <a:spcPts val="1200"/>
              </a:spcBef>
              <a:spcAft>
                <a:spcPts val="0"/>
              </a:spcAft>
              <a:buSzPts val="1300"/>
              <a:buChar char="-"/>
            </a:pPr>
            <a:r>
              <a:rPr lang="en-GB"/>
              <a:t>Provide maintenance and server upkeep</a:t>
            </a:r>
            <a:endParaRPr/>
          </a:p>
          <a:p>
            <a:pPr indent="-311150" lvl="0" marL="457200" rtl="0" algn="l">
              <a:spcBef>
                <a:spcPts val="0"/>
              </a:spcBef>
              <a:spcAft>
                <a:spcPts val="0"/>
              </a:spcAft>
              <a:buSzPts val="1300"/>
              <a:buChar char="-"/>
            </a:pPr>
            <a:r>
              <a:rPr lang="en-GB"/>
              <a:t>Updated software/source code to keep website afloat and manageable</a:t>
            </a:r>
            <a:endParaRPr/>
          </a:p>
        </p:txBody>
      </p:sp>
      <p:pic>
        <p:nvPicPr>
          <p:cNvPr id="145" name="Google Shape;145;p15"/>
          <p:cNvPicPr preferRelativeResize="0"/>
          <p:nvPr/>
        </p:nvPicPr>
        <p:blipFill>
          <a:blip r:embed="rId3">
            <a:alphaModFix/>
          </a:blip>
          <a:stretch>
            <a:fillRect/>
          </a:stretch>
        </p:blipFill>
        <p:spPr>
          <a:xfrm>
            <a:off x="5146375" y="452950"/>
            <a:ext cx="3261874" cy="2009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Requirements</a:t>
            </a:r>
            <a:endParaRPr/>
          </a:p>
        </p:txBody>
      </p:sp>
      <p:sp>
        <p:nvSpPr>
          <p:cNvPr id="151" name="Google Shape;151;p16"/>
          <p:cNvSpPr txBox="1"/>
          <p:nvPr>
            <p:ph idx="1" type="body"/>
          </p:nvPr>
        </p:nvSpPr>
        <p:spPr>
          <a:xfrm>
            <a:off x="569000" y="1800200"/>
            <a:ext cx="7409400" cy="2778000"/>
          </a:xfrm>
          <a:prstGeom prst="rect">
            <a:avLst/>
          </a:prstGeom>
        </p:spPr>
        <p:txBody>
          <a:bodyPr anchorCtr="0" anchor="t" bIns="91425" lIns="91425" spcFirstLastPara="1" rIns="91425" wrap="square" tIns="91425">
            <a:normAutofit lnSpcReduction="20000"/>
          </a:bodyPr>
          <a:lstStyle/>
          <a:p>
            <a:pPr indent="-393700" lvl="0" marL="457200" rtl="0" algn="l">
              <a:spcBef>
                <a:spcPts val="0"/>
              </a:spcBef>
              <a:spcAft>
                <a:spcPts val="0"/>
              </a:spcAft>
              <a:buSzPts val="2600"/>
              <a:buChar char="-"/>
            </a:pPr>
            <a:r>
              <a:rPr lang="en-GB" sz="2600"/>
              <a:t>Reduce communication time by 50%</a:t>
            </a:r>
            <a:endParaRPr sz="2600"/>
          </a:p>
          <a:p>
            <a:pPr indent="-393700" lvl="0" marL="457200" rtl="0" algn="l">
              <a:spcBef>
                <a:spcPts val="0"/>
              </a:spcBef>
              <a:spcAft>
                <a:spcPts val="0"/>
              </a:spcAft>
              <a:buSzPts val="2600"/>
              <a:buChar char="-"/>
            </a:pPr>
            <a:r>
              <a:rPr lang="en-GB" sz="2600"/>
              <a:t>Increase internet presence </a:t>
            </a:r>
            <a:endParaRPr sz="2600"/>
          </a:p>
          <a:p>
            <a:pPr indent="-393700" lvl="0" marL="457200" rtl="0" algn="l">
              <a:spcBef>
                <a:spcPts val="0"/>
              </a:spcBef>
              <a:spcAft>
                <a:spcPts val="0"/>
              </a:spcAft>
              <a:buSzPts val="2600"/>
              <a:buChar char="-"/>
            </a:pPr>
            <a:r>
              <a:rPr lang="en-GB" sz="2600"/>
              <a:t>Improve data collection by 50 %</a:t>
            </a:r>
            <a:endParaRPr sz="2600"/>
          </a:p>
          <a:p>
            <a:pPr indent="-393700" lvl="0" marL="457200" rtl="0" algn="l">
              <a:spcBef>
                <a:spcPts val="0"/>
              </a:spcBef>
              <a:spcAft>
                <a:spcPts val="0"/>
              </a:spcAft>
              <a:buSzPts val="2600"/>
              <a:buChar char="-"/>
            </a:pPr>
            <a:r>
              <a:rPr lang="en-GB" sz="2600"/>
              <a:t>Accessible across multiple devices </a:t>
            </a:r>
            <a:endParaRPr sz="2600"/>
          </a:p>
          <a:p>
            <a:pPr indent="-393700" lvl="0" marL="457200" rtl="0" algn="l">
              <a:spcBef>
                <a:spcPts val="0"/>
              </a:spcBef>
              <a:spcAft>
                <a:spcPts val="0"/>
              </a:spcAft>
              <a:buSzPts val="2600"/>
              <a:buChar char="-"/>
            </a:pPr>
            <a:r>
              <a:rPr lang="en-GB" sz="2600"/>
              <a:t>User Friendly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52" name="Google Shape;152;p16"/>
          <p:cNvPicPr preferRelativeResize="0"/>
          <p:nvPr/>
        </p:nvPicPr>
        <p:blipFill>
          <a:blip r:embed="rId3">
            <a:alphaModFix/>
          </a:blip>
          <a:stretch>
            <a:fillRect/>
          </a:stretch>
        </p:blipFill>
        <p:spPr>
          <a:xfrm>
            <a:off x="6048363" y="2500963"/>
            <a:ext cx="2276475" cy="2009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819150" y="6736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Deliverables</a:t>
            </a:r>
            <a:endParaRPr/>
          </a:p>
        </p:txBody>
      </p:sp>
      <p:sp>
        <p:nvSpPr>
          <p:cNvPr id="158" name="Google Shape;158;p17"/>
          <p:cNvSpPr txBox="1"/>
          <p:nvPr>
            <p:ph idx="1" type="body"/>
          </p:nvPr>
        </p:nvSpPr>
        <p:spPr>
          <a:xfrm>
            <a:off x="819150" y="1223675"/>
            <a:ext cx="7505700" cy="2980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sz="1400"/>
              <a:t>Fully functioning website that can be </a:t>
            </a:r>
            <a:r>
              <a:rPr lang="en-GB" sz="1400"/>
              <a:t>dynamically</a:t>
            </a:r>
            <a:r>
              <a:rPr lang="en-GB" sz="1400"/>
              <a:t> adjusted and pushed out to our Client</a:t>
            </a:r>
            <a:endParaRPr sz="1400"/>
          </a:p>
          <a:p>
            <a:pPr indent="-317500" lvl="0" marL="457200" rtl="0" algn="l">
              <a:spcBef>
                <a:spcPts val="0"/>
              </a:spcBef>
              <a:spcAft>
                <a:spcPts val="0"/>
              </a:spcAft>
              <a:buSzPts val="1400"/>
              <a:buChar char="-"/>
            </a:pPr>
            <a:r>
              <a:rPr lang="en-GB" sz="1400"/>
              <a:t>Greater ability to compete among other local and regional cleaning services</a:t>
            </a:r>
            <a:endParaRPr sz="1400"/>
          </a:p>
          <a:p>
            <a:pPr indent="-317500" lvl="0" marL="457200" rtl="0" algn="l">
              <a:spcBef>
                <a:spcPts val="0"/>
              </a:spcBef>
              <a:spcAft>
                <a:spcPts val="0"/>
              </a:spcAft>
              <a:buSzPts val="1400"/>
              <a:buChar char="-"/>
            </a:pPr>
            <a:r>
              <a:rPr lang="en-GB" sz="1400"/>
              <a:t>Platform for future social media </a:t>
            </a:r>
            <a:r>
              <a:rPr lang="en-GB" sz="1400"/>
              <a:t>presence</a:t>
            </a:r>
            <a:endParaRPr sz="1400"/>
          </a:p>
          <a:p>
            <a:pPr indent="-317500" lvl="0" marL="457200" rtl="0" algn="l">
              <a:spcBef>
                <a:spcPts val="0"/>
              </a:spcBef>
              <a:spcAft>
                <a:spcPts val="0"/>
              </a:spcAft>
              <a:buSzPts val="1400"/>
              <a:buChar char="-"/>
            </a:pPr>
            <a:r>
              <a:rPr lang="en-GB" sz="1400"/>
              <a:t>Self-Service option for clients</a:t>
            </a:r>
            <a:endParaRPr sz="1400"/>
          </a:p>
          <a:p>
            <a:pPr indent="-317500" lvl="0" marL="457200" rtl="0" algn="l">
              <a:spcBef>
                <a:spcPts val="0"/>
              </a:spcBef>
              <a:spcAft>
                <a:spcPts val="0"/>
              </a:spcAft>
              <a:buSzPts val="1400"/>
              <a:buChar char="-"/>
            </a:pPr>
            <a:r>
              <a:rPr lang="en-GB" sz="1400"/>
              <a:t>New business model that adapts with current trends in technology</a:t>
            </a:r>
            <a:endParaRPr sz="1400"/>
          </a:p>
        </p:txBody>
      </p:sp>
      <p:pic>
        <p:nvPicPr>
          <p:cNvPr id="159" name="Google Shape;159;p17"/>
          <p:cNvPicPr preferRelativeResize="0"/>
          <p:nvPr/>
        </p:nvPicPr>
        <p:blipFill>
          <a:blip r:embed="rId3">
            <a:alphaModFix/>
          </a:blip>
          <a:stretch>
            <a:fillRect/>
          </a:stretch>
        </p:blipFill>
        <p:spPr>
          <a:xfrm>
            <a:off x="2399875" y="2571750"/>
            <a:ext cx="3372997" cy="2243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819150" y="4673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Execution</a:t>
            </a:r>
            <a:endParaRPr/>
          </a:p>
        </p:txBody>
      </p:sp>
      <p:sp>
        <p:nvSpPr>
          <p:cNvPr id="165" name="Google Shape;165;p18"/>
          <p:cNvSpPr txBox="1"/>
          <p:nvPr>
            <p:ph idx="1" type="body"/>
          </p:nvPr>
        </p:nvSpPr>
        <p:spPr>
          <a:xfrm>
            <a:off x="819150" y="1063350"/>
            <a:ext cx="7505700" cy="301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Client Side</a:t>
            </a:r>
            <a:endParaRPr sz="1400"/>
          </a:p>
          <a:p>
            <a:pPr indent="-311150" lvl="0" marL="457200" rtl="0" algn="l">
              <a:spcBef>
                <a:spcPts val="1200"/>
              </a:spcBef>
              <a:spcAft>
                <a:spcPts val="0"/>
              </a:spcAft>
              <a:buSzPts val="1300"/>
              <a:buChar char="-"/>
            </a:pPr>
            <a:r>
              <a:rPr lang="en-GB"/>
              <a:t>Consistent feedback between Team and client</a:t>
            </a:r>
            <a:endParaRPr/>
          </a:p>
          <a:p>
            <a:pPr indent="-311150" lvl="0" marL="457200" rtl="0" algn="l">
              <a:spcBef>
                <a:spcPts val="0"/>
              </a:spcBef>
              <a:spcAft>
                <a:spcPts val="0"/>
              </a:spcAft>
              <a:buSzPts val="1300"/>
              <a:buChar char="-"/>
            </a:pPr>
            <a:r>
              <a:rPr lang="en-GB"/>
              <a:t>Approval of every menu/bar and description from team leads and client</a:t>
            </a:r>
            <a:endParaRPr/>
          </a:p>
          <a:p>
            <a:pPr indent="-311150" lvl="0" marL="457200" rtl="0" algn="l">
              <a:spcBef>
                <a:spcPts val="0"/>
              </a:spcBef>
              <a:spcAft>
                <a:spcPts val="0"/>
              </a:spcAft>
              <a:buSzPts val="1300"/>
              <a:buChar char="-"/>
            </a:pPr>
            <a:r>
              <a:rPr lang="en-GB"/>
              <a:t>Weekly show-and-tell of development process </a:t>
            </a:r>
            <a:endParaRPr/>
          </a:p>
          <a:p>
            <a:pPr indent="-311150" lvl="0" marL="457200" rtl="0" algn="l">
              <a:spcBef>
                <a:spcPts val="0"/>
              </a:spcBef>
              <a:spcAft>
                <a:spcPts val="0"/>
              </a:spcAft>
              <a:buSzPts val="1300"/>
              <a:buChar char="-"/>
            </a:pPr>
            <a:r>
              <a:rPr lang="en-GB"/>
              <a:t>Nothing is finalized without the client’s consent and approval</a:t>
            </a:r>
            <a:endParaRPr/>
          </a:p>
          <a:p>
            <a:pPr indent="-311150" lvl="0" marL="457200" rtl="0" algn="l">
              <a:spcBef>
                <a:spcPts val="0"/>
              </a:spcBef>
              <a:spcAft>
                <a:spcPts val="0"/>
              </a:spcAft>
              <a:buSzPts val="1300"/>
              <a:buChar char="-"/>
            </a:pPr>
            <a:r>
              <a:rPr lang="en-GB"/>
              <a:t>Meeting the minimum functionality goals within the expected timeline to ideally add the stretch goal functionality by the end of the development cycle. </a:t>
            </a:r>
            <a:endParaRPr/>
          </a:p>
          <a:p>
            <a:pPr indent="0" lvl="0" marL="0" rtl="0" algn="l">
              <a:spcBef>
                <a:spcPts val="1200"/>
              </a:spcBef>
              <a:spcAft>
                <a:spcPts val="1200"/>
              </a:spcAft>
              <a:buNone/>
            </a:pPr>
            <a:r>
              <a:t/>
            </a:r>
            <a:endParaRPr/>
          </a:p>
        </p:txBody>
      </p:sp>
      <p:pic>
        <p:nvPicPr>
          <p:cNvPr id="166" name="Google Shape;166;p18"/>
          <p:cNvPicPr preferRelativeResize="0"/>
          <p:nvPr/>
        </p:nvPicPr>
        <p:blipFill>
          <a:blip r:embed="rId3">
            <a:alphaModFix/>
          </a:blip>
          <a:stretch>
            <a:fillRect/>
          </a:stretch>
        </p:blipFill>
        <p:spPr>
          <a:xfrm>
            <a:off x="5111375" y="2729825"/>
            <a:ext cx="2007199" cy="20071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Client Assets</a:t>
            </a:r>
            <a:endParaRPr/>
          </a:p>
        </p:txBody>
      </p:sp>
      <p:sp>
        <p:nvSpPr>
          <p:cNvPr id="172" name="Google Shape;172;p19"/>
          <p:cNvSpPr txBox="1"/>
          <p:nvPr>
            <p:ph idx="1" type="body"/>
          </p:nvPr>
        </p:nvSpPr>
        <p:spPr>
          <a:xfrm>
            <a:off x="790125" y="1458175"/>
            <a:ext cx="4929300" cy="29805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GB"/>
              <a:t>Potentially Required Assets</a:t>
            </a:r>
            <a:endParaRPr/>
          </a:p>
          <a:p>
            <a:pPr indent="-304958" lvl="0" marL="457200" rtl="0" algn="l">
              <a:spcBef>
                <a:spcPts val="1200"/>
              </a:spcBef>
              <a:spcAft>
                <a:spcPts val="0"/>
              </a:spcAft>
              <a:buSzPct val="100000"/>
              <a:buChar char="-"/>
            </a:pPr>
            <a:r>
              <a:rPr lang="en-GB"/>
              <a:t>3rd party web/data hosting via HaaS/DBaaS provider</a:t>
            </a:r>
            <a:endParaRPr/>
          </a:p>
          <a:p>
            <a:pPr indent="-293211" lvl="1" marL="914400" rtl="0" algn="l">
              <a:spcBef>
                <a:spcPts val="0"/>
              </a:spcBef>
              <a:spcAft>
                <a:spcPts val="0"/>
              </a:spcAft>
              <a:buSzPct val="100000"/>
              <a:buChar char="-"/>
            </a:pPr>
            <a:r>
              <a:rPr lang="en-GB"/>
              <a:t>Easiest option, requires client to take on the most work</a:t>
            </a:r>
            <a:endParaRPr/>
          </a:p>
          <a:p>
            <a:pPr indent="-304958" lvl="0" marL="457200" rtl="0" algn="l">
              <a:spcBef>
                <a:spcPts val="0"/>
              </a:spcBef>
              <a:spcAft>
                <a:spcPts val="0"/>
              </a:spcAft>
              <a:buSzPct val="100000"/>
              <a:buChar char="-"/>
            </a:pPr>
            <a:r>
              <a:rPr lang="en-GB"/>
              <a:t>Implementation of AWS Amplify and RDS</a:t>
            </a:r>
            <a:endParaRPr/>
          </a:p>
          <a:p>
            <a:pPr indent="-293211" lvl="1" marL="914400" rtl="0" algn="l">
              <a:spcBef>
                <a:spcPts val="0"/>
              </a:spcBef>
              <a:spcAft>
                <a:spcPts val="0"/>
              </a:spcAft>
              <a:buSzPct val="100000"/>
              <a:buChar char="-"/>
            </a:pPr>
            <a:r>
              <a:rPr lang="en-GB"/>
              <a:t>Least familiarity for Vanilla Systems, most cost-effective for client</a:t>
            </a:r>
            <a:endParaRPr/>
          </a:p>
          <a:p>
            <a:pPr indent="-304958" lvl="0" marL="457200" rtl="0" algn="l">
              <a:spcBef>
                <a:spcPts val="0"/>
              </a:spcBef>
              <a:spcAft>
                <a:spcPts val="0"/>
              </a:spcAft>
              <a:buSzPct val="100000"/>
              <a:buChar char="-"/>
            </a:pPr>
            <a:r>
              <a:rPr lang="en-GB"/>
              <a:t>DNS registration, bare-metal server, and hypervisor</a:t>
            </a:r>
            <a:endParaRPr/>
          </a:p>
          <a:p>
            <a:pPr indent="-293211" lvl="1" marL="914400" rtl="0" algn="l">
              <a:spcBef>
                <a:spcPts val="0"/>
              </a:spcBef>
              <a:spcAft>
                <a:spcPts val="0"/>
              </a:spcAft>
              <a:buSzPct val="100000"/>
              <a:buChar char="-"/>
            </a:pPr>
            <a:r>
              <a:rPr lang="en-GB"/>
              <a:t>Most labor intensive for Vanilla Systems, cost tends to balance long term</a:t>
            </a:r>
            <a:endParaRPr/>
          </a:p>
          <a:p>
            <a:pPr indent="0" lvl="0" marL="0" rtl="0" algn="l">
              <a:spcBef>
                <a:spcPts val="1200"/>
              </a:spcBef>
              <a:spcAft>
                <a:spcPts val="0"/>
              </a:spcAft>
              <a:buNone/>
            </a:pPr>
            <a:r>
              <a:rPr lang="en-GB"/>
              <a:t> </a:t>
            </a:r>
            <a:endParaRPr/>
          </a:p>
          <a:p>
            <a:pPr indent="0" lvl="0" marL="0" rtl="0" algn="l">
              <a:spcBef>
                <a:spcPts val="1200"/>
              </a:spcBef>
              <a:spcAft>
                <a:spcPts val="0"/>
              </a:spcAft>
              <a:buNone/>
            </a:pPr>
            <a:r>
              <a:rPr lang="en-GB"/>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73" name="Google Shape;173;p19"/>
          <p:cNvPicPr preferRelativeResize="0"/>
          <p:nvPr/>
        </p:nvPicPr>
        <p:blipFill>
          <a:blip r:embed="rId3">
            <a:alphaModFix/>
          </a:blip>
          <a:stretch>
            <a:fillRect/>
          </a:stretch>
        </p:blipFill>
        <p:spPr>
          <a:xfrm>
            <a:off x="5611800" y="1539225"/>
            <a:ext cx="3189000" cy="3189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688575" y="2507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Project Schedule</a:t>
            </a:r>
            <a:endParaRPr/>
          </a:p>
        </p:txBody>
      </p:sp>
      <p:sp>
        <p:nvSpPr>
          <p:cNvPr id="179" name="Google Shape;179;p20"/>
          <p:cNvSpPr txBox="1"/>
          <p:nvPr>
            <p:ph idx="1" type="body"/>
          </p:nvPr>
        </p:nvSpPr>
        <p:spPr>
          <a:xfrm flipH="1" rot="10800000">
            <a:off x="6964400" y="4438775"/>
            <a:ext cx="1360500" cy="22800"/>
          </a:xfrm>
          <a:prstGeom prst="rect">
            <a:avLst/>
          </a:prstGeom>
        </p:spPr>
        <p:txBody>
          <a:bodyPr anchorCtr="0" anchor="t" bIns="91425" lIns="91425" spcFirstLastPara="1" rIns="91425" wrap="square" tIns="91425">
            <a:normAutofit fontScale="25000" lnSpcReduction="20000"/>
          </a:bodyPr>
          <a:lstStyle/>
          <a:p>
            <a:pPr indent="-249237" lvl="0" marL="457200" rtl="0" algn="l">
              <a:spcBef>
                <a:spcPts val="0"/>
              </a:spcBef>
              <a:spcAft>
                <a:spcPts val="0"/>
              </a:spcAft>
              <a:buSzPct val="100000"/>
              <a:buChar char="-"/>
            </a:pPr>
            <a:r>
              <a:t/>
            </a:r>
            <a:endParaRPr/>
          </a:p>
        </p:txBody>
      </p:sp>
      <p:pic>
        <p:nvPicPr>
          <p:cNvPr id="180" name="Google Shape;180;p20"/>
          <p:cNvPicPr preferRelativeResize="0"/>
          <p:nvPr/>
        </p:nvPicPr>
        <p:blipFill>
          <a:blip r:embed="rId3">
            <a:alphaModFix/>
          </a:blip>
          <a:stretch>
            <a:fillRect/>
          </a:stretch>
        </p:blipFill>
        <p:spPr>
          <a:xfrm>
            <a:off x="203175" y="762850"/>
            <a:ext cx="8669551" cy="41775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753850" y="2289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Project Schedule</a:t>
            </a:r>
            <a:endParaRPr/>
          </a:p>
        </p:txBody>
      </p:sp>
      <p:sp>
        <p:nvSpPr>
          <p:cNvPr id="186" name="Google Shape;186;p21"/>
          <p:cNvSpPr txBox="1"/>
          <p:nvPr>
            <p:ph idx="1" type="body"/>
          </p:nvPr>
        </p:nvSpPr>
        <p:spPr>
          <a:xfrm>
            <a:off x="7776925" y="4338250"/>
            <a:ext cx="547800" cy="100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t/>
            </a:r>
            <a:endParaRPr/>
          </a:p>
        </p:txBody>
      </p:sp>
      <p:pic>
        <p:nvPicPr>
          <p:cNvPr id="187" name="Google Shape;187;p21"/>
          <p:cNvPicPr preferRelativeResize="0"/>
          <p:nvPr/>
        </p:nvPicPr>
        <p:blipFill>
          <a:blip r:embed="rId3">
            <a:alphaModFix/>
          </a:blip>
          <a:stretch>
            <a:fillRect/>
          </a:stretch>
        </p:blipFill>
        <p:spPr>
          <a:xfrm>
            <a:off x="203313" y="806400"/>
            <a:ext cx="8737374" cy="4119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