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5587">
          <p15:clr>
            <a:srgbClr val="A4A3A4"/>
          </p15:clr>
        </p15:guide>
        <p15:guide id="3" pos="1531">
          <p15:clr>
            <a:srgbClr val="9AA0A6"/>
          </p15:clr>
        </p15:guide>
        <p15:guide id="4" orient="horz" pos="255">
          <p15:clr>
            <a:srgbClr val="9AA0A6"/>
          </p15:clr>
        </p15:guide>
        <p15:guide id="5" orient="horz" pos="1221">
          <p15:clr>
            <a:srgbClr val="9AA0A6"/>
          </p15:clr>
        </p15:guide>
        <p15:guide id="6" orient="horz" pos="204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5587"/>
        <p:guide pos="1531"/>
        <p:guide pos="255" orient="horz"/>
        <p:guide pos="1221" orient="horz"/>
        <p:guide pos="204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3491d3ee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3491d3ee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346428f48_4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346428f48_4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3491d3ee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3491d3ee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3491d3ee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3491d3ee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3491d3ee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3491d3ee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346428f48_4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346428f48_4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3491d3ee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3491d3ee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346428f48_4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346428f48_4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3491d3ee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3491d3ee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3491d3ee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3491d3ee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346428f48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e346428f48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346428f48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346428f48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346428f48_4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346428f48_4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346428f4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346428f4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346428f48_4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e346428f48_4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346428f4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e346428f4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346428f48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346428f48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346428f48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e346428f48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346428f48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346428f48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346428f48_4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e346428f48_4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346428f48_4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346428f48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346428f48_4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346428f48_4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346428f48_4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346428f48_4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346428f48_4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346428f48_4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3491d3ee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3491d3ee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3491d3ee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3491d3ee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3491d3ee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3491d3ee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5171150" y="2685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Georgia"/>
                <a:ea typeface="Georgia"/>
                <a:cs typeface="Georgia"/>
                <a:sym typeface="Georgia"/>
              </a:rPr>
              <a:t>by Dàmaris Clariana &amp; Marta Martí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2750" y="4006250"/>
            <a:ext cx="352425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9600" y="100700"/>
            <a:ext cx="773725" cy="8364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532725" y="4663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DATA ANALYST BOOTCAMP JUNE 2021, BARCELONA</a:t>
            </a:r>
            <a:endParaRPr b="1" sz="1200"/>
          </a:p>
        </p:txBody>
      </p:sp>
      <p:sp>
        <p:nvSpPr>
          <p:cNvPr id="58" name="Google Shape;58;p13"/>
          <p:cNvSpPr txBox="1"/>
          <p:nvPr/>
        </p:nvSpPr>
        <p:spPr>
          <a:xfrm>
            <a:off x="1516650" y="1436450"/>
            <a:ext cx="6110700" cy="1293000"/>
          </a:xfrm>
          <a:prstGeom prst="rect">
            <a:avLst/>
          </a:prstGeom>
          <a:solidFill>
            <a:srgbClr val="38A9E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lt1"/>
                </a:solidFill>
              </a:rPr>
              <a:t>COVID19’S IMPACT </a:t>
            </a:r>
            <a:endParaRPr sz="3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lt1"/>
                </a:solidFill>
              </a:rPr>
              <a:t>in SPAIN’S HOSPITALS</a:t>
            </a:r>
            <a:endParaRPr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2"/>
                </a:solidFill>
              </a:rPr>
              <a:t>  </a:t>
            </a:r>
            <a:r>
              <a:rPr b="1" lang="es" sz="1400">
                <a:solidFill>
                  <a:srgbClr val="38A9E2"/>
                </a:solidFill>
              </a:rPr>
              <a:t>WHICH REGIONS</a:t>
            </a:r>
            <a:endParaRPr b="1" sz="1400">
              <a:solidFill>
                <a:srgbClr val="38A9E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38A9E2"/>
                </a:solidFill>
              </a:rPr>
              <a:t>  WERE MORE AFFECTED?</a:t>
            </a:r>
            <a:endParaRPr b="1" sz="1400">
              <a:solidFill>
                <a:srgbClr val="38A9E2"/>
              </a:solidFill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02750" y="4006250"/>
            <a:ext cx="352425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9600" y="100700"/>
            <a:ext cx="773725" cy="8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02750" y="4006250"/>
            <a:ext cx="352425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>
            <p:ph idx="1" type="subTitle"/>
          </p:nvPr>
        </p:nvSpPr>
        <p:spPr>
          <a:xfrm>
            <a:off x="2325100" y="2769325"/>
            <a:ext cx="2029200" cy="3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38" name="Google Shape;138;p23"/>
          <p:cNvSpPr txBox="1"/>
          <p:nvPr>
            <p:ph idx="1" type="subTitle"/>
          </p:nvPr>
        </p:nvSpPr>
        <p:spPr>
          <a:xfrm>
            <a:off x="181200" y="283475"/>
            <a:ext cx="2248800" cy="3428100"/>
          </a:xfrm>
          <a:prstGeom prst="rect">
            <a:avLst/>
          </a:prstGeom>
        </p:spPr>
        <p:txBody>
          <a:bodyPr anchorCtr="0" anchor="t" bIns="91425" lIns="91425" spcFirstLastPara="1" rIns="8770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     </a:t>
            </a:r>
            <a:r>
              <a:rPr b="1" lang="es" sz="1000">
                <a:solidFill>
                  <a:srgbClr val="38A9E2"/>
                </a:solidFill>
              </a:rPr>
              <a:t>WHICH REGIONS</a:t>
            </a:r>
            <a:endParaRPr b="1" sz="1000">
              <a:solidFill>
                <a:srgbClr val="38A9E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38A9E2"/>
                </a:solidFill>
              </a:rPr>
              <a:t>     WERE MORE AFFECTED?</a:t>
            </a:r>
            <a:endParaRPr b="1" sz="1000">
              <a:solidFill>
                <a:srgbClr val="38A9E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A9E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6625" y="101200"/>
            <a:ext cx="6311801" cy="4980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/>
        </p:nvSpPr>
        <p:spPr>
          <a:xfrm>
            <a:off x="4640525" y="175750"/>
            <a:ext cx="372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None/>
            </a:pPr>
            <a:r>
              <a:rPr lang="es" sz="1000">
                <a:solidFill>
                  <a:schemeClr val="dk2"/>
                </a:solidFill>
              </a:rPr>
              <a:t>Cases by region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02750" y="4006250"/>
            <a:ext cx="352425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>
            <p:ph idx="1" type="subTitle"/>
          </p:nvPr>
        </p:nvSpPr>
        <p:spPr>
          <a:xfrm>
            <a:off x="2325100" y="2769325"/>
            <a:ext cx="2029200" cy="3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47" name="Google Shape;147;p24"/>
          <p:cNvSpPr txBox="1"/>
          <p:nvPr>
            <p:ph idx="1" type="subTitle"/>
          </p:nvPr>
        </p:nvSpPr>
        <p:spPr>
          <a:xfrm>
            <a:off x="181200" y="283475"/>
            <a:ext cx="2248800" cy="3428100"/>
          </a:xfrm>
          <a:prstGeom prst="rect">
            <a:avLst/>
          </a:prstGeom>
        </p:spPr>
        <p:txBody>
          <a:bodyPr anchorCtr="0" anchor="t" bIns="91425" lIns="91425" spcFirstLastPara="1" rIns="8770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     </a:t>
            </a:r>
            <a:r>
              <a:rPr b="1" lang="es" sz="1000">
                <a:solidFill>
                  <a:srgbClr val="38A9E2"/>
                </a:solidFill>
              </a:rPr>
              <a:t>WHICH REGIONS</a:t>
            </a:r>
            <a:endParaRPr b="1" sz="1000">
              <a:solidFill>
                <a:srgbClr val="38A9E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38A9E2"/>
                </a:solidFill>
              </a:rPr>
              <a:t>     WERE MORE AFFECTED?</a:t>
            </a:r>
            <a:endParaRPr b="1" sz="1000">
              <a:solidFill>
                <a:srgbClr val="38A9E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A9E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s" sz="1000"/>
              <a:t>Madrid and Catalonia were the most infected regions with almost the 50% of the general infection in the country.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s" sz="1000"/>
              <a:t>Followed by Castilla La Mancha, Castilla y León and País Vasco.</a:t>
            </a:r>
            <a:endParaRPr sz="1000"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6625" y="101200"/>
            <a:ext cx="6311801" cy="4980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/>
        </p:nvSpPr>
        <p:spPr>
          <a:xfrm>
            <a:off x="4640525" y="175750"/>
            <a:ext cx="372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None/>
            </a:pPr>
            <a:r>
              <a:rPr lang="es" sz="1000">
                <a:solidFill>
                  <a:schemeClr val="dk2"/>
                </a:solidFill>
              </a:rPr>
              <a:t>Cases by region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38A9E2"/>
                </a:solidFill>
              </a:rPr>
              <a:t>HOW THE COVID-19 AFFECTED </a:t>
            </a:r>
            <a:endParaRPr b="1" sz="1400">
              <a:solidFill>
                <a:srgbClr val="38A9E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38A9E2"/>
                </a:solidFill>
              </a:rPr>
              <a:t>BY GENDER AND AGE?</a:t>
            </a:r>
            <a:endParaRPr b="1" sz="1400">
              <a:solidFill>
                <a:srgbClr val="38A9E2"/>
              </a:solidFill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02750" y="4006250"/>
            <a:ext cx="352425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9600" y="100700"/>
            <a:ext cx="773725" cy="8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idx="1" type="subTitle"/>
          </p:nvPr>
        </p:nvSpPr>
        <p:spPr>
          <a:xfrm>
            <a:off x="181200" y="321850"/>
            <a:ext cx="2248800" cy="3428100"/>
          </a:xfrm>
          <a:prstGeom prst="rect">
            <a:avLst/>
          </a:prstGeom>
        </p:spPr>
        <p:txBody>
          <a:bodyPr anchorCtr="0" anchor="t" bIns="91425" lIns="91425" spcFirstLastPara="1" rIns="8770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000">
                <a:solidFill>
                  <a:srgbClr val="38A9E2"/>
                </a:solidFill>
              </a:rPr>
              <a:t>HOW THE COVID-19 AFFECTED BY GENDER AND AGE?</a:t>
            </a:r>
            <a:endParaRPr b="1" sz="1000">
              <a:solidFill>
                <a:srgbClr val="38A9E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02750" y="4067675"/>
            <a:ext cx="352425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6"/>
          <p:cNvSpPr txBox="1"/>
          <p:nvPr>
            <p:ph idx="1" type="subTitle"/>
          </p:nvPr>
        </p:nvSpPr>
        <p:spPr>
          <a:xfrm>
            <a:off x="2782300" y="3074125"/>
            <a:ext cx="2556000" cy="3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64" name="Google Shape;164;p26"/>
          <p:cNvSpPr txBox="1"/>
          <p:nvPr/>
        </p:nvSpPr>
        <p:spPr>
          <a:xfrm>
            <a:off x="4305600" y="245650"/>
            <a:ext cx="372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None/>
            </a:pPr>
            <a:r>
              <a:rPr lang="es" sz="1000">
                <a:solidFill>
                  <a:schemeClr val="dk2"/>
                </a:solidFill>
              </a:rPr>
              <a:t>Cases by age and gender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9951" y="508150"/>
            <a:ext cx="6737852" cy="427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181200" y="321850"/>
            <a:ext cx="2248800" cy="3428100"/>
          </a:xfrm>
          <a:prstGeom prst="rect">
            <a:avLst/>
          </a:prstGeom>
        </p:spPr>
        <p:txBody>
          <a:bodyPr anchorCtr="0" anchor="t" bIns="91425" lIns="91425" spcFirstLastPara="1" rIns="8770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000">
                <a:solidFill>
                  <a:srgbClr val="38A9E2"/>
                </a:solidFill>
              </a:rPr>
              <a:t>HOW THE COVID-19 AFFECTED BY GENDER AND AGE?</a:t>
            </a:r>
            <a:endParaRPr b="1" sz="1000">
              <a:solidFill>
                <a:srgbClr val="38A9E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s" sz="1000"/>
              <a:t>GENDER: more women than men got infected but there’s not a very big difference. (except some specific groups of age)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s" sz="1000"/>
              <a:t>AGE: Covid-19 hit specially from 50 years old and upwards.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s" sz="1000"/>
              <a:t>Lower impact in youngest ages.</a:t>
            </a:r>
            <a:endParaRPr sz="1000"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02750" y="4067675"/>
            <a:ext cx="352425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 txBox="1"/>
          <p:nvPr>
            <p:ph idx="1" type="subTitle"/>
          </p:nvPr>
        </p:nvSpPr>
        <p:spPr>
          <a:xfrm>
            <a:off x="2782300" y="3074125"/>
            <a:ext cx="2556000" cy="3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73" name="Google Shape;173;p27"/>
          <p:cNvSpPr txBox="1"/>
          <p:nvPr/>
        </p:nvSpPr>
        <p:spPr>
          <a:xfrm>
            <a:off x="4305600" y="245650"/>
            <a:ext cx="372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None/>
            </a:pPr>
            <a:r>
              <a:rPr lang="es" sz="1000">
                <a:solidFill>
                  <a:schemeClr val="dk2"/>
                </a:solidFill>
              </a:rPr>
              <a:t>Cases by age and gender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9951" y="508150"/>
            <a:ext cx="6737852" cy="427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2"/>
                </a:solidFill>
              </a:rPr>
              <a:t>    </a:t>
            </a:r>
            <a:r>
              <a:rPr b="1" lang="es" sz="1400">
                <a:solidFill>
                  <a:srgbClr val="38A9E2"/>
                </a:solidFill>
              </a:rPr>
              <a:t>WHICH AGE GROUP </a:t>
            </a:r>
            <a:endParaRPr b="1" sz="1400">
              <a:solidFill>
                <a:srgbClr val="38A9E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38A9E2"/>
                </a:solidFill>
              </a:rPr>
              <a:t>    SUFFERED MORE DEATHS?</a:t>
            </a:r>
            <a:endParaRPr sz="1400">
              <a:solidFill>
                <a:schemeClr val="dk2"/>
              </a:solidFill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02750" y="4006250"/>
            <a:ext cx="352425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9600" y="100700"/>
            <a:ext cx="773725" cy="8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175" y="0"/>
            <a:ext cx="7378824" cy="479687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 txBox="1"/>
          <p:nvPr>
            <p:ph idx="1" type="subTitle"/>
          </p:nvPr>
        </p:nvSpPr>
        <p:spPr>
          <a:xfrm>
            <a:off x="0" y="360250"/>
            <a:ext cx="2248800" cy="3428100"/>
          </a:xfrm>
          <a:prstGeom prst="rect">
            <a:avLst/>
          </a:prstGeom>
        </p:spPr>
        <p:txBody>
          <a:bodyPr anchorCtr="0" anchor="t" bIns="91425" lIns="91425" spcFirstLastPara="1" rIns="8770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      </a:t>
            </a:r>
            <a:r>
              <a:rPr b="1" lang="es" sz="1000">
                <a:solidFill>
                  <a:srgbClr val="38A9E2"/>
                </a:solidFill>
              </a:rPr>
              <a:t>WHICH AGE GROUP </a:t>
            </a:r>
            <a:endParaRPr b="1" sz="1000">
              <a:solidFill>
                <a:srgbClr val="38A9E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38A9E2"/>
                </a:solidFill>
              </a:rPr>
              <a:t>      SUFFERED MORE DEATHS?</a:t>
            </a:r>
            <a:endParaRPr b="1" sz="1000">
              <a:solidFill>
                <a:srgbClr val="38A9E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2750" y="4006250"/>
            <a:ext cx="352425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>
            <p:ph idx="1" type="subTitle"/>
          </p:nvPr>
        </p:nvSpPr>
        <p:spPr>
          <a:xfrm>
            <a:off x="6560800" y="2345250"/>
            <a:ext cx="2029200" cy="3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r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r">
              <a:spcBef>
                <a:spcPts val="28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90" name="Google Shape;190;p29"/>
          <p:cNvSpPr txBox="1"/>
          <p:nvPr/>
        </p:nvSpPr>
        <p:spPr>
          <a:xfrm>
            <a:off x="3655750" y="167450"/>
            <a:ext cx="372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None/>
            </a:pPr>
            <a:r>
              <a:rPr lang="es" sz="1000">
                <a:solidFill>
                  <a:schemeClr val="dk2"/>
                </a:solidFill>
              </a:rPr>
              <a:t>D</a:t>
            </a:r>
            <a:r>
              <a:rPr lang="es" sz="1000">
                <a:solidFill>
                  <a:schemeClr val="dk2"/>
                </a:solidFill>
              </a:rPr>
              <a:t>eaths by age 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175" y="0"/>
            <a:ext cx="7378824" cy="479687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 txBox="1"/>
          <p:nvPr>
            <p:ph idx="1" type="subTitle"/>
          </p:nvPr>
        </p:nvSpPr>
        <p:spPr>
          <a:xfrm>
            <a:off x="0" y="360250"/>
            <a:ext cx="2248800" cy="3428100"/>
          </a:xfrm>
          <a:prstGeom prst="rect">
            <a:avLst/>
          </a:prstGeom>
        </p:spPr>
        <p:txBody>
          <a:bodyPr anchorCtr="0" anchor="t" bIns="91425" lIns="91425" spcFirstLastPara="1" rIns="8770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      </a:t>
            </a:r>
            <a:r>
              <a:rPr b="1" lang="es" sz="1000">
                <a:solidFill>
                  <a:srgbClr val="38A9E2"/>
                </a:solidFill>
              </a:rPr>
              <a:t>WHICH AGE GROUP </a:t>
            </a:r>
            <a:endParaRPr b="1" sz="1000">
              <a:solidFill>
                <a:srgbClr val="38A9E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38A9E2"/>
                </a:solidFill>
              </a:rPr>
              <a:t>      SUFFERED MORE DEATHS?</a:t>
            </a:r>
            <a:endParaRPr b="1" sz="1000">
              <a:solidFill>
                <a:srgbClr val="38A9E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s" sz="1000"/>
              <a:t>11% of infected people died during those 2 months.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s" sz="1000"/>
              <a:t>The level of mortality was significantly higher in those who were older than 70.</a:t>
            </a:r>
            <a:endParaRPr sz="1000"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2750" y="4006250"/>
            <a:ext cx="352425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 txBox="1"/>
          <p:nvPr>
            <p:ph idx="1" type="subTitle"/>
          </p:nvPr>
        </p:nvSpPr>
        <p:spPr>
          <a:xfrm>
            <a:off x="6560800" y="2345250"/>
            <a:ext cx="2029200" cy="3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r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r">
              <a:spcBef>
                <a:spcPts val="28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99" name="Google Shape;199;p30"/>
          <p:cNvSpPr txBox="1"/>
          <p:nvPr/>
        </p:nvSpPr>
        <p:spPr>
          <a:xfrm>
            <a:off x="3655750" y="167450"/>
            <a:ext cx="372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None/>
            </a:pPr>
            <a:r>
              <a:rPr lang="es" sz="1000">
                <a:solidFill>
                  <a:schemeClr val="dk2"/>
                </a:solidFill>
              </a:rPr>
              <a:t>Deaths by age 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38A9E2"/>
                </a:solidFill>
              </a:rPr>
              <a:t>WHICH PROPORTIONS OF DEATHS VERSUS HOSPITAL DISCHARGES </a:t>
            </a:r>
            <a:endParaRPr b="1" sz="1400">
              <a:solidFill>
                <a:srgbClr val="38A9E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38A9E2"/>
                </a:solidFill>
              </a:rPr>
              <a:t>DID EVERY REGION HAD?</a:t>
            </a:r>
            <a:endParaRPr sz="1400">
              <a:solidFill>
                <a:schemeClr val="dk2"/>
              </a:solidFill>
            </a:endParaRPr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02750" y="4006250"/>
            <a:ext cx="352425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9600" y="100700"/>
            <a:ext cx="773725" cy="8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2430000" y="45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1620">
                <a:solidFill>
                  <a:srgbClr val="38A9E2"/>
                </a:solidFill>
              </a:rPr>
              <a:t>PROJECT APPROACH</a:t>
            </a:r>
            <a:endParaRPr b="1" sz="1620">
              <a:solidFill>
                <a:srgbClr val="38A9E2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02750" y="4006250"/>
            <a:ext cx="352425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9600" y="100700"/>
            <a:ext cx="773725" cy="8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idx="1" type="subTitle"/>
          </p:nvPr>
        </p:nvSpPr>
        <p:spPr>
          <a:xfrm>
            <a:off x="0" y="291150"/>
            <a:ext cx="2248800" cy="3428100"/>
          </a:xfrm>
          <a:prstGeom prst="rect">
            <a:avLst/>
          </a:prstGeom>
        </p:spPr>
        <p:txBody>
          <a:bodyPr anchorCtr="0" anchor="t" bIns="91425" lIns="91425" spcFirstLastPara="1" rIns="8770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     </a:t>
            </a:r>
            <a:r>
              <a:rPr b="1" lang="es" sz="1000">
                <a:solidFill>
                  <a:srgbClr val="38A9E2"/>
                </a:solidFill>
              </a:rPr>
              <a:t>RELATION OF DEATHS </a:t>
            </a:r>
            <a:endParaRPr b="1" sz="1000">
              <a:solidFill>
                <a:srgbClr val="38A9E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38A9E2"/>
                </a:solidFill>
              </a:rPr>
              <a:t>     VERSUS DISCHARGES</a:t>
            </a:r>
            <a:endParaRPr b="1" sz="1000">
              <a:solidFill>
                <a:srgbClr val="38A9E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02750" y="4006250"/>
            <a:ext cx="352425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0000" y="609600"/>
            <a:ext cx="6590400" cy="304889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/>
          <p:nvPr/>
        </p:nvSpPr>
        <p:spPr>
          <a:xfrm>
            <a:off x="3976825" y="291150"/>
            <a:ext cx="372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None/>
            </a:pPr>
            <a:r>
              <a:rPr lang="es" sz="1000">
                <a:solidFill>
                  <a:schemeClr val="dk2"/>
                </a:solidFill>
              </a:rPr>
              <a:t>Deaths versus Hospital discharges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idx="1" type="subTitle"/>
          </p:nvPr>
        </p:nvSpPr>
        <p:spPr>
          <a:xfrm>
            <a:off x="0" y="291150"/>
            <a:ext cx="2248800" cy="3428100"/>
          </a:xfrm>
          <a:prstGeom prst="rect">
            <a:avLst/>
          </a:prstGeom>
        </p:spPr>
        <p:txBody>
          <a:bodyPr anchorCtr="0" anchor="t" bIns="91425" lIns="91425" spcFirstLastPara="1" rIns="8770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     </a:t>
            </a:r>
            <a:r>
              <a:rPr b="1" lang="es" sz="1000">
                <a:solidFill>
                  <a:srgbClr val="38A9E2"/>
                </a:solidFill>
              </a:rPr>
              <a:t>A MATTER OF QUALITY?</a:t>
            </a:r>
            <a:endParaRPr b="1" sz="1000">
              <a:solidFill>
                <a:srgbClr val="38A9E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s" sz="1000"/>
              <a:t>Comparison of successful hospital discharges versus death cases by region.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s" sz="1000"/>
              <a:t>Places with higher cases but also rural areas with less </a:t>
            </a:r>
            <a:r>
              <a:rPr lang="es" sz="1000"/>
              <a:t>resources</a:t>
            </a:r>
            <a:r>
              <a:rPr lang="es" sz="1000"/>
              <a:t> suffered higher death index.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02750" y="4006250"/>
            <a:ext cx="352425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0000" y="633000"/>
            <a:ext cx="6590401" cy="3076824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3"/>
          <p:cNvSpPr txBox="1"/>
          <p:nvPr/>
        </p:nvSpPr>
        <p:spPr>
          <a:xfrm>
            <a:off x="3976825" y="291150"/>
            <a:ext cx="372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None/>
            </a:pPr>
            <a:r>
              <a:rPr lang="es" sz="1000">
                <a:solidFill>
                  <a:schemeClr val="dk2"/>
                </a:solidFill>
              </a:rPr>
              <a:t>Deaths versus Hospital discharges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2"/>
                </a:solidFill>
              </a:rPr>
              <a:t> </a:t>
            </a:r>
            <a:r>
              <a:rPr b="1" lang="es" sz="1500">
                <a:solidFill>
                  <a:srgbClr val="38A9E2"/>
                </a:solidFill>
              </a:rPr>
              <a:t>WERE THERE ENOUGH ICU BEDS?</a:t>
            </a:r>
            <a:endParaRPr b="1" sz="1900">
              <a:solidFill>
                <a:srgbClr val="38A9E2"/>
              </a:solidFill>
            </a:endParaRPr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02750" y="4006250"/>
            <a:ext cx="352425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9600" y="100700"/>
            <a:ext cx="773725" cy="8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0001" y="323325"/>
            <a:ext cx="6561601" cy="449684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5"/>
          <p:cNvSpPr txBox="1"/>
          <p:nvPr>
            <p:ph idx="1" type="subTitle"/>
          </p:nvPr>
        </p:nvSpPr>
        <p:spPr>
          <a:xfrm>
            <a:off x="234975" y="438475"/>
            <a:ext cx="2248800" cy="3428100"/>
          </a:xfrm>
          <a:prstGeom prst="rect">
            <a:avLst/>
          </a:prstGeom>
        </p:spPr>
        <p:txBody>
          <a:bodyPr anchorCtr="0" anchor="t" bIns="91425" lIns="91425" spcFirstLastPara="1" rIns="8770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38A9E2"/>
                </a:solidFill>
              </a:rPr>
              <a:t>WERE THERE ENOUGH ICU     BEDS?</a:t>
            </a:r>
            <a:endParaRPr b="1" sz="1000">
              <a:solidFill>
                <a:srgbClr val="38A9E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236" name="Google Shape;23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2750" y="4006250"/>
            <a:ext cx="352425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5"/>
          <p:cNvSpPr txBox="1"/>
          <p:nvPr/>
        </p:nvSpPr>
        <p:spPr>
          <a:xfrm>
            <a:off x="4129225" y="214950"/>
            <a:ext cx="372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None/>
            </a:pPr>
            <a:r>
              <a:rPr lang="es" sz="1000">
                <a:solidFill>
                  <a:schemeClr val="dk2"/>
                </a:solidFill>
              </a:rPr>
              <a:t>ICU beds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0001" y="323325"/>
            <a:ext cx="6561601" cy="449684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6"/>
          <p:cNvSpPr txBox="1"/>
          <p:nvPr>
            <p:ph idx="1" type="subTitle"/>
          </p:nvPr>
        </p:nvSpPr>
        <p:spPr>
          <a:xfrm>
            <a:off x="222625" y="437025"/>
            <a:ext cx="2248800" cy="3428100"/>
          </a:xfrm>
          <a:prstGeom prst="rect">
            <a:avLst/>
          </a:prstGeom>
        </p:spPr>
        <p:txBody>
          <a:bodyPr anchorCtr="0" anchor="t" bIns="91425" lIns="91425" spcFirstLastPara="1" rIns="8770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38A9E2"/>
                </a:solidFill>
              </a:rPr>
              <a:t>WERE THERE ENOUGH ICU     BEDS?</a:t>
            </a:r>
            <a:endParaRPr b="1" sz="1000">
              <a:solidFill>
                <a:srgbClr val="38A9E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s" sz="1000"/>
              <a:t>Not all the areas had as many UCI beds as needed.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s" sz="1000"/>
              <a:t>This difference becomes relevant if we compare it with the areas with a higher proportion of deaths, where the two Castillas as well as Madrid and Catalonia suffered from both situations.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s" sz="1000"/>
              <a:t>The Vasque Country, despite the lack of beds, maintained the number of deaths much more successfully under control.</a:t>
            </a:r>
            <a:endParaRPr sz="1000"/>
          </a:p>
        </p:txBody>
      </p:sp>
      <p:pic>
        <p:nvPicPr>
          <p:cNvPr id="244" name="Google Shape;24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2750" y="4006250"/>
            <a:ext cx="352425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6"/>
          <p:cNvSpPr txBox="1"/>
          <p:nvPr/>
        </p:nvSpPr>
        <p:spPr>
          <a:xfrm>
            <a:off x="4129225" y="214950"/>
            <a:ext cx="372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None/>
            </a:pPr>
            <a:r>
              <a:rPr lang="es" sz="1000">
                <a:solidFill>
                  <a:schemeClr val="dk2"/>
                </a:solidFill>
              </a:rPr>
              <a:t>ICU</a:t>
            </a:r>
            <a:r>
              <a:rPr lang="es" sz="1000">
                <a:solidFill>
                  <a:schemeClr val="dk2"/>
                </a:solidFill>
              </a:rPr>
              <a:t> beds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ctrTitle"/>
          </p:nvPr>
        </p:nvSpPr>
        <p:spPr>
          <a:xfrm>
            <a:off x="309604" y="222525"/>
            <a:ext cx="4240800" cy="10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38A9E2"/>
                </a:solidFill>
              </a:rPr>
              <a:t>FINAL REMARKS</a:t>
            </a:r>
            <a:endParaRPr sz="2500">
              <a:solidFill>
                <a:srgbClr val="38A9E2"/>
              </a:solidFill>
            </a:endParaRPr>
          </a:p>
        </p:txBody>
      </p:sp>
      <p:pic>
        <p:nvPicPr>
          <p:cNvPr id="251" name="Google Shape;25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02750" y="4006250"/>
            <a:ext cx="352425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9600" y="100700"/>
            <a:ext cx="773725" cy="83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7"/>
          <p:cNvSpPr txBox="1"/>
          <p:nvPr>
            <p:ph idx="1" type="subTitle"/>
          </p:nvPr>
        </p:nvSpPr>
        <p:spPr>
          <a:xfrm>
            <a:off x="532725" y="4663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DATA ANALYST BOOTCAMP JUNE 2021, BARCELONA</a:t>
            </a:r>
            <a:endParaRPr b="1"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ctrTitle"/>
          </p:nvPr>
        </p:nvSpPr>
        <p:spPr>
          <a:xfrm>
            <a:off x="309604" y="222525"/>
            <a:ext cx="4240800" cy="10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38A9E2"/>
                </a:solidFill>
              </a:rPr>
              <a:t>FINAL REMARKS</a:t>
            </a:r>
            <a:endParaRPr sz="2500">
              <a:solidFill>
                <a:srgbClr val="38A9E2"/>
              </a:solidFill>
            </a:endParaRPr>
          </a:p>
        </p:txBody>
      </p:sp>
      <p:pic>
        <p:nvPicPr>
          <p:cNvPr id="259" name="Google Shape;2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02750" y="4006250"/>
            <a:ext cx="352425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9600" y="100700"/>
            <a:ext cx="773725" cy="83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8"/>
          <p:cNvSpPr txBox="1"/>
          <p:nvPr>
            <p:ph idx="1" type="subTitle"/>
          </p:nvPr>
        </p:nvSpPr>
        <p:spPr>
          <a:xfrm>
            <a:off x="532725" y="4663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DATA ANALYST BOOTCAMP JUNE 2021, BARCELONA</a:t>
            </a:r>
            <a:endParaRPr b="1" sz="1200"/>
          </a:p>
        </p:txBody>
      </p:sp>
      <p:sp>
        <p:nvSpPr>
          <p:cNvPr id="262" name="Google Shape;262;p38"/>
          <p:cNvSpPr txBox="1"/>
          <p:nvPr/>
        </p:nvSpPr>
        <p:spPr>
          <a:xfrm>
            <a:off x="598800" y="1521300"/>
            <a:ext cx="74925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None/>
            </a:pPr>
            <a:r>
              <a:rPr lang="es" sz="1300">
                <a:solidFill>
                  <a:schemeClr val="dk2"/>
                </a:solidFill>
              </a:rPr>
              <a:t>These conclusions are not representative for the entire Covid’s evolution in Spain. The data we collected only belongs to the beginning of the pandemic: March, April and May 2020.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type="ctrTitle"/>
          </p:nvPr>
        </p:nvSpPr>
        <p:spPr>
          <a:xfrm>
            <a:off x="309604" y="222525"/>
            <a:ext cx="4240800" cy="10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38A9E2"/>
                </a:solidFill>
              </a:rPr>
              <a:t>FINAL REMARKS</a:t>
            </a:r>
            <a:endParaRPr sz="2500">
              <a:solidFill>
                <a:srgbClr val="38A9E2"/>
              </a:solidFill>
            </a:endParaRPr>
          </a:p>
        </p:txBody>
      </p:sp>
      <p:pic>
        <p:nvPicPr>
          <p:cNvPr id="268" name="Google Shape;26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02750" y="4006250"/>
            <a:ext cx="352425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9600" y="100700"/>
            <a:ext cx="773725" cy="83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9"/>
          <p:cNvSpPr txBox="1"/>
          <p:nvPr>
            <p:ph idx="1" type="subTitle"/>
          </p:nvPr>
        </p:nvSpPr>
        <p:spPr>
          <a:xfrm>
            <a:off x="532725" y="4663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DATA ANALYST BOOTCAMP JUNE 2021, BARCELONA</a:t>
            </a:r>
            <a:endParaRPr b="1" sz="1200"/>
          </a:p>
        </p:txBody>
      </p:sp>
      <p:sp>
        <p:nvSpPr>
          <p:cNvPr id="271" name="Google Shape;271;p39"/>
          <p:cNvSpPr txBox="1"/>
          <p:nvPr/>
        </p:nvSpPr>
        <p:spPr>
          <a:xfrm>
            <a:off x="598800" y="1521300"/>
            <a:ext cx="74925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None/>
            </a:pPr>
            <a:r>
              <a:rPr lang="es" sz="1300">
                <a:solidFill>
                  <a:schemeClr val="dk2"/>
                </a:solidFill>
              </a:rPr>
              <a:t>These conclusions are not representative for the entire Covid’s evolution in Spain. The data we collected only belongs to the beginning of the pandemic: March, April and May 2020.</a:t>
            </a:r>
            <a:endParaRPr sz="1800"/>
          </a:p>
        </p:txBody>
      </p:sp>
      <p:sp>
        <p:nvSpPr>
          <p:cNvPr id="272" name="Google Shape;272;p39"/>
          <p:cNvSpPr txBox="1"/>
          <p:nvPr/>
        </p:nvSpPr>
        <p:spPr>
          <a:xfrm>
            <a:off x="598800" y="2380575"/>
            <a:ext cx="7339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</a:rPr>
              <a:t>Data available in this period might not be accurate since PCR’s back then were not always available.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>
                <a:solidFill>
                  <a:srgbClr val="38A9E2"/>
                </a:solidFill>
              </a:rPr>
              <a:t>THANKS!</a:t>
            </a:r>
            <a:endParaRPr sz="5000">
              <a:solidFill>
                <a:srgbClr val="38A9E2"/>
              </a:solidFill>
            </a:endParaRPr>
          </a:p>
        </p:txBody>
      </p:sp>
      <p:sp>
        <p:nvSpPr>
          <p:cNvPr id="278" name="Google Shape;278;p40"/>
          <p:cNvSpPr txBox="1"/>
          <p:nvPr>
            <p:ph idx="1" type="subTitle"/>
          </p:nvPr>
        </p:nvSpPr>
        <p:spPr>
          <a:xfrm>
            <a:off x="3996575" y="26086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by Dàmaris Clariana &amp; Marta Martí</a:t>
            </a:r>
            <a:endParaRPr sz="1100"/>
          </a:p>
        </p:txBody>
      </p:sp>
      <p:pic>
        <p:nvPicPr>
          <p:cNvPr id="279" name="Google Shape;27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2750" y="4006250"/>
            <a:ext cx="352425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9600" y="100700"/>
            <a:ext cx="773725" cy="83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0"/>
          <p:cNvSpPr txBox="1"/>
          <p:nvPr>
            <p:ph idx="1" type="subTitle"/>
          </p:nvPr>
        </p:nvSpPr>
        <p:spPr>
          <a:xfrm>
            <a:off x="532725" y="4663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DATA ANALYST BOOTCAMP JUNE 2021, BARCELONA</a:t>
            </a:r>
            <a:endParaRPr b="1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430000" y="45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1620">
                <a:solidFill>
                  <a:srgbClr val="38A9E2"/>
                </a:solidFill>
              </a:rPr>
              <a:t>PROJECT APPROACH</a:t>
            </a:r>
            <a:endParaRPr b="1" sz="1620">
              <a:solidFill>
                <a:srgbClr val="38A9E2"/>
              </a:solidFill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2430000" y="1135925"/>
            <a:ext cx="675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OBJECT 1 - </a:t>
            </a:r>
            <a:r>
              <a:rPr b="1" lang="es" sz="1200">
                <a:solidFill>
                  <a:srgbClr val="38A9E2"/>
                </a:solidFill>
              </a:rPr>
              <a:t>How</a:t>
            </a:r>
            <a:r>
              <a:rPr b="1" lang="es" sz="1200">
                <a:solidFill>
                  <a:srgbClr val="38A9E2"/>
                </a:solidFill>
              </a:rPr>
              <a:t> was Covid-19 impact in Spain’s hospitals from March to May 2020?</a:t>
            </a:r>
            <a:endParaRPr b="1" sz="1200">
              <a:solidFill>
                <a:srgbClr val="38A9E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/>
              <a:t>Understand and analyze the data.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02750" y="4006250"/>
            <a:ext cx="352425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type="title"/>
          </p:nvPr>
        </p:nvSpPr>
        <p:spPr>
          <a:xfrm>
            <a:off x="230150" y="1365000"/>
            <a:ext cx="213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120">
                <a:solidFill>
                  <a:srgbClr val="38A9E2"/>
                </a:solidFill>
              </a:rPr>
              <a:t>RESEARCH, </a:t>
            </a:r>
            <a:endParaRPr sz="1120">
              <a:solidFill>
                <a:srgbClr val="38A9E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120">
                <a:solidFill>
                  <a:srgbClr val="38A9E2"/>
                </a:solidFill>
              </a:rPr>
              <a:t>ANALYSIS AND </a:t>
            </a:r>
            <a:endParaRPr sz="1120">
              <a:solidFill>
                <a:srgbClr val="38A9E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120">
                <a:solidFill>
                  <a:srgbClr val="38A9E2"/>
                </a:solidFill>
              </a:rPr>
              <a:t>DATA CLEANING</a:t>
            </a:r>
            <a:endParaRPr sz="1120">
              <a:solidFill>
                <a:srgbClr val="38A9E2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9600" y="100700"/>
            <a:ext cx="773725" cy="8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2430000" y="45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1620">
                <a:solidFill>
                  <a:srgbClr val="38A9E2"/>
                </a:solidFill>
              </a:rPr>
              <a:t>PROJECT APPROACH</a:t>
            </a:r>
            <a:endParaRPr b="1" sz="1620">
              <a:solidFill>
                <a:srgbClr val="38A9E2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2430000" y="1135925"/>
            <a:ext cx="572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999999"/>
                </a:solidFill>
              </a:rPr>
              <a:t>OBJECT 1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999999"/>
                </a:solidFill>
              </a:rPr>
              <a:t>Understand and analyze the data.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/>
              <a:t>OBJECT 2 - </a:t>
            </a:r>
            <a:r>
              <a:rPr b="1" lang="es" sz="1200">
                <a:solidFill>
                  <a:srgbClr val="38A9E2"/>
                </a:solidFill>
              </a:rPr>
              <a:t>Let’s explain it on a visual way!</a:t>
            </a:r>
            <a:endParaRPr b="1" sz="1200">
              <a:solidFill>
                <a:srgbClr val="38A9E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/>
              <a:t>Answer questions of interest about Covid first evolution in Spain through visualizations based on the data. </a:t>
            </a:r>
            <a:endParaRPr sz="12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02750" y="4006250"/>
            <a:ext cx="352425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type="title"/>
          </p:nvPr>
        </p:nvSpPr>
        <p:spPr>
          <a:xfrm>
            <a:off x="238425" y="2667300"/>
            <a:ext cx="213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120">
                <a:solidFill>
                  <a:srgbClr val="38A9E2"/>
                </a:solidFill>
              </a:rPr>
              <a:t>DATA PROCESSING</a:t>
            </a:r>
            <a:endParaRPr sz="1120">
              <a:solidFill>
                <a:srgbClr val="38A9E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120">
                <a:solidFill>
                  <a:srgbClr val="38A9E2"/>
                </a:solidFill>
              </a:rPr>
              <a:t>AND EXTRACTING</a:t>
            </a:r>
            <a:endParaRPr sz="1120">
              <a:solidFill>
                <a:srgbClr val="38A9E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120">
                <a:solidFill>
                  <a:srgbClr val="38A9E2"/>
                </a:solidFill>
              </a:rPr>
              <a:t>CONCLUSIONS</a:t>
            </a:r>
            <a:endParaRPr sz="1120">
              <a:solidFill>
                <a:srgbClr val="38A9E2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9600" y="100700"/>
            <a:ext cx="773725" cy="8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2430000" y="45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1620">
                <a:solidFill>
                  <a:srgbClr val="38A9E2"/>
                </a:solidFill>
              </a:rPr>
              <a:t>PROJECT APPROACH</a:t>
            </a:r>
            <a:endParaRPr b="1" sz="1620">
              <a:solidFill>
                <a:srgbClr val="38A9E2"/>
              </a:solidFill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2430000" y="1135925"/>
            <a:ext cx="572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999999"/>
                </a:solidFill>
              </a:rPr>
              <a:t>OBJECT 1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999999"/>
                </a:solidFill>
              </a:rPr>
              <a:t>Understand and analyze the data.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999999"/>
                </a:solidFill>
              </a:rPr>
              <a:t>OBJECT 2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rgbClr val="999999"/>
                </a:solidFill>
              </a:rPr>
              <a:t>Answer questions of interest about Covid first evolution in Spain through visualizations based on the data. </a:t>
            </a:r>
            <a:r>
              <a:rPr lang="es" sz="1200">
                <a:solidFill>
                  <a:srgbClr val="999999"/>
                </a:solidFill>
              </a:rPr>
              <a:t> </a:t>
            </a:r>
            <a:endParaRPr sz="1200">
              <a:solidFill>
                <a:srgbClr val="999999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02750" y="4006250"/>
            <a:ext cx="352425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type="title"/>
          </p:nvPr>
        </p:nvSpPr>
        <p:spPr>
          <a:xfrm>
            <a:off x="4856850" y="1682600"/>
            <a:ext cx="366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1120">
                <a:solidFill>
                  <a:srgbClr val="38A9E2"/>
                </a:solidFill>
              </a:rPr>
              <a:t>PYTHON</a:t>
            </a:r>
            <a:endParaRPr b="1" sz="1120">
              <a:solidFill>
                <a:srgbClr val="38A9E2"/>
              </a:solidFill>
            </a:endParaRPr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4856850" y="2978000"/>
            <a:ext cx="366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1120">
                <a:solidFill>
                  <a:srgbClr val="38A9E2"/>
                </a:solidFill>
              </a:rPr>
              <a:t>TABLEAU</a:t>
            </a:r>
            <a:endParaRPr b="1" sz="1120">
              <a:solidFill>
                <a:srgbClr val="38A9E2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9600" y="100700"/>
            <a:ext cx="773725" cy="8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38A9E2"/>
                </a:solidFill>
              </a:rPr>
              <a:t>CONCLUSIONS</a:t>
            </a:r>
            <a:endParaRPr sz="4000">
              <a:solidFill>
                <a:srgbClr val="38A9E2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02750" y="4006250"/>
            <a:ext cx="352425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9600" y="100700"/>
            <a:ext cx="773725" cy="8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38A9E2"/>
                </a:solidFill>
              </a:rPr>
              <a:t>HOW WAS COVID-19 EVOLUTION </a:t>
            </a:r>
            <a:endParaRPr b="1" sz="1400">
              <a:solidFill>
                <a:srgbClr val="38A9E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solidFill>
                  <a:srgbClr val="38A9E2"/>
                </a:solidFill>
              </a:rPr>
              <a:t>IN THE FIRST 2 MONTHS?</a:t>
            </a:r>
            <a:endParaRPr sz="2100">
              <a:solidFill>
                <a:srgbClr val="38A9E2"/>
              </a:solidFill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02750" y="4006250"/>
            <a:ext cx="352425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9600" y="100700"/>
            <a:ext cx="773725" cy="8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02750" y="4006250"/>
            <a:ext cx="352425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idx="1" type="subTitle"/>
          </p:nvPr>
        </p:nvSpPr>
        <p:spPr>
          <a:xfrm>
            <a:off x="181200" y="291150"/>
            <a:ext cx="2248800" cy="3428100"/>
          </a:xfrm>
          <a:prstGeom prst="rect">
            <a:avLst/>
          </a:prstGeom>
        </p:spPr>
        <p:txBody>
          <a:bodyPr anchorCtr="0" anchor="t" bIns="91425" lIns="91425" spcFirstLastPara="1" rIns="8770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38A9E2"/>
                </a:solidFill>
              </a:rPr>
              <a:t>HOW WAS THE COVID-19 EVOLUTION IN THE FIRST 2 MONTHS?</a:t>
            </a:r>
            <a:endParaRPr b="1" sz="1000">
              <a:solidFill>
                <a:srgbClr val="38A9E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A9E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0000" y="144725"/>
            <a:ext cx="5658126" cy="485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>
            <p:ph idx="1" type="subTitle"/>
          </p:nvPr>
        </p:nvSpPr>
        <p:spPr>
          <a:xfrm>
            <a:off x="7429200" y="4188250"/>
            <a:ext cx="1446600" cy="3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r">
              <a:spcBef>
                <a:spcPts val="28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6" name="Google Shape;116;p20"/>
          <p:cNvSpPr txBox="1"/>
          <p:nvPr/>
        </p:nvSpPr>
        <p:spPr>
          <a:xfrm>
            <a:off x="3122350" y="167450"/>
            <a:ext cx="372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None/>
            </a:pPr>
            <a:r>
              <a:rPr lang="es" sz="1000">
                <a:solidFill>
                  <a:schemeClr val="dk2"/>
                </a:solidFill>
              </a:rPr>
              <a:t>Cases by region and deaths evolution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02750" y="4006250"/>
            <a:ext cx="352425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>
            <p:ph idx="1" type="subTitle"/>
          </p:nvPr>
        </p:nvSpPr>
        <p:spPr>
          <a:xfrm>
            <a:off x="181200" y="291150"/>
            <a:ext cx="2248800" cy="3428100"/>
          </a:xfrm>
          <a:prstGeom prst="rect">
            <a:avLst/>
          </a:prstGeom>
        </p:spPr>
        <p:txBody>
          <a:bodyPr anchorCtr="0" anchor="t" bIns="91425" lIns="91425" spcFirstLastPara="1" rIns="8770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38A9E2"/>
                </a:solidFill>
              </a:rPr>
              <a:t>HOW WAS THE COVID-19 EVOLUTION IN THE FIRST 2 MONTHS?</a:t>
            </a:r>
            <a:endParaRPr b="1" sz="1000">
              <a:solidFill>
                <a:srgbClr val="38A9E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A9E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s" sz="1000"/>
              <a:t>Catalonia and Madrid were the most affected regions by far. With big metropolis connected to foreign countries.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s" sz="1000"/>
              <a:t>It’s stunning to see the quick deaths evolution. </a:t>
            </a:r>
            <a:endParaRPr sz="1000"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0000" y="144725"/>
            <a:ext cx="5658126" cy="485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3122350" y="167450"/>
            <a:ext cx="372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None/>
            </a:pPr>
            <a:r>
              <a:rPr lang="es" sz="1000">
                <a:solidFill>
                  <a:schemeClr val="dk2"/>
                </a:solidFill>
              </a:rPr>
              <a:t>Cases by region and deaths evolution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