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4384000" cy="13716000"/>
  <p:notesSz cx="6858000" cy="9144000"/>
  <p:embeddedFontLst>
    <p:embeddedFont>
      <p:font typeface="Helvetica Neue" panose="020B060402020202020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4">
          <p15:clr>
            <a:srgbClr val="A4A3A4"/>
          </p15:clr>
        </p15:guide>
        <p15:guide id="2" pos="944">
          <p15:clr>
            <a:srgbClr val="A4A3A4"/>
          </p15:clr>
        </p15:guide>
        <p15:guide id="3" orient="horz" pos="918">
          <p15:clr>
            <a:srgbClr val="A4A3A4"/>
          </p15:clr>
        </p15:guide>
        <p15:guide id="4" pos="5004">
          <p15:clr>
            <a:srgbClr val="A4A3A4"/>
          </p15:clr>
        </p15:guide>
        <p15:guide id="5" orient="horz" pos="4887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jj4PUYZ9QLdyykitrtB8O88Un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B11BF7-DD08-43EF-A9D0-530953821D53}">
  <a:tblStyle styleId="{18B11BF7-DD08-43EF-A9D0-530953821D53}" styleName="Table_0">
    <a:wholeTbl>
      <a:tcTxStyle b="off" i="off">
        <a:font>
          <a:latin typeface="Avenir Roman"/>
          <a:ea typeface="Avenir Roman"/>
          <a:cs typeface="Avenir Roman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682" y="24"/>
      </p:cViewPr>
      <p:guideLst>
        <p:guide orient="horz" pos="1644"/>
        <p:guide pos="944"/>
        <p:guide orient="horz" pos="918"/>
        <p:guide pos="5004"/>
        <p:guide orient="horz" pos="4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1663700" y="3419476"/>
            <a:ext cx="21031199" cy="5705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1663700" y="9178927"/>
            <a:ext cx="21031199" cy="3000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Font typeface="Calibri"/>
              <a:buNone/>
              <a:defRPr sz="4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Font typeface="Calibri"/>
              <a:buNone/>
              <a:defRPr sz="4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Font typeface="Calibri"/>
              <a:buNone/>
              <a:defRPr sz="4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Font typeface="Calibri"/>
              <a:buNone/>
              <a:defRPr sz="48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Font typeface="Calibri"/>
              <a:buNone/>
              <a:defRPr sz="48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22264434" y="12847956"/>
            <a:ext cx="443168" cy="45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22238567" y="12846994"/>
            <a:ext cx="469035" cy="461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3048000" y="2244725"/>
            <a:ext cx="18288001" cy="477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3048000" y="7204075"/>
            <a:ext cx="18288001" cy="331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/>
            </a:lvl1pPr>
            <a:lvl2pPr marL="914400" lvl="1" indent="-22860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/>
            </a:lvl2pPr>
            <a:lvl3pPr marL="1371600" lvl="2" indent="-22860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/>
            </a:lvl3pPr>
            <a:lvl4pPr marL="1828800" lvl="3" indent="-22860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/>
            </a:lvl4pPr>
            <a:lvl5pPr marL="2286000" lvl="4" indent="-22860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/>
            </a:lvl5pPr>
            <a:lvl6pPr marL="2743200" lvl="5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22264434" y="12847956"/>
            <a:ext cx="443168" cy="45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>
  <p:cSld name="Два объекта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22264434" y="12847956"/>
            <a:ext cx="443168" cy="45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>
  <p:cSld name="Сравнение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1679575" y="730251"/>
            <a:ext cx="21031202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body" idx="1"/>
          </p:nvPr>
        </p:nvSpPr>
        <p:spPr>
          <a:xfrm>
            <a:off x="1679575" y="3362326"/>
            <a:ext cx="10315579" cy="164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 b="1"/>
            </a:lvl2pPr>
            <a:lvl3pPr marL="1371600" lvl="2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 b="1"/>
            </a:lvl3pPr>
            <a:lvl4pPr marL="1828800" lvl="3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 b="1"/>
            </a:lvl4pPr>
            <a:lvl5pPr marL="2286000" lvl="4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4800" b="1"/>
            </a:lvl5pPr>
            <a:lvl6pPr marL="2743200" lvl="5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body" idx="2"/>
          </p:nvPr>
        </p:nvSpPr>
        <p:spPr>
          <a:xfrm>
            <a:off x="12344400" y="3362326"/>
            <a:ext cx="10366376" cy="164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22264434" y="12847956"/>
            <a:ext cx="443168" cy="45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>
  <p:cSld name="Объект с подписью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1679575" y="914400"/>
            <a:ext cx="7864479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10366375" y="1974850"/>
            <a:ext cx="12344401" cy="974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635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6400"/>
              <a:buChar char="•"/>
              <a:defRPr sz="6400"/>
            </a:lvl1pPr>
            <a:lvl2pPr marL="914400" lvl="1" indent="-635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6400"/>
              <a:buChar char="•"/>
              <a:defRPr sz="6400"/>
            </a:lvl2pPr>
            <a:lvl3pPr marL="1371600" lvl="2" indent="-635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6400"/>
              <a:buChar char="•"/>
              <a:defRPr sz="6400"/>
            </a:lvl3pPr>
            <a:lvl4pPr marL="1828800" lvl="3" indent="-635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6400"/>
              <a:buChar char="•"/>
              <a:defRPr sz="6400"/>
            </a:lvl4pPr>
            <a:lvl5pPr marL="2286000" lvl="4" indent="-6350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6400"/>
              <a:buChar char="•"/>
              <a:defRPr sz="6400"/>
            </a:lvl5pPr>
            <a:lvl6pPr marL="2743200" lvl="5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1679576" y="4114800"/>
            <a:ext cx="7864476" cy="762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sldNum" idx="12"/>
          </p:nvPr>
        </p:nvSpPr>
        <p:spPr>
          <a:xfrm>
            <a:off x="22264434" y="12847956"/>
            <a:ext cx="443168" cy="45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>
  <p:cSld name="Рисунок с подписью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>
            <a:spLocks noGrp="1"/>
          </p:cNvSpPr>
          <p:nvPr>
            <p:ph type="title"/>
          </p:nvPr>
        </p:nvSpPr>
        <p:spPr>
          <a:xfrm>
            <a:off x="1679575" y="914400"/>
            <a:ext cx="7864479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>
            <a:spLocks noGrp="1"/>
          </p:cNvSpPr>
          <p:nvPr>
            <p:ph type="pic" idx="2"/>
          </p:nvPr>
        </p:nvSpPr>
        <p:spPr>
          <a:xfrm>
            <a:off x="10366375" y="1974850"/>
            <a:ext cx="12344401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1679575" y="4114800"/>
            <a:ext cx="7864479" cy="762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marL="914400" lvl="1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2pPr>
            <a:lvl3pPr marL="1371600" lvl="2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3pPr>
            <a:lvl4pPr marL="1828800" lvl="3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4pPr>
            <a:lvl5pPr marL="2286000" lvl="4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22264434" y="12847956"/>
            <a:ext cx="443168" cy="45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>
  <p:cSld name="Заголовок и вертикальный текст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199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22264434" y="12847956"/>
            <a:ext cx="443168" cy="45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>
  <p:cSld name="Вертикальный заголовок и текст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17449800" y="730250"/>
            <a:ext cx="5257800" cy="11623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1676400" y="730250"/>
            <a:ext cx="15468600" cy="11623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22264434" y="12847956"/>
            <a:ext cx="443168" cy="45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199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22264434" y="12847956"/>
            <a:ext cx="443168" cy="45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/>
          <p:nvPr/>
        </p:nvSpPr>
        <p:spPr>
          <a:xfrm>
            <a:off x="0" y="0"/>
            <a:ext cx="24384001" cy="13716000"/>
          </a:xfrm>
          <a:prstGeom prst="rect">
            <a:avLst/>
          </a:prstGeom>
          <a:solidFill>
            <a:srgbClr val="FFD63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endParaRPr sz="36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0302" y="4864100"/>
            <a:ext cx="16323396" cy="39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/>
          <p:nvPr/>
        </p:nvSpPr>
        <p:spPr>
          <a:xfrm>
            <a:off x="1050730" y="709959"/>
            <a:ext cx="1028946" cy="1028946"/>
          </a:xfrm>
          <a:prstGeom prst="ellipse">
            <a:avLst/>
          </a:prstGeom>
          <a:solidFill>
            <a:srgbClr val="FFD63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1412905" y="674384"/>
            <a:ext cx="981230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Arial"/>
              <a:buNone/>
            </a:pPr>
            <a:r>
              <a:rPr lang="hu-HU" sz="6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Házi feladatról bővebben</a:t>
            </a:r>
            <a:endParaRPr sz="6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77205" y="609765"/>
            <a:ext cx="3202046" cy="47089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/>
          <p:nvPr/>
        </p:nvSpPr>
        <p:spPr>
          <a:xfrm>
            <a:off x="1507930" y="2372013"/>
            <a:ext cx="16888176" cy="75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3942"/>
              </a:buClr>
              <a:buSzPts val="3200"/>
              <a:buFont typeface="Arial"/>
              <a:buNone/>
            </a:pPr>
            <a:r>
              <a:rPr lang="hu-HU" sz="3200" b="0" i="0" u="none" strike="noStrike" cap="none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Válassz ki egy </a:t>
            </a:r>
            <a:r>
              <a:rPr lang="hu-HU" sz="3200" b="1" i="0" u="none" strike="noStrike" cap="none">
                <a:solidFill>
                  <a:srgbClr val="ED573C"/>
                </a:solidFill>
                <a:latin typeface="Arial"/>
                <a:ea typeface="Arial"/>
                <a:cs typeface="Arial"/>
                <a:sym typeface="Arial"/>
              </a:rPr>
              <a:t>projektet</a:t>
            </a:r>
            <a:r>
              <a:rPr lang="hu-HU" sz="3200" b="0" i="0" u="none" strike="noStrike" cap="none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 az alábbiak közül, amivel a kurzus során dolgozni fogsz.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2" descr="Kitűzé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8505" y="2378324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"/>
          <p:cNvSpPr/>
          <p:nvPr/>
        </p:nvSpPr>
        <p:spPr>
          <a:xfrm>
            <a:off x="1565203" y="3731131"/>
            <a:ext cx="21876688" cy="374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D573C"/>
              </a:buClr>
              <a:buSzPts val="3200"/>
              <a:buFont typeface="Arial"/>
              <a:buNone/>
            </a:pPr>
            <a:r>
              <a:rPr lang="hu-HU" sz="3200" b="1" i="0" u="none" strike="noStrike" cap="none">
                <a:solidFill>
                  <a:srgbClr val="ED573C"/>
                </a:solidFill>
                <a:latin typeface="Arial"/>
                <a:ea typeface="Arial"/>
                <a:cs typeface="Arial"/>
                <a:sym typeface="Arial"/>
              </a:rPr>
              <a:t>Adatközpont-váltás az ACME vállalatnál: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D3942"/>
              </a:buClr>
              <a:buSzPts val="3200"/>
              <a:buFont typeface="Arial"/>
              <a:buNone/>
            </a:pPr>
            <a:r>
              <a:rPr lang="hu-HU" sz="3200" b="0" i="0" u="none" strike="noStrike" cap="none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Az ACME vállalat a régi adatközpontját fel akarja számolni és egy új, korszerű, már felépített és működő adatközpontba akarja telepíteni a rendszereit. </a:t>
            </a:r>
            <a:r>
              <a:rPr lang="hu-HU" sz="3200" b="1" i="0" u="none" strike="noStrike" cap="none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A feladat</a:t>
            </a:r>
            <a:r>
              <a:rPr lang="hu-HU" sz="3200" b="0" i="0" u="none" strike="noStrike" cap="none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 a központi rendszerek (applikációk) átmozgatása az új adatközpontba, és régi adatközpont kiürítése, hogy el tudják adni. Az áttelepítéshez kapcsolódóan a vállalat szeretné áttekinteni az alkalmazásokat, és technológia modernizációt, vagy alkalmazás- optimalizációt is szeretne végrehajtani, de az alkalmazásokon üzleti igény miatt funkcionális változtatást nem hajt végre.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2" descr="Kitűzé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0" y="3664056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 descr="Kitűzé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772" y="7644962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/>
          <p:nvPr/>
        </p:nvSpPr>
        <p:spPr>
          <a:xfrm>
            <a:off x="1565203" y="7771803"/>
            <a:ext cx="21876688" cy="4971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D573C"/>
              </a:buClr>
              <a:buSzPts val="3200"/>
              <a:buFont typeface="Arial"/>
              <a:buNone/>
            </a:pPr>
            <a:r>
              <a:rPr lang="hu-HU" sz="3200" b="1" i="0" u="none" strike="noStrike" cap="none">
                <a:solidFill>
                  <a:srgbClr val="ED573C"/>
                </a:solidFill>
                <a:latin typeface="Arial"/>
                <a:ea typeface="Arial"/>
                <a:cs typeface="Arial"/>
                <a:sym typeface="Arial"/>
              </a:rPr>
              <a:t>Mobil alkalmazás fejlesztése „Something-Hill Rock” fesztivál látógatói részére: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D3942"/>
              </a:buClr>
              <a:buSzPts val="3200"/>
              <a:buFont typeface="Arial"/>
              <a:buNone/>
            </a:pPr>
            <a:r>
              <a:rPr lang="hu-HU" sz="3200" b="0" i="0" u="none" strike="noStrike" cap="none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A Something-Hill Rock fesztivál egy kisváros kocsmáiban, klubjaiban zajló 5 napos esemény, ahol rockzenekarok lépnek fel a különböző helyszíneken, miközben az egyes vendéglátóhelyek rendesen üzemelnek, és kiszolgálják a vendégeket.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D3942"/>
              </a:buClr>
              <a:buSzPts val="3200"/>
              <a:buFont typeface="Arial"/>
              <a:buNone/>
            </a:pPr>
            <a:r>
              <a:rPr lang="hu-HU" sz="3200" b="0" i="0" u="none" strike="noStrike" cap="none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A projekt célja egy olyan mobil-alkalmazás fejlesztése, ami a fesztivál vendégeinek minél több információt szolgáltat a fesztivál eseményeivel kapcsolatban, a fesztivál látógatói a saját preferenciái szerint össze tudják állítani a saját programjukat. Az alkalmazás funkciói közé beépítendő-beépíthető minden olyan kényelmi, szolgáltatási, marketing vagy integrációs funkció, ami a  környezet, az eszköz, és a rendelkezésre álló adatok alapján hasznos információt szolgáltat vagy szolgáltatást nyújt a látogatóknak a fesztivállal kapcsolatban, és a szervezőknek, zenekaroknak, vendéglátóhelyeknek a vendégek kiszolgálásával kapcsolatban.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/>
          <p:nvPr/>
        </p:nvSpPr>
        <p:spPr>
          <a:xfrm>
            <a:off x="1050730" y="709959"/>
            <a:ext cx="1028946" cy="1028946"/>
          </a:xfrm>
          <a:prstGeom prst="ellipse">
            <a:avLst/>
          </a:prstGeom>
          <a:solidFill>
            <a:srgbClr val="FFD63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1412905" y="650883"/>
            <a:ext cx="981230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Arial"/>
              <a:buNone/>
            </a:pPr>
            <a:r>
              <a:rPr lang="hu-HU" sz="6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Házi feladatról bővebben</a:t>
            </a:r>
            <a:endParaRPr sz="60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77205" y="609765"/>
            <a:ext cx="3202046" cy="47089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/>
          <p:nvPr/>
        </p:nvSpPr>
        <p:spPr>
          <a:xfrm>
            <a:off x="1481172" y="2525724"/>
            <a:ext cx="21274014" cy="9941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D573C"/>
              </a:buClr>
              <a:buSzPts val="3200"/>
              <a:buFont typeface="Arial"/>
              <a:buNone/>
            </a:pPr>
            <a:r>
              <a:rPr lang="hu-HU" sz="3200" b="1" i="0" u="none" strike="noStrike" cap="none" dirty="0">
                <a:solidFill>
                  <a:srgbClr val="ED573C"/>
                </a:solidFill>
                <a:latin typeface="Arial"/>
                <a:ea typeface="Arial"/>
                <a:cs typeface="Arial"/>
                <a:sym typeface="Arial"/>
              </a:rPr>
              <a:t>ÖSSZEFOGLALÓ – A házi feladatokról a kurzus során: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D3942"/>
              </a:buClr>
              <a:buSzPts val="3200"/>
              <a:buFont typeface="Arial"/>
              <a:buNone/>
            </a:pPr>
            <a:r>
              <a:rPr lang="hu-HU" sz="3200" b="0" i="0" u="none" strike="noStrike" cap="none" dirty="0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Házi feladatok kiosztása várhatóan a: </a:t>
            </a:r>
            <a:r>
              <a:rPr lang="hu-HU" sz="3200" b="0" i="0" u="none" strike="noStrike" cap="none" dirty="0" smtClean="0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3. óra, 4. óra, 5. óra, 6. </a:t>
            </a:r>
            <a:r>
              <a:rPr lang="hu-HU" sz="3200" b="0" i="0" u="none" strike="noStrike" cap="none" smtClean="0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óra és </a:t>
            </a:r>
            <a:r>
              <a:rPr lang="hu-HU" sz="3200" b="0" i="0" u="none" strike="noStrike" cap="none" dirty="0" smtClean="0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9. óra után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 dirty="0">
              <a:solidFill>
                <a:srgbClr val="2D394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D3942"/>
              </a:buClr>
              <a:buSzPts val="3200"/>
              <a:buFont typeface="Arial"/>
              <a:buNone/>
            </a:pPr>
            <a:r>
              <a:rPr lang="hu-HU" sz="3200" b="1" i="0" u="none" strike="noStrike" cap="none" dirty="0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A projekt tervezése és elméleti végrehajtása során az alábbi feladatok kidolgozása mindenképpen szerepel az értékelésben: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D3942"/>
              </a:buClr>
              <a:buSzPts val="3200"/>
              <a:buFont typeface="Arial"/>
              <a:buChar char="•"/>
            </a:pPr>
            <a:r>
              <a:rPr lang="hu-HU" sz="3200" b="0" i="0" u="none" strike="noStrike" cap="none" dirty="0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Találj ki egy </a:t>
            </a:r>
            <a:r>
              <a:rPr lang="hu-HU" sz="3200" b="1" i="0" u="none" strike="noStrike" cap="none" dirty="0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kódnevet</a:t>
            </a:r>
            <a:r>
              <a:rPr lang="hu-HU" sz="3200" b="0" i="0" u="none" strike="noStrike" cap="none" dirty="0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 a projektnek, amire hivatkozva a projektet azonosítani lehet (mint D-</a:t>
            </a:r>
            <a:r>
              <a:rPr lang="hu-HU" sz="3200" b="0" i="0" u="none" strike="noStrike" cap="none" dirty="0" err="1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day</a:t>
            </a:r>
            <a:r>
              <a:rPr lang="hu-HU" sz="3200" b="0" i="0" u="none" strike="noStrike" cap="none" dirty="0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, anno a Normadiai partraszállásnál)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D3942"/>
              </a:buClr>
              <a:buSzPts val="3200"/>
              <a:buFont typeface="Arial"/>
              <a:buChar char="•"/>
            </a:pPr>
            <a:r>
              <a:rPr lang="hu-HU" sz="3200" b="0" i="0" u="none" strike="noStrike" cap="none" dirty="0" err="1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Válassz</a:t>
            </a:r>
            <a:r>
              <a:rPr lang="hu-HU" sz="3200" b="0" i="0" u="none" strike="noStrike" cap="none" dirty="0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 projektmenedzsment </a:t>
            </a:r>
            <a:r>
              <a:rPr lang="hu-HU" sz="3200" b="1" i="0" u="none" strike="noStrike" cap="none" dirty="0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módszert</a:t>
            </a:r>
            <a:r>
              <a:rPr lang="hu-HU" sz="3200" b="0" i="0" u="none" strike="noStrike" cap="none" dirty="0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 a projekt végrehajtásához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D3942"/>
              </a:buClr>
              <a:buSzPts val="3200"/>
              <a:buFont typeface="Arial"/>
              <a:buChar char="•"/>
            </a:pPr>
            <a:r>
              <a:rPr lang="hu-HU" sz="3200" b="0" i="0" u="none" strike="noStrike" cap="none" dirty="0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Írd le a </a:t>
            </a:r>
            <a:r>
              <a:rPr lang="hu-HU" sz="3200" b="0" i="0" u="none" strike="noStrike" cap="none" dirty="0" err="1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stakeholder</a:t>
            </a:r>
            <a:r>
              <a:rPr lang="hu-HU" sz="3200" b="0" i="0" u="none" strike="noStrike" cap="none" dirty="0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3200" b="0" i="0" u="none" strike="noStrike" cap="none" dirty="0" err="1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r>
              <a:rPr lang="hu-HU" sz="3200" b="0" i="0" u="none" strike="noStrike" cap="none" dirty="0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 eljárás tervét és egy elméleti </a:t>
            </a:r>
            <a:r>
              <a:rPr lang="hu-HU" sz="3200" b="0" i="0" u="none" strike="noStrike" cap="none" dirty="0" err="1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stakeholder</a:t>
            </a:r>
            <a:r>
              <a:rPr lang="hu-HU" sz="3200" b="0" i="0" u="none" strike="noStrike" cap="none" dirty="0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 listát, ami az eljárás eredményeként kialakulhat. (a projektet átgondolva szerinted kik lesznek a project  (</a:t>
            </a:r>
            <a:r>
              <a:rPr lang="hu-HU" sz="3200" b="0" i="0" u="none" strike="noStrike" cap="none" dirty="0" err="1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elméletbeli</a:t>
            </a:r>
            <a:r>
              <a:rPr lang="hu-HU" sz="3200" b="0" i="0" u="none" strike="noStrike" cap="none" dirty="0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hu-HU" sz="3200" b="0" i="0" u="none" strike="noStrike" cap="none" dirty="0" err="1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stakeholderei</a:t>
            </a:r>
            <a:r>
              <a:rPr lang="hu-HU" sz="3200" b="0" i="0" u="none" strike="noStrike" cap="none" dirty="0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?)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D3942"/>
              </a:buClr>
              <a:buSzPts val="3200"/>
              <a:buFont typeface="Arial"/>
              <a:buChar char="•"/>
            </a:pPr>
            <a:r>
              <a:rPr lang="hu-HU" sz="3200" b="0" i="0" u="none" strike="noStrike" cap="none" dirty="0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Készítsd el a projekt </a:t>
            </a:r>
            <a:r>
              <a:rPr lang="hu-HU" sz="3200" b="0" i="0" u="none" strike="noStrike" cap="none" dirty="0" err="1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r>
              <a:rPr lang="hu-HU" sz="3200" b="0" i="0" u="none" strike="noStrike" cap="none" dirty="0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-ját, elképzelve, hogy a projekt </a:t>
            </a:r>
            <a:r>
              <a:rPr lang="hu-HU" sz="3200" b="0" i="0" u="none" strike="noStrike" cap="none" dirty="0" err="1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stakeholderek</a:t>
            </a:r>
            <a:r>
              <a:rPr lang="hu-HU" sz="3200" b="0" i="0" u="none" strike="noStrike" cap="none" dirty="0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 inputjai alapján milyen igények jelentkeznének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D3942"/>
              </a:buClr>
              <a:buSzPts val="3200"/>
              <a:buFont typeface="Arial"/>
              <a:buChar char="•"/>
            </a:pPr>
            <a:r>
              <a:rPr lang="hu-HU" sz="3200" b="0" i="0" u="none" strike="noStrike" cap="none" dirty="0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Készíts egy áttekintő időtervet, amiben szerepelnek mérföldkövek, összefüggések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D3942"/>
              </a:buClr>
              <a:buSzPts val="3200"/>
              <a:buFont typeface="Arial"/>
              <a:buChar char="•"/>
            </a:pPr>
            <a:r>
              <a:rPr lang="hu-HU" sz="3200" b="0" i="0" u="none" strike="noStrike" cap="none" dirty="0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Készíts magas szintű költségvetést a project végrehajtásához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D3942"/>
              </a:buClr>
              <a:buSzPts val="3200"/>
              <a:buFont typeface="Arial"/>
              <a:buChar char="•"/>
            </a:pPr>
            <a:r>
              <a:rPr lang="hu-HU" sz="3200" b="0" i="0" u="none" strike="noStrike" cap="none" dirty="0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Készítsd el a projekt magas szintű kommunikációs tervét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D3942"/>
              </a:buClr>
              <a:buSzPts val="3200"/>
              <a:buFont typeface="Arial"/>
              <a:buChar char="•"/>
            </a:pPr>
            <a:r>
              <a:rPr lang="hu-HU" sz="3200" b="0" i="0" u="none" strike="noStrike" cap="none" dirty="0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Azonosíts 3 kockázatot a projekt kapcsán, és ebből egy kockázatra készíts egy </a:t>
            </a:r>
            <a:r>
              <a:rPr lang="hu-HU" sz="3200" b="0" i="0" u="none" strike="noStrike" cap="none" dirty="0" err="1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risk</a:t>
            </a:r>
            <a:r>
              <a:rPr lang="hu-HU" sz="3200" b="0" i="0" u="none" strike="noStrike" cap="none" dirty="0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u-HU" sz="3200" b="0" i="0" u="none" strike="noStrike" cap="none" dirty="0" err="1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mitigációs</a:t>
            </a:r>
            <a:r>
              <a:rPr lang="hu-HU" sz="3200" b="0" i="0" u="none" strike="noStrike" cap="none" dirty="0">
                <a:solidFill>
                  <a:srgbClr val="2D3942"/>
                </a:solidFill>
                <a:latin typeface="Arial"/>
                <a:ea typeface="Arial"/>
                <a:cs typeface="Arial"/>
                <a:sym typeface="Arial"/>
              </a:rPr>
              <a:t> tervet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/>
          <p:nvPr/>
        </p:nvSpPr>
        <p:spPr>
          <a:xfrm>
            <a:off x="1050730" y="709959"/>
            <a:ext cx="1028946" cy="1028946"/>
          </a:xfrm>
          <a:prstGeom prst="ellipse">
            <a:avLst/>
          </a:prstGeom>
          <a:solidFill>
            <a:srgbClr val="FFD63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1192820" y="637397"/>
            <a:ext cx="1932772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Arial"/>
              <a:buNone/>
            </a:pPr>
            <a:r>
              <a:rPr lang="hu-HU" sz="6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Harmadik óra után elkészítendő feladat: (35 pont)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12895" y="401952"/>
            <a:ext cx="3202046" cy="4708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2" name="Google Shape;82;p4"/>
          <p:cNvGraphicFramePr/>
          <p:nvPr/>
        </p:nvGraphicFramePr>
        <p:xfrm>
          <a:off x="1498600" y="2609848"/>
          <a:ext cx="21560200" cy="10077885"/>
        </p:xfrm>
        <a:graphic>
          <a:graphicData uri="http://schemas.openxmlformats.org/drawingml/2006/table">
            <a:tbl>
              <a:tblPr firstRow="1" bandRow="1">
                <a:noFill/>
                <a:tableStyleId>{18B11BF7-DD08-43EF-A9D0-530953821D53}</a:tableStyleId>
              </a:tblPr>
              <a:tblGrid>
                <a:gridCol w="71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9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venir"/>
                        <a:buNone/>
                      </a:pPr>
                      <a:endParaRPr sz="3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lang="hu-HU" sz="3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Kérdés / Feladat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lang="hu-HU" sz="3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Válasz: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lang="hu-HU" sz="3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lang="hu-HU" sz="3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Melyik projekted választottad? ACME / Something Hill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venir"/>
                        <a:buNone/>
                      </a:pPr>
                      <a:endParaRPr sz="3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5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lang="hu-HU" sz="3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lang="hu-HU" sz="3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Adj a projektnek egy kódnevet: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venir"/>
                        <a:buNone/>
                      </a:pPr>
                      <a:endParaRPr sz="3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lang="hu-HU" sz="3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lang="hu-HU" sz="3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Írj le három feltételezést, amelyek a projekt és a product leszállításához szükséges dolgokra vonatkoznak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venir"/>
                        <a:buNone/>
                      </a:pPr>
                      <a:endParaRPr sz="3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5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lang="hu-HU" sz="3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lang="hu-HU" sz="3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Írd le a projekt scope leglényegesebb részét 3-5 mondatban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venir"/>
                        <a:buNone/>
                      </a:pPr>
                      <a:endParaRPr sz="3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lang="hu-HU" sz="3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lang="hu-HU" sz="3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Határozz meg 3 siker-kritériumot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lang="hu-HU" sz="3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(key success factors), amelyek a projekt célok teljesüléséhez kellenek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venir"/>
                        <a:buNone/>
                      </a:pPr>
                      <a:endParaRPr sz="3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4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lang="hu-HU" sz="3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lang="hu-HU" sz="3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Készíts egy WBS-t, ami legalább két, de nem több mint négyszintű, és legalább két fő feladat van alábontva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lang="hu-HU" sz="3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Lásd a beillesztett a következő dián található WBS struktúrát (szerkeszthető, átalakítható, de a legalább két fő feladat és a legalább 2 szint legyen azonosítható)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7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lang="hu-HU" sz="3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rial"/>
                        <a:buNone/>
                      </a:pPr>
                      <a:r>
                        <a:rPr lang="hu-HU" sz="3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Nevezz meg három olyan szerepkört, aki a projektben vélhetően stakeholder(résztvevő) lesz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Avenir"/>
                        <a:buNone/>
                      </a:pPr>
                      <a:endParaRPr sz="3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/>
          <p:nvPr/>
        </p:nvSpPr>
        <p:spPr>
          <a:xfrm>
            <a:off x="1050730" y="709959"/>
            <a:ext cx="1028946" cy="1028946"/>
          </a:xfrm>
          <a:prstGeom prst="ellipse">
            <a:avLst/>
          </a:prstGeom>
          <a:solidFill>
            <a:srgbClr val="FFD63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1192820" y="637397"/>
            <a:ext cx="1932772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Arial"/>
              <a:buNone/>
            </a:pPr>
            <a:r>
              <a:rPr lang="hu-HU" sz="6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Harmadik óra után elkészítendő feladat: (35 pont)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653" y="12843158"/>
            <a:ext cx="3202046" cy="4708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5"/>
          <p:cNvGrpSpPr/>
          <p:nvPr/>
        </p:nvGrpSpPr>
        <p:grpSpPr>
          <a:xfrm>
            <a:off x="4250452" y="3530133"/>
            <a:ext cx="15883096" cy="8222647"/>
            <a:chOff x="4697" y="1090377"/>
            <a:chExt cx="15883096" cy="8222647"/>
          </a:xfrm>
        </p:grpSpPr>
        <p:sp>
          <p:nvSpPr>
            <p:cNvPr id="91" name="Google Shape;91;p5"/>
            <p:cNvSpPr/>
            <p:nvPr/>
          </p:nvSpPr>
          <p:spPr>
            <a:xfrm>
              <a:off x="12373965" y="6956941"/>
              <a:ext cx="458325" cy="14055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178B6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2" name="Google Shape;92;p5"/>
            <p:cNvSpPr/>
            <p:nvPr/>
          </p:nvSpPr>
          <p:spPr>
            <a:xfrm>
              <a:off x="11747588" y="4787535"/>
              <a:ext cx="1848578" cy="64165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178B6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3" name="Google Shape;93;p5"/>
            <p:cNvSpPr/>
            <p:nvPr/>
          </p:nvSpPr>
          <p:spPr>
            <a:xfrm>
              <a:off x="8676808" y="6956941"/>
              <a:ext cx="458325" cy="14055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178B6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4" name="Google Shape;94;p5"/>
            <p:cNvSpPr/>
            <p:nvPr/>
          </p:nvSpPr>
          <p:spPr>
            <a:xfrm>
              <a:off x="9899009" y="4787535"/>
              <a:ext cx="1848578" cy="64165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178B6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5" name="Google Shape;95;p5"/>
            <p:cNvSpPr/>
            <p:nvPr/>
          </p:nvSpPr>
          <p:spPr>
            <a:xfrm>
              <a:off x="6884657" y="2618128"/>
              <a:ext cx="4862930" cy="64165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167A5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6" name="Google Shape;96;p5"/>
            <p:cNvSpPr/>
            <p:nvPr/>
          </p:nvSpPr>
          <p:spPr>
            <a:xfrm>
              <a:off x="4979650" y="6956941"/>
              <a:ext cx="458325" cy="14055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178B6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7" name="Google Shape;97;p5"/>
            <p:cNvSpPr/>
            <p:nvPr/>
          </p:nvSpPr>
          <p:spPr>
            <a:xfrm>
              <a:off x="6156131" y="4787535"/>
              <a:ext cx="91440" cy="64165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rgbClr val="178B6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8" name="Google Shape;98;p5"/>
            <p:cNvSpPr/>
            <p:nvPr/>
          </p:nvSpPr>
          <p:spPr>
            <a:xfrm>
              <a:off x="6201851" y="2618128"/>
              <a:ext cx="682805" cy="64165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167A5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99" name="Google Shape;99;p5"/>
            <p:cNvSpPr/>
            <p:nvPr/>
          </p:nvSpPr>
          <p:spPr>
            <a:xfrm>
              <a:off x="636575" y="7143617"/>
              <a:ext cx="458325" cy="14055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178B6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0" name="Google Shape;100;p5"/>
            <p:cNvSpPr/>
            <p:nvPr/>
          </p:nvSpPr>
          <p:spPr>
            <a:xfrm>
              <a:off x="1813056" y="4974211"/>
              <a:ext cx="91440" cy="64165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rgbClr val="178B6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1" name="Google Shape;101;p5"/>
            <p:cNvSpPr/>
            <p:nvPr/>
          </p:nvSpPr>
          <p:spPr>
            <a:xfrm>
              <a:off x="1858776" y="2618128"/>
              <a:ext cx="5025880" cy="64165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167A5F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2" name="Google Shape;102;p5"/>
            <p:cNvSpPr/>
            <p:nvPr/>
          </p:nvSpPr>
          <p:spPr>
            <a:xfrm>
              <a:off x="4766613" y="1090377"/>
              <a:ext cx="4236087" cy="1527751"/>
            </a:xfrm>
            <a:prstGeom prst="rect">
              <a:avLst/>
            </a:prstGeom>
            <a:solidFill>
              <a:srgbClr val="1A9A7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 txBox="1"/>
            <p:nvPr/>
          </p:nvSpPr>
          <p:spPr>
            <a:xfrm>
              <a:off x="4766613" y="1090377"/>
              <a:ext cx="4236087" cy="1527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225" tIns="22225" rIns="22225" bIns="22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Helvetica Neue"/>
                <a:buNone/>
              </a:pPr>
              <a:r>
                <a:rPr lang="hu-HU" sz="3500" b="0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Fő feladat 1</a:t>
              </a:r>
              <a:endParaRPr sz="3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4697" y="3259784"/>
              <a:ext cx="3708157" cy="1714426"/>
            </a:xfrm>
            <a:prstGeom prst="rect">
              <a:avLst/>
            </a:prstGeom>
            <a:solidFill>
              <a:srgbClr val="1A9A7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 txBox="1"/>
            <p:nvPr/>
          </p:nvSpPr>
          <p:spPr>
            <a:xfrm>
              <a:off x="4697" y="3259784"/>
              <a:ext cx="3708157" cy="1714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225" tIns="22225" rIns="22225" bIns="22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Helvetica Neue"/>
                <a:buNone/>
              </a:pPr>
              <a:r>
                <a:rPr lang="hu-HU" sz="3500" b="0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Részfeladat 1</a:t>
              </a:r>
              <a:endParaRPr sz="3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331025" y="5615866"/>
              <a:ext cx="3055502" cy="1527751"/>
            </a:xfrm>
            <a:prstGeom prst="rect">
              <a:avLst/>
            </a:prstGeom>
            <a:solidFill>
              <a:srgbClr val="1A9A7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"/>
            <p:cNvSpPr txBox="1"/>
            <p:nvPr/>
          </p:nvSpPr>
          <p:spPr>
            <a:xfrm>
              <a:off x="331025" y="5615866"/>
              <a:ext cx="3055502" cy="1527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225" tIns="22225" rIns="22225" bIns="22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Helvetica Neue"/>
                <a:buNone/>
              </a:pPr>
              <a:r>
                <a:rPr lang="hu-HU" sz="3500" b="0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Részfeladat 1.1</a:t>
              </a:r>
              <a:endParaRPr sz="3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094900" y="7785273"/>
              <a:ext cx="3055502" cy="1527751"/>
            </a:xfrm>
            <a:prstGeom prst="rect">
              <a:avLst/>
            </a:prstGeom>
            <a:solidFill>
              <a:srgbClr val="1A9A7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"/>
            <p:cNvSpPr txBox="1"/>
            <p:nvPr/>
          </p:nvSpPr>
          <p:spPr>
            <a:xfrm>
              <a:off x="1094900" y="7785273"/>
              <a:ext cx="3055502" cy="1527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225" tIns="22225" rIns="22225" bIns="22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Helvetica Neue"/>
                <a:buNone/>
              </a:pPr>
              <a:r>
                <a:rPr lang="hu-HU" sz="3500" b="0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Részfeladat 1.1.1</a:t>
              </a:r>
              <a:endParaRPr sz="3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4354510" y="3259784"/>
              <a:ext cx="3694682" cy="1527751"/>
            </a:xfrm>
            <a:prstGeom prst="rect">
              <a:avLst/>
            </a:prstGeom>
            <a:solidFill>
              <a:srgbClr val="1A9A7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"/>
            <p:cNvSpPr txBox="1"/>
            <p:nvPr/>
          </p:nvSpPr>
          <p:spPr>
            <a:xfrm>
              <a:off x="4354510" y="3259784"/>
              <a:ext cx="3694682" cy="1527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225" tIns="22225" rIns="22225" bIns="22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Helvetica Neue"/>
                <a:buNone/>
              </a:pPr>
              <a:r>
                <a:rPr lang="hu-HU" sz="3500" b="0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Részfeladat 2</a:t>
              </a:r>
              <a:endParaRPr sz="3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4674100" y="5429190"/>
              <a:ext cx="3055502" cy="1527751"/>
            </a:xfrm>
            <a:prstGeom prst="rect">
              <a:avLst/>
            </a:prstGeom>
            <a:solidFill>
              <a:srgbClr val="1A9A7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"/>
            <p:cNvSpPr txBox="1"/>
            <p:nvPr/>
          </p:nvSpPr>
          <p:spPr>
            <a:xfrm>
              <a:off x="4674100" y="5429190"/>
              <a:ext cx="3055502" cy="1527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225" tIns="22225" rIns="22225" bIns="22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Helvetica Neue"/>
                <a:buNone/>
              </a:pPr>
              <a:r>
                <a:rPr lang="hu-HU" sz="3500" b="0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Részfeladat 2.1</a:t>
              </a:r>
              <a:endParaRPr sz="3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5437976" y="7598597"/>
              <a:ext cx="3055502" cy="1527751"/>
            </a:xfrm>
            <a:prstGeom prst="rect">
              <a:avLst/>
            </a:prstGeom>
            <a:solidFill>
              <a:srgbClr val="1A9A7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"/>
            <p:cNvSpPr txBox="1"/>
            <p:nvPr/>
          </p:nvSpPr>
          <p:spPr>
            <a:xfrm>
              <a:off x="5437976" y="7598597"/>
              <a:ext cx="3055502" cy="1527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225" tIns="22225" rIns="22225" bIns="22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Helvetica Neue"/>
                <a:buNone/>
              </a:pPr>
              <a:r>
                <a:rPr lang="hu-HU" sz="3500" b="0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Részfeladat 2.2.2</a:t>
              </a:r>
              <a:endParaRPr sz="3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9730559" y="3259784"/>
              <a:ext cx="4034057" cy="1527751"/>
            </a:xfrm>
            <a:prstGeom prst="rect">
              <a:avLst/>
            </a:prstGeom>
            <a:solidFill>
              <a:srgbClr val="1A9A7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"/>
            <p:cNvSpPr txBox="1"/>
            <p:nvPr/>
          </p:nvSpPr>
          <p:spPr>
            <a:xfrm>
              <a:off x="9730559" y="3259784"/>
              <a:ext cx="4034057" cy="1527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225" tIns="22225" rIns="22225" bIns="22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Helvetica Neue"/>
                <a:buNone/>
              </a:pPr>
              <a:r>
                <a:rPr lang="hu-HU" sz="3500" b="0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Részfeladat 3 </a:t>
              </a:r>
              <a:endParaRPr sz="3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8371258" y="5429190"/>
              <a:ext cx="3055502" cy="1527751"/>
            </a:xfrm>
            <a:prstGeom prst="rect">
              <a:avLst/>
            </a:prstGeom>
            <a:solidFill>
              <a:srgbClr val="1A9A7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"/>
            <p:cNvSpPr txBox="1"/>
            <p:nvPr/>
          </p:nvSpPr>
          <p:spPr>
            <a:xfrm>
              <a:off x="8371258" y="5429190"/>
              <a:ext cx="3055502" cy="1527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225" tIns="22225" rIns="22225" bIns="22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Helvetica Neue"/>
                <a:buNone/>
              </a:pPr>
              <a:r>
                <a:rPr lang="hu-HU" sz="3500" b="0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Részfeladat 3.1</a:t>
              </a:r>
              <a:endParaRPr sz="3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9135133" y="7598597"/>
              <a:ext cx="3055502" cy="1527751"/>
            </a:xfrm>
            <a:prstGeom prst="rect">
              <a:avLst/>
            </a:prstGeom>
            <a:solidFill>
              <a:srgbClr val="1A9A7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 txBox="1"/>
            <p:nvPr/>
          </p:nvSpPr>
          <p:spPr>
            <a:xfrm>
              <a:off x="9135133" y="7598597"/>
              <a:ext cx="3055502" cy="1527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225" tIns="22225" rIns="22225" bIns="22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Helvetica Neue"/>
                <a:buNone/>
              </a:pPr>
              <a:r>
                <a:rPr lang="hu-HU" sz="3500" b="0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Részfeladat 3.1.1</a:t>
              </a:r>
              <a:endParaRPr sz="3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12068415" y="5429190"/>
              <a:ext cx="3055502" cy="1527751"/>
            </a:xfrm>
            <a:prstGeom prst="rect">
              <a:avLst/>
            </a:prstGeom>
            <a:solidFill>
              <a:srgbClr val="1A9A7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"/>
            <p:cNvSpPr txBox="1"/>
            <p:nvPr/>
          </p:nvSpPr>
          <p:spPr>
            <a:xfrm>
              <a:off x="12068415" y="5429190"/>
              <a:ext cx="3055502" cy="1527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225" tIns="22225" rIns="22225" bIns="22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Helvetica Neue"/>
                <a:buNone/>
              </a:pPr>
              <a:r>
                <a:rPr lang="hu-HU" sz="3500" b="0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Részfeladat 3.2</a:t>
              </a:r>
              <a:endParaRPr sz="3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12832291" y="7598597"/>
              <a:ext cx="3055502" cy="1527751"/>
            </a:xfrm>
            <a:prstGeom prst="rect">
              <a:avLst/>
            </a:prstGeom>
            <a:solidFill>
              <a:srgbClr val="1A9A7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 txBox="1"/>
            <p:nvPr/>
          </p:nvSpPr>
          <p:spPr>
            <a:xfrm>
              <a:off x="12832291" y="7598597"/>
              <a:ext cx="3055502" cy="15277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225" tIns="22225" rIns="22225" bIns="22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Helvetica Neue"/>
                <a:buNone/>
              </a:pPr>
              <a:r>
                <a:rPr lang="hu-HU" sz="3500" b="0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Részfeladat 3.2.1</a:t>
              </a:r>
              <a:endParaRPr sz="35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Microsoft Office PowerPoint</Application>
  <PresentationFormat>Egyéni</PresentationFormat>
  <Paragraphs>52</Paragraphs>
  <Slides>5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Helvetica Neue</vt:lpstr>
      <vt:lpstr>Avenir</vt:lpstr>
      <vt:lpstr>Calibri</vt:lpstr>
      <vt:lpstr>Arial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Tom</dc:creator>
  <cp:lastModifiedBy>Dell</cp:lastModifiedBy>
  <cp:revision>1</cp:revision>
  <dcterms:modified xsi:type="dcterms:W3CDTF">2023-06-14T09:00:04Z</dcterms:modified>
</cp:coreProperties>
</file>