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4"/>
  </p:notesMasterIdLst>
  <p:handoutMasterIdLst>
    <p:handoutMasterId r:id="rId25"/>
  </p:handoutMasterIdLst>
  <p:sldIdLst>
    <p:sldId id="312" r:id="rId5"/>
    <p:sldId id="323" r:id="rId6"/>
    <p:sldId id="304" r:id="rId7"/>
    <p:sldId id="307" r:id="rId8"/>
    <p:sldId id="281" r:id="rId9"/>
    <p:sldId id="282" r:id="rId10"/>
    <p:sldId id="314" r:id="rId11"/>
    <p:sldId id="315" r:id="rId12"/>
    <p:sldId id="317" r:id="rId13"/>
    <p:sldId id="318" r:id="rId14"/>
    <p:sldId id="319" r:id="rId15"/>
    <p:sldId id="321" r:id="rId16"/>
    <p:sldId id="322" r:id="rId17"/>
    <p:sldId id="326" r:id="rId18"/>
    <p:sldId id="297" r:id="rId19"/>
    <p:sldId id="325" r:id="rId20"/>
    <p:sldId id="324" r:id="rId21"/>
    <p:sldId id="327" r:id="rId22"/>
    <p:sldId id="328" r:id="rId2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15B2D-B21A-4B18-ABCD-048DA8AE85B2}" v="39" dt="2024-09-16T22:26:04.440"/>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varScale="1">
        <p:scale>
          <a:sx n="78" d="100"/>
          <a:sy n="78" d="100"/>
        </p:scale>
        <p:origin x="835"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56201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92221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42660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842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4253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hyperlink" Target="https://open.maricopa.edu/intropsychme/chapter/psychological-disorder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s://www.the-generous-husband.com/2020/04/09/living-with-her-anxiet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pixabay.com/en/green-one-fancy-number-line-4770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hyperlink" Target="https://pixabay.com/es/illustrations/salud-mental-la-formaci%C3%B3n-del-cerebro-231342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s://www.pngall.com/sound-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pixabay.com/en/community-people-human-together-419045/"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5.1"/><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hyperlink" Target="https://www.rawpixel.com/search/psychology"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ayoclinic.org/diseases-conditions/obsessive-compulsive-disorder/symptoms-causes/syc-" TargetMode="External"/><Relationship Id="rId2" Type="http://schemas.openxmlformats.org/officeDocument/2006/relationships/hyperlink" Target="https://www.mayoclinic.org/diseases-conditions/post-traumatic-stress-disorder/symptoms-causes/syc-"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hyperlink" Target="https://creativecommons.org/licenses/by-sa/3.0/" TargetMode="External"/><Relationship Id="rId4" Type="http://schemas.openxmlformats.org/officeDocument/2006/relationships/hyperlink" Target="http://hwashuman3753296.wikidot.com/blog:27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creativecommons.org/licenses/by/3.0/" TargetMode="External"/><Relationship Id="rId4" Type="http://schemas.openxmlformats.org/officeDocument/2006/relationships/hyperlink" Target="https://courses.lumenlearning.com/wm-collegesuccess-2/chapter/mental-health/"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svgsilh.com/009688/image/1627697.html" TargetMode="Externa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creativecommons.org/licenses/by/3.0/" TargetMode="External"/><Relationship Id="rId4" Type="http://schemas.openxmlformats.org/officeDocument/2006/relationships/hyperlink" Target="https://oercommons.org/courseware/lesson/673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960245" y="506321"/>
            <a:ext cx="6392421" cy="4346725"/>
          </a:xfrm>
        </p:spPr>
        <p:txBody>
          <a:bodyPr anchor="ctr"/>
          <a:lstStyle/>
          <a:p>
            <a:r>
              <a:rPr lang="en-US" sz="3200" dirty="0">
                <a:latin typeface="High Tower Text" panose="02040502050506030303" pitchFamily="18" charset="0"/>
              </a:rPr>
              <a:t>Understanding Anxiety</a:t>
            </a:r>
            <a:br>
              <a:rPr lang="en-US" sz="3200" dirty="0">
                <a:latin typeface="High Tower Text" panose="02040502050506030303" pitchFamily="18" charset="0"/>
              </a:rPr>
            </a:br>
            <a:br>
              <a:rPr lang="en-US" sz="3200" dirty="0">
                <a:latin typeface="High Tower Text" panose="02040502050506030303" pitchFamily="18" charset="0"/>
              </a:rPr>
            </a:br>
            <a:r>
              <a:rPr lang="en-US" sz="2000" dirty="0">
                <a:latin typeface="High Tower Text" panose="02040502050506030303" pitchFamily="18" charset="0"/>
              </a:rPr>
              <a:t>Causes, symptoms, and tools for management</a:t>
            </a:r>
            <a:br>
              <a:rPr lang="en-US" sz="2000" dirty="0">
                <a:latin typeface="High Tower Text" panose="02040502050506030303" pitchFamily="18" charset="0"/>
              </a:rPr>
            </a:br>
            <a:br>
              <a:rPr lang="en-US" sz="2000" dirty="0">
                <a:latin typeface="High Tower Text" panose="02040502050506030303" pitchFamily="18" charset="0"/>
              </a:rPr>
            </a:br>
            <a:br>
              <a:rPr lang="en-US" sz="2000" dirty="0">
                <a:latin typeface="High Tower Text" panose="02040502050506030303" pitchFamily="18" charset="0"/>
              </a:rPr>
            </a:br>
            <a:r>
              <a:rPr lang="en-US" sz="1600" dirty="0">
                <a:latin typeface="High Tower Text" panose="02040502050506030303" pitchFamily="18" charset="0"/>
              </a:rPr>
              <a:t>Candice Jones, RN</a:t>
            </a:r>
            <a:endParaRPr lang="en-US" sz="3200" dirty="0">
              <a:latin typeface="High Tower Text" panose="02040502050506030303" pitchFamily="18" charset="0"/>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519953" y="-66726"/>
            <a:ext cx="7843837" cy="1012782"/>
          </a:xfrm>
        </p:spPr>
        <p:txBody>
          <a:bodyPr/>
          <a:lstStyle/>
          <a:p>
            <a:r>
              <a:rPr lang="en-US" dirty="0">
                <a:latin typeface="High Tower Text" panose="02040502050506030303" pitchFamily="18" charset="0"/>
              </a:rPr>
              <a:t>Causes of Anxiety</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896471" y="1847698"/>
            <a:ext cx="6122894" cy="4633784"/>
          </a:xfrm>
        </p:spPr>
        <p:txBody>
          <a:bodyPr/>
          <a:lstStyle/>
          <a:p>
            <a:pPr marL="342900" indent="-342900">
              <a:buFont typeface="Arial" panose="020B0604020202020204" pitchFamily="34" charset="0"/>
              <a:buChar char="•"/>
            </a:pPr>
            <a:r>
              <a:rPr lang="en-US" dirty="0"/>
              <a:t>Biologic &amp; Environmental Factors</a:t>
            </a:r>
          </a:p>
          <a:p>
            <a:pPr marL="690372" lvl="1" indent="-342900"/>
            <a:r>
              <a:rPr lang="en-US" sz="1800" dirty="0"/>
              <a:t>Genetic predisposition, trauma, stress, childhood experiences</a:t>
            </a:r>
          </a:p>
          <a:p>
            <a:pPr marL="690372" lvl="1" indent="-342900"/>
            <a:r>
              <a:rPr lang="en-US" sz="1800" dirty="0"/>
              <a:t>Some people say that shyness or being nervous in certain situations as a child is a risk factor. </a:t>
            </a:r>
          </a:p>
          <a:p>
            <a:pPr marL="342900" indent="-342900">
              <a:buFont typeface="Arial" panose="020B0604020202020204" pitchFamily="34" charset="0"/>
              <a:buChar char="•"/>
            </a:pPr>
            <a:r>
              <a:rPr lang="en-US" dirty="0"/>
              <a:t>Psychological Factors</a:t>
            </a:r>
          </a:p>
          <a:p>
            <a:pPr marL="690372" lvl="1" indent="-342900"/>
            <a:r>
              <a:rPr lang="en-US" sz="1800" dirty="0"/>
              <a:t>Coping mechanisms, personality traits</a:t>
            </a:r>
          </a:p>
          <a:p>
            <a:pPr marL="342900" indent="-342900">
              <a:buFont typeface="Arial" panose="020B0604020202020204" pitchFamily="34" charset="0"/>
              <a:buChar char="•"/>
            </a:pPr>
            <a:r>
              <a:rPr lang="en-US" dirty="0"/>
              <a:t>Medical Conditions</a:t>
            </a:r>
          </a:p>
          <a:p>
            <a:pPr marL="690372" lvl="1" indent="-342900"/>
            <a:r>
              <a:rPr lang="en-US" sz="1800" dirty="0"/>
              <a:t>Thyroid disorders, heart arrhythmias</a:t>
            </a:r>
          </a:p>
          <a:p>
            <a:pPr marL="690372" lvl="1" indent="-342900"/>
            <a:r>
              <a:rPr lang="en-US" sz="1800" dirty="0"/>
              <a:t>Caffeine and other medications or substances</a:t>
            </a:r>
          </a:p>
          <a:p>
            <a:endParaRPr lang="en-US" dirty="0"/>
          </a:p>
          <a:p>
            <a:endParaRPr lang="en-US" dirty="0"/>
          </a:p>
          <a:p>
            <a:r>
              <a:rPr lang="en-US" sz="1200" dirty="0"/>
              <a:t>(National Institute of Mental Health, 2024)</a:t>
            </a:r>
          </a:p>
          <a:p>
            <a:pPr lvl="1" indent="0">
              <a:buNone/>
            </a:pPr>
            <a:endParaRPr lang="en-US" sz="1600"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17" name="Picture Placeholder 16">
            <a:extLst>
              <a:ext uri="{FF2B5EF4-FFF2-40B4-BE49-F238E27FC236}">
                <a16:creationId xmlns:a16="http://schemas.microsoft.com/office/drawing/2014/main" id="{63976E2E-9271-ED85-DA67-4944AB581542}"/>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l="19088" r="19088"/>
          <a:stretch>
            <a:fillRect/>
          </a:stretch>
        </p:blipFill>
        <p:spPr/>
      </p:pic>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3737" y="6780"/>
            <a:ext cx="9879437" cy="980844"/>
          </a:xfrm>
        </p:spPr>
        <p:txBody>
          <a:bodyPr/>
          <a:lstStyle/>
          <a:p>
            <a:r>
              <a:rPr lang="en-US" dirty="0">
                <a:latin typeface="High Tower Text" panose="02040502050506030303" pitchFamily="18" charset="0"/>
              </a:rPr>
              <a:t>            Symptoms of anxiety</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905096" y="2334845"/>
            <a:ext cx="2933098" cy="2188309"/>
          </a:xfrm>
        </p:spPr>
        <p:txBody>
          <a:bodyPr/>
          <a:lstStyle/>
          <a:p>
            <a:r>
              <a:rPr lang="en-US" sz="2400" b="1" dirty="0"/>
              <a:t>Physical:</a:t>
            </a:r>
          </a:p>
          <a:p>
            <a:pPr marL="285750" indent="-285750">
              <a:buFont typeface="Arial" panose="020B0604020202020204" pitchFamily="34" charset="0"/>
              <a:buChar char="•"/>
            </a:pPr>
            <a:r>
              <a:rPr lang="en-US" sz="2000" dirty="0"/>
              <a:t>Pounding heart</a:t>
            </a:r>
          </a:p>
          <a:p>
            <a:pPr marL="285750" indent="-285750">
              <a:buFont typeface="Arial" panose="020B0604020202020204" pitchFamily="34" charset="0"/>
              <a:buChar char="•"/>
            </a:pPr>
            <a:r>
              <a:rPr lang="en-US" sz="2000" dirty="0"/>
              <a:t>Sweating</a:t>
            </a:r>
          </a:p>
          <a:p>
            <a:pPr marL="285750" indent="-285750">
              <a:buFont typeface="Arial" panose="020B0604020202020204" pitchFamily="34" charset="0"/>
              <a:buChar char="•"/>
            </a:pPr>
            <a:r>
              <a:rPr lang="en-US" sz="2000" dirty="0"/>
              <a:t>Trembling</a:t>
            </a:r>
          </a:p>
          <a:p>
            <a:pPr marL="285750" indent="-285750">
              <a:buFont typeface="Arial" panose="020B0604020202020204" pitchFamily="34" charset="0"/>
              <a:buChar char="•"/>
            </a:pPr>
            <a:r>
              <a:rPr lang="en-US" sz="2000" dirty="0"/>
              <a:t>Shortness of Breath</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
        <p:nvSpPr>
          <p:cNvPr id="8" name="TextBox 7">
            <a:extLst>
              <a:ext uri="{FF2B5EF4-FFF2-40B4-BE49-F238E27FC236}">
                <a16:creationId xmlns:a16="http://schemas.microsoft.com/office/drawing/2014/main" id="{2E8D793B-C5E1-FB4A-5E5B-9B249664DE1F}"/>
              </a:ext>
            </a:extLst>
          </p:cNvPr>
          <p:cNvSpPr txBox="1"/>
          <p:nvPr/>
        </p:nvSpPr>
        <p:spPr>
          <a:xfrm>
            <a:off x="8164674" y="2140032"/>
            <a:ext cx="4136931" cy="2446311"/>
          </a:xfrm>
          <a:prstGeom prst="rect">
            <a:avLst/>
          </a:prstGeom>
          <a:noFill/>
        </p:spPr>
        <p:txBody>
          <a:bodyPr wrap="square" rtlCol="0">
            <a:spAutoFit/>
          </a:bodyPr>
          <a:lstStyle/>
          <a:p>
            <a:pPr>
              <a:lnSpc>
                <a:spcPct val="150000"/>
              </a:lnSpc>
            </a:pPr>
            <a:r>
              <a:rPr lang="en-US" sz="2400" b="1" dirty="0">
                <a:solidFill>
                  <a:schemeClr val="accent6"/>
                </a:solidFill>
              </a:rPr>
              <a:t>Psychological:</a:t>
            </a:r>
          </a:p>
          <a:p>
            <a:pPr marL="285750" indent="-285750">
              <a:lnSpc>
                <a:spcPct val="150000"/>
              </a:lnSpc>
              <a:buFont typeface="Arial" panose="020B0604020202020204" pitchFamily="34" charset="0"/>
              <a:buChar char="•"/>
            </a:pPr>
            <a:r>
              <a:rPr lang="en-US" sz="2000" dirty="0">
                <a:solidFill>
                  <a:schemeClr val="accent6"/>
                </a:solidFill>
              </a:rPr>
              <a:t>Worrying excessively</a:t>
            </a:r>
          </a:p>
          <a:p>
            <a:pPr marL="285750" indent="-285750">
              <a:lnSpc>
                <a:spcPct val="150000"/>
              </a:lnSpc>
              <a:buFont typeface="Arial" panose="020B0604020202020204" pitchFamily="34" charset="0"/>
              <a:buChar char="•"/>
            </a:pPr>
            <a:r>
              <a:rPr lang="en-US" sz="2000" dirty="0">
                <a:solidFill>
                  <a:schemeClr val="accent6"/>
                </a:solidFill>
              </a:rPr>
              <a:t>Sweating</a:t>
            </a:r>
          </a:p>
          <a:p>
            <a:pPr marL="285750" indent="-285750">
              <a:lnSpc>
                <a:spcPct val="150000"/>
              </a:lnSpc>
              <a:buFont typeface="Arial" panose="020B0604020202020204" pitchFamily="34" charset="0"/>
              <a:buChar char="•"/>
            </a:pPr>
            <a:r>
              <a:rPr lang="en-US" sz="2000" dirty="0">
                <a:solidFill>
                  <a:schemeClr val="accent6"/>
                </a:solidFill>
              </a:rPr>
              <a:t>Trembling</a:t>
            </a:r>
          </a:p>
          <a:p>
            <a:pPr marL="285750" indent="-285750">
              <a:lnSpc>
                <a:spcPct val="150000"/>
              </a:lnSpc>
              <a:buFont typeface="Arial" panose="020B0604020202020204" pitchFamily="34" charset="0"/>
              <a:buChar char="•"/>
            </a:pPr>
            <a:r>
              <a:rPr lang="en-US" sz="2000" dirty="0">
                <a:solidFill>
                  <a:schemeClr val="accent6"/>
                </a:solidFill>
              </a:rPr>
              <a:t>Shortness of Breath</a:t>
            </a:r>
          </a:p>
        </p:txBody>
      </p:sp>
      <p:pic>
        <p:nvPicPr>
          <p:cNvPr id="1026" name="Picture 2">
            <a:extLst>
              <a:ext uri="{FF2B5EF4-FFF2-40B4-BE49-F238E27FC236}">
                <a16:creationId xmlns:a16="http://schemas.microsoft.com/office/drawing/2014/main" id="{8919F90D-245B-A387-2351-9F93201D3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288" y="1945023"/>
            <a:ext cx="3612198" cy="319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99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latin typeface="High Tower Text" panose="02040502050506030303" pitchFamily="18" charset="0"/>
              </a:rPr>
              <a:t>How does anxiety affect your everyday life?</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2166383" y="2422332"/>
            <a:ext cx="5829147" cy="3961593"/>
          </a:xfrm>
        </p:spPr>
        <p:txBody>
          <a:bodyPr>
            <a:normAutofit fontScale="92500" lnSpcReduction="20000"/>
          </a:bodyPr>
          <a:lstStyle/>
          <a:p>
            <a:r>
              <a:rPr lang="en-US" sz="1700" b="1" dirty="0"/>
              <a:t>Work/School</a:t>
            </a:r>
          </a:p>
          <a:p>
            <a:pPr lvl="1"/>
            <a:r>
              <a:rPr lang="en-US" sz="1400" dirty="0"/>
              <a:t>Difficulty in concentrating</a:t>
            </a:r>
          </a:p>
          <a:p>
            <a:pPr lvl="1"/>
            <a:r>
              <a:rPr lang="en-US" sz="1400" dirty="0"/>
              <a:t>Frequently absent due to symptoms</a:t>
            </a:r>
          </a:p>
          <a:p>
            <a:endParaRPr lang="en-US" sz="1400" dirty="0"/>
          </a:p>
          <a:p>
            <a:r>
              <a:rPr lang="en-US" sz="1700" b="1" dirty="0"/>
              <a:t>Relationships</a:t>
            </a:r>
          </a:p>
          <a:p>
            <a:pPr lvl="1"/>
            <a:r>
              <a:rPr lang="en-US" sz="1400" dirty="0"/>
              <a:t>Increased tension at times</a:t>
            </a:r>
          </a:p>
          <a:p>
            <a:pPr lvl="1"/>
            <a:r>
              <a:rPr lang="en-US" sz="1400" dirty="0"/>
              <a:t>Isolation</a:t>
            </a:r>
          </a:p>
          <a:p>
            <a:pPr lvl="1"/>
            <a:r>
              <a:rPr lang="en-US" sz="1400" dirty="0"/>
              <a:t>Feeling like your partner doesn’t understand</a:t>
            </a:r>
          </a:p>
          <a:p>
            <a:endParaRPr lang="en-US" sz="1400" dirty="0"/>
          </a:p>
          <a:p>
            <a:r>
              <a:rPr lang="en-US" sz="1700" b="1" dirty="0"/>
              <a:t>Physical Health</a:t>
            </a:r>
          </a:p>
          <a:p>
            <a:pPr lvl="1"/>
            <a:r>
              <a:rPr lang="en-US" sz="1400" dirty="0"/>
              <a:t>Poor sleep</a:t>
            </a:r>
          </a:p>
          <a:p>
            <a:pPr lvl="1"/>
            <a:r>
              <a:rPr lang="en-US" sz="1400" dirty="0"/>
              <a:t>Stomach Aches</a:t>
            </a:r>
          </a:p>
          <a:p>
            <a:pPr lvl="1"/>
            <a:r>
              <a:rPr lang="en-US" sz="1400" dirty="0"/>
              <a:t>Chronic Pain for some</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pic>
        <p:nvPicPr>
          <p:cNvPr id="5" name="Picture 4">
            <a:extLst>
              <a:ext uri="{FF2B5EF4-FFF2-40B4-BE49-F238E27FC236}">
                <a16:creationId xmlns:a16="http://schemas.microsoft.com/office/drawing/2014/main" id="{CBF0CF42-994D-9D97-7258-56E1F7BF03A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665166" y="2268893"/>
            <a:ext cx="4400939" cy="3869583"/>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765974" y="292164"/>
            <a:ext cx="10511627" cy="1012785"/>
          </a:xfrm>
        </p:spPr>
        <p:txBody>
          <a:bodyPr/>
          <a:lstStyle/>
          <a:p>
            <a:r>
              <a:rPr lang="en-US" sz="4000" u="sng" dirty="0">
                <a:latin typeface="High Tower Text" panose="02040502050506030303" pitchFamily="18" charset="0"/>
              </a:rPr>
              <a:t>DIAGNOSIS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
        <p:nvSpPr>
          <p:cNvPr id="6" name="Content Placeholder 5">
            <a:extLst>
              <a:ext uri="{FF2B5EF4-FFF2-40B4-BE49-F238E27FC236}">
                <a16:creationId xmlns:a16="http://schemas.microsoft.com/office/drawing/2014/main" id="{ADEA5169-B646-5CCD-0053-C8E1BDD3280E}"/>
              </a:ext>
            </a:extLst>
          </p:cNvPr>
          <p:cNvSpPr>
            <a:spLocks noGrp="1"/>
          </p:cNvSpPr>
          <p:nvPr>
            <p:ph sz="quarter" idx="4"/>
          </p:nvPr>
        </p:nvSpPr>
        <p:spPr>
          <a:xfrm>
            <a:off x="2160165" y="1884553"/>
            <a:ext cx="7871669" cy="3088893"/>
          </a:xfrm>
        </p:spPr>
        <p:txBody>
          <a:bodyPr>
            <a:normAutofit/>
          </a:bodyPr>
          <a:lstStyle/>
          <a:p>
            <a:r>
              <a:rPr lang="en-US" sz="3000" b="1" dirty="0"/>
              <a:t>Clinical Assessment</a:t>
            </a:r>
          </a:p>
          <a:p>
            <a:pPr lvl="1"/>
            <a:r>
              <a:rPr lang="en-US" sz="1900" dirty="0"/>
              <a:t>Meet with a mental health professional or your PCP to discuss your symptoms</a:t>
            </a:r>
          </a:p>
          <a:p>
            <a:pPr lvl="1"/>
            <a:r>
              <a:rPr lang="en-US" sz="1900" dirty="0"/>
              <a:t>They may use questionnaire tools to help evaluate</a:t>
            </a:r>
          </a:p>
          <a:p>
            <a:r>
              <a:rPr lang="en-US" sz="3000" b="1" dirty="0"/>
              <a:t>Differential Diagnosis</a:t>
            </a:r>
          </a:p>
          <a:p>
            <a:pPr lvl="1"/>
            <a:r>
              <a:rPr lang="en-US" sz="1900" dirty="0"/>
              <a:t>Your doctor may rule out other potential diagnosis to make sure there are no other conditions that may be causing your symptoms.</a:t>
            </a:r>
          </a:p>
          <a:p>
            <a:pPr lvl="1"/>
            <a:endParaRPr lang="en-US" dirty="0"/>
          </a:p>
        </p:txBody>
      </p:sp>
      <p:pic>
        <p:nvPicPr>
          <p:cNvPr id="8" name="Picture 7">
            <a:extLst>
              <a:ext uri="{FF2B5EF4-FFF2-40B4-BE49-F238E27FC236}">
                <a16:creationId xmlns:a16="http://schemas.microsoft.com/office/drawing/2014/main" id="{E681A274-9927-B7FE-306A-32B6128882F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002062" y="3585132"/>
            <a:ext cx="7871670" cy="3935835"/>
          </a:xfrm>
          <a:prstGeom prst="rect">
            <a:avLst/>
          </a:prstGeom>
        </p:spPr>
      </p:pic>
    </p:spTree>
    <p:extLst>
      <p:ext uri="{BB962C8B-B14F-4D97-AF65-F5344CB8AC3E}">
        <p14:creationId xmlns:p14="http://schemas.microsoft.com/office/powerpoint/2010/main" val="168621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012794" y="-202945"/>
            <a:ext cx="9879437" cy="980844"/>
          </a:xfrm>
        </p:spPr>
        <p:txBody>
          <a:bodyPr/>
          <a:lstStyle/>
          <a:p>
            <a:r>
              <a:rPr lang="en-US" sz="4000" dirty="0">
                <a:latin typeface="High Tower Text" panose="02040502050506030303" pitchFamily="18" charset="0"/>
              </a:rPr>
              <a:t>Treatment</a:t>
            </a:r>
            <a:r>
              <a:rPr lang="en-US" dirty="0">
                <a:latin typeface="High Tower Text" panose="02040502050506030303" pitchFamily="18" charset="0"/>
              </a:rPr>
              <a:t> Options</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
        <p:nvSpPr>
          <p:cNvPr id="6" name="Text Placeholder 5">
            <a:extLst>
              <a:ext uri="{FF2B5EF4-FFF2-40B4-BE49-F238E27FC236}">
                <a16:creationId xmlns:a16="http://schemas.microsoft.com/office/drawing/2014/main" id="{3C81F3B5-6D6D-7575-9CB7-6EF847280FDA}"/>
              </a:ext>
            </a:extLst>
          </p:cNvPr>
          <p:cNvSpPr>
            <a:spLocks noGrp="1"/>
          </p:cNvSpPr>
          <p:nvPr>
            <p:ph type="body" sz="quarter" idx="13"/>
          </p:nvPr>
        </p:nvSpPr>
        <p:spPr>
          <a:xfrm>
            <a:off x="1299769" y="1501447"/>
            <a:ext cx="2975217" cy="4773517"/>
          </a:xfrm>
        </p:spPr>
        <p:txBody>
          <a:bodyPr/>
          <a:lstStyle/>
          <a:p>
            <a:r>
              <a:rPr lang="en-US" sz="2400" b="1" dirty="0"/>
              <a:t>Therapy</a:t>
            </a:r>
          </a:p>
          <a:p>
            <a:pPr marL="285750" indent="-285750">
              <a:buFont typeface="Arial" panose="020B0604020202020204" pitchFamily="34" charset="0"/>
              <a:buChar char="•"/>
            </a:pPr>
            <a:r>
              <a:rPr lang="en-US" sz="1600" b="1" dirty="0"/>
              <a:t>Cognitive Behavioral Therapy (CBT)- </a:t>
            </a:r>
            <a:r>
              <a:rPr lang="en-US" sz="1600" dirty="0"/>
              <a:t>This therapy teaches people different ways of reactive, behaving, and thinking to help them feel less anxious in situations. </a:t>
            </a:r>
          </a:p>
          <a:p>
            <a:pPr marL="342900" indent="-342900">
              <a:buFont typeface="Arial" panose="020B0604020202020204" pitchFamily="34" charset="0"/>
              <a:buChar char="•"/>
            </a:pPr>
            <a:r>
              <a:rPr lang="en-US" sz="1600" b="1" dirty="0"/>
              <a:t>Exposure Therapy- </a:t>
            </a:r>
            <a:r>
              <a:rPr lang="en-US" sz="1600" dirty="0"/>
              <a:t>This is a way of confronting fears and learning to participate in activities they have avoided. They do this therapy along with learning relaxation techniques.</a:t>
            </a:r>
          </a:p>
          <a:p>
            <a:pPr marL="342900" indent="-342900">
              <a:buFont typeface="Arial" panose="020B0604020202020204" pitchFamily="34" charset="0"/>
              <a:buChar char="•"/>
            </a:pPr>
            <a:endParaRPr lang="en-US" sz="1600" b="1" dirty="0"/>
          </a:p>
          <a:p>
            <a:r>
              <a:rPr lang="en-US" sz="1050" b="1" dirty="0"/>
              <a:t>(National Institute of Mental Health, 2024)</a:t>
            </a:r>
          </a:p>
          <a:p>
            <a:endParaRPr lang="en-US" dirty="0"/>
          </a:p>
          <a:p>
            <a:endParaRPr lang="en-US" dirty="0"/>
          </a:p>
        </p:txBody>
      </p:sp>
      <p:sp>
        <p:nvSpPr>
          <p:cNvPr id="7" name="TextBox 6">
            <a:extLst>
              <a:ext uri="{FF2B5EF4-FFF2-40B4-BE49-F238E27FC236}">
                <a16:creationId xmlns:a16="http://schemas.microsoft.com/office/drawing/2014/main" id="{8C483FB9-9B8B-3F06-BB1A-A5C04BB94DC5}"/>
              </a:ext>
            </a:extLst>
          </p:cNvPr>
          <p:cNvSpPr txBox="1"/>
          <p:nvPr/>
        </p:nvSpPr>
        <p:spPr>
          <a:xfrm>
            <a:off x="4869712" y="3643611"/>
            <a:ext cx="2975217" cy="3046988"/>
          </a:xfrm>
          <a:prstGeom prst="rect">
            <a:avLst/>
          </a:prstGeom>
          <a:noFill/>
        </p:spPr>
        <p:txBody>
          <a:bodyPr wrap="square" rtlCol="0">
            <a:spAutoFit/>
          </a:bodyPr>
          <a:lstStyle/>
          <a:p>
            <a:r>
              <a:rPr lang="en-US" sz="2400" b="1" dirty="0">
                <a:solidFill>
                  <a:schemeClr val="accent6"/>
                </a:solidFill>
              </a:rPr>
              <a:t>Medications</a:t>
            </a:r>
          </a:p>
          <a:p>
            <a:endParaRPr lang="en-US" sz="2400" b="1" dirty="0">
              <a:solidFill>
                <a:schemeClr val="accent6"/>
              </a:solidFill>
            </a:endParaRPr>
          </a:p>
          <a:p>
            <a:pPr marL="285750" indent="-285750">
              <a:buFont typeface="Arial" panose="020B0604020202020204" pitchFamily="34" charset="0"/>
              <a:buChar char="•"/>
            </a:pPr>
            <a:r>
              <a:rPr lang="en-US" sz="1600" b="1" dirty="0">
                <a:solidFill>
                  <a:schemeClr val="accent6"/>
                </a:solidFill>
              </a:rPr>
              <a:t>Anti-Anxiety Medication</a:t>
            </a:r>
          </a:p>
          <a:p>
            <a:pPr marL="285750" indent="-285750">
              <a:buFont typeface="Arial" panose="020B0604020202020204" pitchFamily="34" charset="0"/>
              <a:buChar char="•"/>
            </a:pPr>
            <a:endParaRPr lang="en-US" sz="1600" b="1" dirty="0">
              <a:solidFill>
                <a:schemeClr val="accent6"/>
              </a:solidFill>
            </a:endParaRPr>
          </a:p>
          <a:p>
            <a:pPr marL="285750" indent="-285750">
              <a:buFont typeface="Arial" panose="020B0604020202020204" pitchFamily="34" charset="0"/>
              <a:buChar char="•"/>
            </a:pPr>
            <a:r>
              <a:rPr lang="en-US" sz="1600" b="1" dirty="0">
                <a:solidFill>
                  <a:schemeClr val="accent6"/>
                </a:solidFill>
              </a:rPr>
              <a:t>Antidepressants</a:t>
            </a:r>
          </a:p>
          <a:p>
            <a:pPr marL="285750" indent="-285750">
              <a:buFont typeface="Arial" panose="020B0604020202020204" pitchFamily="34" charset="0"/>
              <a:buChar char="•"/>
            </a:pPr>
            <a:endParaRPr lang="en-US" sz="1600" b="1" dirty="0">
              <a:solidFill>
                <a:schemeClr val="accent6"/>
              </a:solidFill>
            </a:endParaRPr>
          </a:p>
          <a:p>
            <a:pPr marL="285750" indent="-285750">
              <a:buFont typeface="Arial" panose="020B0604020202020204" pitchFamily="34" charset="0"/>
              <a:buChar char="•"/>
            </a:pPr>
            <a:r>
              <a:rPr lang="en-US" sz="1600" b="1" dirty="0">
                <a:solidFill>
                  <a:schemeClr val="accent6"/>
                </a:solidFill>
              </a:rPr>
              <a:t>Beta Blockers</a:t>
            </a:r>
          </a:p>
          <a:p>
            <a:pPr marL="285750" indent="-285750">
              <a:buFont typeface="Arial" panose="020B0604020202020204" pitchFamily="34" charset="0"/>
              <a:buChar char="•"/>
            </a:pPr>
            <a:endParaRPr lang="en-US" sz="1600" b="1" dirty="0">
              <a:solidFill>
                <a:schemeClr val="accent6"/>
              </a:solidFill>
            </a:endParaRPr>
          </a:p>
          <a:p>
            <a:pPr marL="285750" indent="-285750">
              <a:buFont typeface="Arial" panose="020B0604020202020204" pitchFamily="34" charset="0"/>
              <a:buChar char="•"/>
            </a:pPr>
            <a:r>
              <a:rPr lang="en-US" sz="1600" dirty="0">
                <a:solidFill>
                  <a:schemeClr val="accent6"/>
                </a:solidFill>
              </a:rPr>
              <a:t>Your doctor will work with you to find a medication that works best.</a:t>
            </a:r>
            <a:endParaRPr lang="en-US" sz="1400" dirty="0">
              <a:solidFill>
                <a:schemeClr val="accent6"/>
              </a:solidFill>
            </a:endParaRPr>
          </a:p>
        </p:txBody>
      </p:sp>
      <p:sp>
        <p:nvSpPr>
          <p:cNvPr id="10" name="TextBox 9">
            <a:extLst>
              <a:ext uri="{FF2B5EF4-FFF2-40B4-BE49-F238E27FC236}">
                <a16:creationId xmlns:a16="http://schemas.microsoft.com/office/drawing/2014/main" id="{F6A8A8E9-D473-D260-F584-397B35338311}"/>
              </a:ext>
            </a:extLst>
          </p:cNvPr>
          <p:cNvSpPr txBox="1"/>
          <p:nvPr/>
        </p:nvSpPr>
        <p:spPr>
          <a:xfrm>
            <a:off x="8249699" y="1384184"/>
            <a:ext cx="2642532" cy="4832092"/>
          </a:xfrm>
          <a:prstGeom prst="rect">
            <a:avLst/>
          </a:prstGeom>
          <a:noFill/>
        </p:spPr>
        <p:txBody>
          <a:bodyPr wrap="square" rtlCol="0">
            <a:spAutoFit/>
          </a:bodyPr>
          <a:lstStyle/>
          <a:p>
            <a:r>
              <a:rPr lang="en-US" sz="2400" b="1" dirty="0">
                <a:solidFill>
                  <a:schemeClr val="accent6"/>
                </a:solidFill>
              </a:rPr>
              <a:t>Lifestyle Changes</a:t>
            </a:r>
          </a:p>
          <a:p>
            <a:endParaRPr lang="en-US" dirty="0">
              <a:solidFill>
                <a:schemeClr val="accent6"/>
              </a:solidFill>
            </a:endParaRPr>
          </a:p>
          <a:p>
            <a:pPr marL="342900" indent="-342900">
              <a:buFont typeface="Arial" panose="020B0604020202020204" pitchFamily="34" charset="0"/>
              <a:buChar char="•"/>
            </a:pPr>
            <a:r>
              <a:rPr lang="en-US" b="1" dirty="0">
                <a:solidFill>
                  <a:schemeClr val="accent6"/>
                </a:solidFill>
              </a:rPr>
              <a:t>Healthy Diet</a:t>
            </a:r>
          </a:p>
          <a:p>
            <a:pPr marL="800100" lvl="1" indent="-342900">
              <a:buFont typeface="Arial" panose="020B0604020202020204" pitchFamily="34" charset="0"/>
              <a:buChar char="•"/>
            </a:pPr>
            <a:r>
              <a:rPr lang="en-US" sz="1600" dirty="0">
                <a:solidFill>
                  <a:schemeClr val="accent6"/>
                </a:solidFill>
              </a:rPr>
              <a:t>Eliminate or reduce caffeine</a:t>
            </a:r>
          </a:p>
          <a:p>
            <a:pPr marL="800100" lvl="1" indent="-342900">
              <a:buFont typeface="Arial" panose="020B0604020202020204" pitchFamily="34" charset="0"/>
              <a:buChar char="•"/>
            </a:pPr>
            <a:endParaRPr lang="en-US" b="1" dirty="0">
              <a:solidFill>
                <a:schemeClr val="accent6"/>
              </a:solidFill>
            </a:endParaRPr>
          </a:p>
          <a:p>
            <a:pPr marL="285750" indent="-285750">
              <a:buFont typeface="Arial" panose="020B0604020202020204" pitchFamily="34" charset="0"/>
              <a:buChar char="•"/>
            </a:pPr>
            <a:r>
              <a:rPr lang="en-US" b="1" dirty="0">
                <a:solidFill>
                  <a:schemeClr val="accent6"/>
                </a:solidFill>
              </a:rPr>
              <a:t>Good Sleep Habits</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Support Groups</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Stress Management</a:t>
            </a:r>
          </a:p>
          <a:p>
            <a:pPr marL="742950" lvl="1" indent="-285750">
              <a:buFont typeface="Arial" panose="020B0604020202020204" pitchFamily="34" charset="0"/>
              <a:buChar char="•"/>
            </a:pPr>
            <a:r>
              <a:rPr lang="en-US" dirty="0">
                <a:solidFill>
                  <a:schemeClr val="accent6"/>
                </a:solidFill>
              </a:rPr>
              <a:t>Regular Exercise</a:t>
            </a:r>
          </a:p>
          <a:p>
            <a:pPr marL="742950" lvl="1" indent="-285750">
              <a:buFont typeface="Arial" panose="020B0604020202020204" pitchFamily="34" charset="0"/>
              <a:buChar char="•"/>
            </a:pPr>
            <a:r>
              <a:rPr lang="en-US" dirty="0">
                <a:solidFill>
                  <a:schemeClr val="accent6"/>
                </a:solidFill>
              </a:rPr>
              <a:t>Mindfulness</a:t>
            </a:r>
          </a:p>
          <a:p>
            <a:pPr marL="742950" lvl="1" indent="-285750">
              <a:buFont typeface="Arial" panose="020B0604020202020204" pitchFamily="34" charset="0"/>
              <a:buChar char="•"/>
            </a:pPr>
            <a:r>
              <a:rPr lang="en-US" dirty="0">
                <a:solidFill>
                  <a:schemeClr val="accent6"/>
                </a:solidFill>
              </a:rPr>
              <a:t>Meditation</a:t>
            </a:r>
          </a:p>
          <a:p>
            <a:pPr marL="742950" lvl="1" indent="-285750">
              <a:buFont typeface="Arial" panose="020B0604020202020204" pitchFamily="34" charset="0"/>
              <a:buChar char="•"/>
            </a:pPr>
            <a:r>
              <a:rPr lang="en-US" dirty="0">
                <a:solidFill>
                  <a:schemeClr val="accent6"/>
                </a:solidFill>
              </a:rPr>
              <a:t>Grounding</a:t>
            </a:r>
          </a:p>
          <a:p>
            <a:pPr marL="342900" indent="-342900">
              <a:buFont typeface="Arial" panose="020B0604020202020204" pitchFamily="34" charset="0"/>
              <a:buChar char="•"/>
            </a:pPr>
            <a:endParaRPr lang="en-US" dirty="0">
              <a:solidFill>
                <a:schemeClr val="accent6"/>
              </a:solidFill>
            </a:endParaRPr>
          </a:p>
          <a:p>
            <a:pPr marL="342900" indent="-342900">
              <a:buFont typeface="Arial" panose="020B0604020202020204" pitchFamily="34" charset="0"/>
              <a:buChar char="•"/>
            </a:pPr>
            <a:endParaRPr lang="en-US" dirty="0">
              <a:solidFill>
                <a:schemeClr val="accent6"/>
              </a:solidFill>
            </a:endParaRPr>
          </a:p>
        </p:txBody>
      </p:sp>
      <p:pic>
        <p:nvPicPr>
          <p:cNvPr id="4" name="Picture 3">
            <a:extLst>
              <a:ext uri="{FF2B5EF4-FFF2-40B4-BE49-F238E27FC236}">
                <a16:creationId xmlns:a16="http://schemas.microsoft.com/office/drawing/2014/main" id="{047715DD-2605-DC04-CF55-B6C77102073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33634" y="998544"/>
            <a:ext cx="3179591" cy="2301117"/>
          </a:xfrm>
          <a:prstGeom prst="rect">
            <a:avLst/>
          </a:prstGeom>
        </p:spPr>
      </p:pic>
    </p:spTree>
    <p:extLst>
      <p:ext uri="{BB962C8B-B14F-4D97-AF65-F5344CB8AC3E}">
        <p14:creationId xmlns:p14="http://schemas.microsoft.com/office/powerpoint/2010/main" val="30368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68449" y="167780"/>
            <a:ext cx="5715000" cy="2335920"/>
          </a:xfrm>
        </p:spPr>
        <p:txBody>
          <a:bodyPr/>
          <a:lstStyle/>
          <a:p>
            <a:r>
              <a:rPr lang="en-US" dirty="0">
                <a:latin typeface="High Tower Text" panose="02040502050506030303" pitchFamily="18" charset="0"/>
              </a:rPr>
              <a:t>Additional TECHNIQUES FOR ANXIETY Management</a:t>
            </a:r>
          </a:p>
        </p:txBody>
      </p:sp>
      <p:sp>
        <p:nvSpPr>
          <p:cNvPr id="7" name="TextBox 6">
            <a:extLst>
              <a:ext uri="{FF2B5EF4-FFF2-40B4-BE49-F238E27FC236}">
                <a16:creationId xmlns:a16="http://schemas.microsoft.com/office/drawing/2014/main" id="{7A993EDC-61EA-2ADD-6C1E-0CEFC32E3B9B}"/>
              </a:ext>
            </a:extLst>
          </p:cNvPr>
          <p:cNvSpPr txBox="1"/>
          <p:nvPr/>
        </p:nvSpPr>
        <p:spPr>
          <a:xfrm>
            <a:off x="511728" y="2701255"/>
            <a:ext cx="6602136"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solidFill>
              </a:rPr>
              <a:t>Binaural Beats- </a:t>
            </a:r>
            <a:r>
              <a:rPr lang="en-US" dirty="0">
                <a:solidFill>
                  <a:schemeClr val="accent6"/>
                </a:solidFill>
              </a:rPr>
              <a:t>use of sound waves to decrease anxiety or even improve concentration. It is also used to help with sleep (Smith, 2019)</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Mindfulness/Meditation- </a:t>
            </a:r>
            <a:r>
              <a:rPr lang="en-US" dirty="0">
                <a:solidFill>
                  <a:schemeClr val="accent6"/>
                </a:solidFill>
              </a:rPr>
              <a:t>Mindfulness is a way to train the mind to be present in the now. It can be something you stop and do in the middle of the day to center yourself. A quick 10 minutes can help you regroup. There are many benefits to mindfulness including reducing stress and anxiety, improving cognitive abilities, slowing brain aging, and more (</a:t>
            </a:r>
            <a:r>
              <a:rPr lang="en-US" dirty="0" err="1">
                <a:solidFill>
                  <a:schemeClr val="accent6"/>
                </a:solidFill>
              </a:rPr>
              <a:t>Hoshaw</a:t>
            </a:r>
            <a:r>
              <a:rPr lang="en-US" dirty="0">
                <a:solidFill>
                  <a:schemeClr val="accent6"/>
                </a:solidFill>
              </a:rPr>
              <a:t>,  2022)</a:t>
            </a:r>
          </a:p>
          <a:p>
            <a:pPr marL="285750" indent="-285750">
              <a:buFont typeface="Arial" panose="020B0604020202020204" pitchFamily="34" charset="0"/>
              <a:buChar char="•"/>
            </a:pPr>
            <a:endParaRPr lang="en-US" b="1" dirty="0">
              <a:solidFill>
                <a:schemeClr val="accent6"/>
              </a:solidFill>
            </a:endParaRPr>
          </a:p>
          <a:p>
            <a:r>
              <a:rPr lang="en-US" dirty="0">
                <a:solidFill>
                  <a:schemeClr val="accent6"/>
                </a:solidFill>
              </a:rPr>
              <a:t>*Videos for this can be found under the </a:t>
            </a:r>
            <a:r>
              <a:rPr lang="en-US" b="1" dirty="0">
                <a:solidFill>
                  <a:schemeClr val="accent6"/>
                </a:solidFill>
              </a:rPr>
              <a:t>Anxiety Management Tools </a:t>
            </a:r>
            <a:r>
              <a:rPr lang="en-US" dirty="0">
                <a:solidFill>
                  <a:schemeClr val="accent6"/>
                </a:solidFill>
              </a:rPr>
              <a:t>tab*</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endParaRPr lang="en-US" dirty="0"/>
          </a:p>
          <a:p>
            <a:endParaRPr lang="en-US" dirty="0"/>
          </a:p>
        </p:txBody>
      </p:sp>
      <p:pic>
        <p:nvPicPr>
          <p:cNvPr id="9" name="Picture 8">
            <a:extLst>
              <a:ext uri="{FF2B5EF4-FFF2-40B4-BE49-F238E27FC236}">
                <a16:creationId xmlns:a16="http://schemas.microsoft.com/office/drawing/2014/main" id="{6238A040-0100-EC0E-B94C-23FF6AF22A1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35653" y="2432806"/>
            <a:ext cx="4285533" cy="3506600"/>
          </a:xfrm>
          <a:prstGeom prst="rect">
            <a:avLst/>
          </a:prstGeom>
        </p:spPr>
      </p:pic>
    </p:spTree>
    <p:extLst>
      <p:ext uri="{BB962C8B-B14F-4D97-AF65-F5344CB8AC3E}">
        <p14:creationId xmlns:p14="http://schemas.microsoft.com/office/powerpoint/2010/main" val="1973173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268449" y="167780"/>
            <a:ext cx="5715000" cy="2335920"/>
          </a:xfrm>
        </p:spPr>
        <p:txBody>
          <a:bodyPr/>
          <a:lstStyle/>
          <a:p>
            <a:r>
              <a:rPr lang="en-US" dirty="0">
                <a:latin typeface="High Tower Text" panose="02040502050506030303" pitchFamily="18" charset="0"/>
              </a:rPr>
              <a:t>Additional TECHNIQUES FOR ANXIETY Management</a:t>
            </a:r>
          </a:p>
        </p:txBody>
      </p:sp>
      <p:sp>
        <p:nvSpPr>
          <p:cNvPr id="7" name="TextBox 6">
            <a:extLst>
              <a:ext uri="{FF2B5EF4-FFF2-40B4-BE49-F238E27FC236}">
                <a16:creationId xmlns:a16="http://schemas.microsoft.com/office/drawing/2014/main" id="{7A993EDC-61EA-2ADD-6C1E-0CEFC32E3B9B}"/>
              </a:ext>
            </a:extLst>
          </p:cNvPr>
          <p:cNvSpPr txBox="1"/>
          <p:nvPr/>
        </p:nvSpPr>
        <p:spPr>
          <a:xfrm>
            <a:off x="453005" y="3036815"/>
            <a:ext cx="6602136"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solidFill>
              </a:rPr>
              <a:t>Self care- </a:t>
            </a:r>
            <a:r>
              <a:rPr lang="en-US" dirty="0">
                <a:solidFill>
                  <a:schemeClr val="accent6"/>
                </a:solidFill>
              </a:rPr>
              <a:t>Set boundaries, take breaks when needed, connect with family, friends, and church for support,</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r>
              <a:rPr lang="en-US" b="1" dirty="0">
                <a:solidFill>
                  <a:schemeClr val="accent6"/>
                </a:solidFill>
              </a:rPr>
              <a:t>Support Groups- </a:t>
            </a:r>
            <a:r>
              <a:rPr lang="en-US" dirty="0">
                <a:solidFill>
                  <a:schemeClr val="accent6"/>
                </a:solidFill>
              </a:rPr>
              <a:t>this is a good way to share experiences with others who also have anxiety. Look for groups that do activities that aren’t necessarily for anxiety but are known to help with it such as gardening or cooking classes.</a:t>
            </a: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92CADD09-EBAA-8125-3F5D-459EFC701D4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64011" y="1959993"/>
            <a:ext cx="4427989" cy="3689991"/>
          </a:xfrm>
          <a:prstGeom prst="rect">
            <a:avLst/>
          </a:prstGeom>
        </p:spPr>
      </p:pic>
    </p:spTree>
    <p:extLst>
      <p:ext uri="{BB962C8B-B14F-4D97-AF65-F5344CB8AC3E}">
        <p14:creationId xmlns:p14="http://schemas.microsoft.com/office/powerpoint/2010/main" val="119845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46587" y="92614"/>
            <a:ext cx="9879437" cy="980844"/>
          </a:xfrm>
        </p:spPr>
        <p:txBody>
          <a:bodyPr/>
          <a:lstStyle/>
          <a:p>
            <a:pPr algn="ctr"/>
            <a:r>
              <a:rPr lang="en-US" sz="4000" u="sng" dirty="0">
                <a:latin typeface="High Tower Text" panose="02040502050506030303" pitchFamily="18" charset="0"/>
              </a:rPr>
              <a:t>When &amp; how to seek help</a:t>
            </a:r>
            <a:endParaRPr lang="en-US" u="sng" dirty="0">
              <a:latin typeface="High Tower Text" panose="02040502050506030303" pitchFamily="18" charset="0"/>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17</a:t>
            </a:fld>
            <a:endParaRPr lang="en-US" dirty="0"/>
          </a:p>
        </p:txBody>
      </p:sp>
      <p:sp>
        <p:nvSpPr>
          <p:cNvPr id="6" name="Text Placeholder 5">
            <a:extLst>
              <a:ext uri="{FF2B5EF4-FFF2-40B4-BE49-F238E27FC236}">
                <a16:creationId xmlns:a16="http://schemas.microsoft.com/office/drawing/2014/main" id="{3C81F3B5-6D6D-7575-9CB7-6EF847280FDA}"/>
              </a:ext>
            </a:extLst>
          </p:cNvPr>
          <p:cNvSpPr>
            <a:spLocks noGrp="1"/>
          </p:cNvSpPr>
          <p:nvPr>
            <p:ph type="body" sz="quarter" idx="13"/>
          </p:nvPr>
        </p:nvSpPr>
        <p:spPr>
          <a:xfrm>
            <a:off x="1151066" y="1501447"/>
            <a:ext cx="2975217" cy="4773517"/>
          </a:xfrm>
        </p:spPr>
        <p:txBody>
          <a:bodyPr/>
          <a:lstStyle/>
          <a:p>
            <a:endParaRPr lang="en-US" dirty="0"/>
          </a:p>
          <a:p>
            <a:endParaRPr lang="en-US" dirty="0"/>
          </a:p>
        </p:txBody>
      </p:sp>
      <p:sp>
        <p:nvSpPr>
          <p:cNvPr id="10" name="TextBox 9">
            <a:extLst>
              <a:ext uri="{FF2B5EF4-FFF2-40B4-BE49-F238E27FC236}">
                <a16:creationId xmlns:a16="http://schemas.microsoft.com/office/drawing/2014/main" id="{F6A8A8E9-D473-D260-F584-397B35338311}"/>
              </a:ext>
            </a:extLst>
          </p:cNvPr>
          <p:cNvSpPr txBox="1"/>
          <p:nvPr/>
        </p:nvSpPr>
        <p:spPr>
          <a:xfrm>
            <a:off x="1844932" y="1238649"/>
            <a:ext cx="3682313" cy="5036315"/>
          </a:xfrm>
          <a:prstGeom prst="rect">
            <a:avLst/>
          </a:prstGeom>
          <a:noFill/>
        </p:spPr>
        <p:txBody>
          <a:bodyPr wrap="square" rtlCol="0">
            <a:spAutoFit/>
          </a:bodyPr>
          <a:lstStyle/>
          <a:p>
            <a:pPr marL="342900" indent="-342900">
              <a:buFont typeface="Arial" panose="020B0604020202020204" pitchFamily="34" charset="0"/>
              <a:buChar char="•"/>
            </a:pPr>
            <a:endParaRPr lang="en-US" b="1" dirty="0">
              <a:solidFill>
                <a:schemeClr val="accent2">
                  <a:lumMod val="75000"/>
                </a:schemeClr>
              </a:solidFill>
            </a:endParaRPr>
          </a:p>
          <a:p>
            <a:pPr algn="ctr"/>
            <a:r>
              <a:rPr lang="en-US" b="1" dirty="0">
                <a:solidFill>
                  <a:schemeClr val="accent2">
                    <a:lumMod val="75000"/>
                  </a:schemeClr>
                </a:solidFill>
              </a:rPr>
              <a:t>*RED FLAGS TO BE AWARE OF* </a:t>
            </a:r>
          </a:p>
          <a:p>
            <a:endParaRPr lang="en-US" dirty="0">
              <a:solidFill>
                <a:schemeClr val="accent6"/>
              </a:solidFill>
            </a:endParaRPr>
          </a:p>
          <a:p>
            <a:pPr marL="285750" indent="-285750">
              <a:lnSpc>
                <a:spcPct val="150000"/>
              </a:lnSpc>
              <a:buFont typeface="Courier New" panose="02070309020205020404" pitchFamily="49" charset="0"/>
              <a:buChar char="o"/>
            </a:pPr>
            <a:r>
              <a:rPr lang="en-US" b="1" dirty="0">
                <a:solidFill>
                  <a:schemeClr val="accent6"/>
                </a:solidFill>
              </a:rPr>
              <a:t>Unable to control your anxiety</a:t>
            </a:r>
          </a:p>
          <a:p>
            <a:pPr>
              <a:lnSpc>
                <a:spcPct val="150000"/>
              </a:lnSpc>
            </a:pPr>
            <a:endParaRPr lang="en-US" b="1" dirty="0">
              <a:solidFill>
                <a:schemeClr val="accent6"/>
              </a:solidFill>
            </a:endParaRPr>
          </a:p>
          <a:p>
            <a:pPr marL="285750" indent="-285750">
              <a:lnSpc>
                <a:spcPct val="150000"/>
              </a:lnSpc>
              <a:buFont typeface="Courier New" panose="02070309020205020404" pitchFamily="49" charset="0"/>
              <a:buChar char="o"/>
            </a:pPr>
            <a:r>
              <a:rPr lang="en-US" b="1" dirty="0">
                <a:solidFill>
                  <a:schemeClr val="accent6"/>
                </a:solidFill>
              </a:rPr>
              <a:t>Not able to do normal daily activities</a:t>
            </a:r>
          </a:p>
          <a:p>
            <a:pPr>
              <a:lnSpc>
                <a:spcPct val="150000"/>
              </a:lnSpc>
            </a:pPr>
            <a:endParaRPr lang="en-US" b="1" dirty="0">
              <a:solidFill>
                <a:schemeClr val="accent6"/>
              </a:solidFill>
            </a:endParaRPr>
          </a:p>
          <a:p>
            <a:pPr marL="285750" indent="-285750">
              <a:lnSpc>
                <a:spcPct val="150000"/>
              </a:lnSpc>
              <a:buFont typeface="Courier New" panose="02070309020205020404" pitchFamily="49" charset="0"/>
              <a:buChar char="o"/>
            </a:pPr>
            <a:r>
              <a:rPr lang="en-US" b="1" dirty="0">
                <a:solidFill>
                  <a:schemeClr val="accent6"/>
                </a:solidFill>
              </a:rPr>
              <a:t>Consistently having panic attacks</a:t>
            </a:r>
          </a:p>
          <a:p>
            <a:pPr>
              <a:lnSpc>
                <a:spcPct val="150000"/>
              </a:lnSpc>
            </a:pPr>
            <a:endParaRPr lang="en-US" b="1" dirty="0">
              <a:solidFill>
                <a:schemeClr val="accent6"/>
              </a:solidFill>
            </a:endParaRPr>
          </a:p>
          <a:p>
            <a:pPr marL="285750" indent="-285750">
              <a:lnSpc>
                <a:spcPct val="150000"/>
              </a:lnSpc>
              <a:buFont typeface="Courier New" panose="02070309020205020404" pitchFamily="49" charset="0"/>
              <a:buChar char="o"/>
            </a:pPr>
            <a:r>
              <a:rPr lang="en-US" b="1" dirty="0">
                <a:solidFill>
                  <a:schemeClr val="accent6"/>
                </a:solidFill>
              </a:rPr>
              <a:t>Thoughts of self-harm or suicide</a:t>
            </a:r>
          </a:p>
        </p:txBody>
      </p:sp>
      <p:sp>
        <p:nvSpPr>
          <p:cNvPr id="11" name="TextBox 10">
            <a:extLst>
              <a:ext uri="{FF2B5EF4-FFF2-40B4-BE49-F238E27FC236}">
                <a16:creationId xmlns:a16="http://schemas.microsoft.com/office/drawing/2014/main" id="{43B31129-1CEB-9B53-0A78-6B9E8C2985FB}"/>
              </a:ext>
            </a:extLst>
          </p:cNvPr>
          <p:cNvSpPr txBox="1"/>
          <p:nvPr/>
        </p:nvSpPr>
        <p:spPr>
          <a:xfrm>
            <a:off x="6395705" y="1773249"/>
            <a:ext cx="5313028"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solidFill>
              </a:rPr>
              <a:t>Local therapists, psychiatrists, and mental health providers located under </a:t>
            </a:r>
            <a:r>
              <a:rPr lang="en-US" b="1" dirty="0">
                <a:solidFill>
                  <a:schemeClr val="accent6"/>
                </a:solidFill>
              </a:rPr>
              <a:t>Local Providers </a:t>
            </a:r>
            <a:r>
              <a:rPr lang="en-US" dirty="0">
                <a:solidFill>
                  <a:schemeClr val="accent6"/>
                </a:solidFill>
              </a:rPr>
              <a:t>tab</a:t>
            </a:r>
          </a:p>
          <a:p>
            <a:pPr marL="285750" indent="-285750">
              <a:buFont typeface="Arial" panose="020B0604020202020204" pitchFamily="34" charset="0"/>
              <a:buChar char="•"/>
            </a:pPr>
            <a:r>
              <a:rPr lang="en-US" dirty="0">
                <a:solidFill>
                  <a:schemeClr val="accent6"/>
                </a:solidFill>
              </a:rPr>
              <a:t>Remember to speak also with your Primary Care Provider as they can direct you to local providers as well.</a:t>
            </a:r>
          </a:p>
        </p:txBody>
      </p:sp>
      <p:pic>
        <p:nvPicPr>
          <p:cNvPr id="13" name="Picture 12">
            <a:extLst>
              <a:ext uri="{FF2B5EF4-FFF2-40B4-BE49-F238E27FC236}">
                <a16:creationId xmlns:a16="http://schemas.microsoft.com/office/drawing/2014/main" id="{3943A319-51AC-69EE-D937-F0FBC9808BF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063504" y="3607424"/>
            <a:ext cx="3977429" cy="2651061"/>
          </a:xfrm>
          <a:prstGeom prst="rect">
            <a:avLst/>
          </a:prstGeom>
        </p:spPr>
      </p:pic>
    </p:spTree>
    <p:extLst>
      <p:ext uri="{BB962C8B-B14F-4D97-AF65-F5344CB8AC3E}">
        <p14:creationId xmlns:p14="http://schemas.microsoft.com/office/powerpoint/2010/main" val="62438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765974" y="292164"/>
            <a:ext cx="10511627" cy="1012785"/>
          </a:xfrm>
        </p:spPr>
        <p:txBody>
          <a:bodyPr/>
          <a:lstStyle/>
          <a:p>
            <a:r>
              <a:rPr lang="en-US" sz="4000" u="sng" dirty="0">
                <a:latin typeface="High Tower Text" panose="02040502050506030303" pitchFamily="18" charset="0"/>
              </a:rPr>
              <a:t>KEY Takeaways</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18</a:t>
            </a:fld>
            <a:endParaRPr lang="en-US" dirty="0"/>
          </a:p>
        </p:txBody>
      </p:sp>
      <p:sp>
        <p:nvSpPr>
          <p:cNvPr id="6" name="Content Placeholder 5">
            <a:extLst>
              <a:ext uri="{FF2B5EF4-FFF2-40B4-BE49-F238E27FC236}">
                <a16:creationId xmlns:a16="http://schemas.microsoft.com/office/drawing/2014/main" id="{ADEA5169-B646-5CCD-0053-C8E1BDD3280E}"/>
              </a:ext>
            </a:extLst>
          </p:cNvPr>
          <p:cNvSpPr>
            <a:spLocks noGrp="1"/>
          </p:cNvSpPr>
          <p:nvPr>
            <p:ph sz="quarter" idx="4"/>
          </p:nvPr>
        </p:nvSpPr>
        <p:spPr>
          <a:xfrm>
            <a:off x="2085952" y="2194946"/>
            <a:ext cx="7871669" cy="3088893"/>
          </a:xfrm>
        </p:spPr>
        <p:txBody>
          <a:bodyPr>
            <a:normAutofit fontScale="92500" lnSpcReduction="20000"/>
          </a:bodyPr>
          <a:lstStyle/>
          <a:p>
            <a:pPr lvl="1"/>
            <a:r>
              <a:rPr lang="en-US" sz="2800" dirty="0"/>
              <a:t>Anxiety is common and it is treatable. You are not alone in this journey, there are many people that suffer alongside of you and want to be a support. And remember that anxiety doesn’t always look the same for every person</a:t>
            </a:r>
            <a:r>
              <a:rPr lang="en-US" sz="2800"/>
              <a:t>. </a:t>
            </a:r>
            <a:endParaRPr lang="en-US" sz="2800" dirty="0"/>
          </a:p>
          <a:p>
            <a:pPr lvl="1"/>
            <a:r>
              <a:rPr lang="en-US" sz="2800" dirty="0"/>
              <a:t>It is important to seek professional help, especially if your anxiety is interfering with daily activities, so they can intervene and help you. </a:t>
            </a:r>
          </a:p>
        </p:txBody>
      </p:sp>
    </p:spTree>
    <p:extLst>
      <p:ext uri="{BB962C8B-B14F-4D97-AF65-F5344CB8AC3E}">
        <p14:creationId xmlns:p14="http://schemas.microsoft.com/office/powerpoint/2010/main" val="2626610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9406-C4FC-9A3B-9F34-DE23E8AC18F8}"/>
              </a:ext>
            </a:extLst>
          </p:cNvPr>
          <p:cNvSpPr>
            <a:spLocks noGrp="1"/>
          </p:cNvSpPr>
          <p:nvPr>
            <p:ph type="title"/>
          </p:nvPr>
        </p:nvSpPr>
        <p:spPr>
          <a:xfrm>
            <a:off x="4819223" y="445837"/>
            <a:ext cx="2353364" cy="511729"/>
          </a:xfrm>
        </p:spPr>
        <p:txBody>
          <a:bodyPr/>
          <a:lstStyle/>
          <a:p>
            <a:r>
              <a:rPr lang="en-US" sz="2000" dirty="0">
                <a:latin typeface="High Tower Text" panose="02040502050506030303" pitchFamily="18" charset="0"/>
              </a:rPr>
              <a:t>References</a:t>
            </a:r>
          </a:p>
        </p:txBody>
      </p:sp>
      <p:sp>
        <p:nvSpPr>
          <p:cNvPr id="3" name="Slide Number Placeholder 2">
            <a:extLst>
              <a:ext uri="{FF2B5EF4-FFF2-40B4-BE49-F238E27FC236}">
                <a16:creationId xmlns:a16="http://schemas.microsoft.com/office/drawing/2014/main" id="{057E8EA4-E160-F3A8-1A9B-C28120F320EB}"/>
              </a:ext>
            </a:extLst>
          </p:cNvPr>
          <p:cNvSpPr>
            <a:spLocks noGrp="1"/>
          </p:cNvSpPr>
          <p:nvPr>
            <p:ph type="sldNum" sz="quarter" idx="12"/>
          </p:nvPr>
        </p:nvSpPr>
        <p:spPr/>
        <p:txBody>
          <a:bodyPr/>
          <a:lstStyle/>
          <a:p>
            <a:fld id="{48F63A3B-78C7-47BE-AE5E-E10140E04643}" type="slidenum">
              <a:rPr lang="en-US" smtClean="0"/>
              <a:pPr/>
              <a:t>19</a:t>
            </a:fld>
            <a:endParaRPr lang="en-US" dirty="0"/>
          </a:p>
        </p:txBody>
      </p:sp>
      <p:sp>
        <p:nvSpPr>
          <p:cNvPr id="4" name="TextBox 3">
            <a:extLst>
              <a:ext uri="{FF2B5EF4-FFF2-40B4-BE49-F238E27FC236}">
                <a16:creationId xmlns:a16="http://schemas.microsoft.com/office/drawing/2014/main" id="{2D9DBDD3-AA86-0E0B-E77F-DAA166DB3ACA}"/>
              </a:ext>
            </a:extLst>
          </p:cNvPr>
          <p:cNvSpPr txBox="1"/>
          <p:nvPr/>
        </p:nvSpPr>
        <p:spPr>
          <a:xfrm>
            <a:off x="652117" y="1333850"/>
            <a:ext cx="10687575" cy="4045916"/>
          </a:xfrm>
          <a:prstGeom prst="rect">
            <a:avLst/>
          </a:prstGeom>
          <a:noFill/>
        </p:spPr>
        <p:txBody>
          <a:bodyPr wrap="square" rtlCol="0">
            <a:spAutoFit/>
          </a:bodyPr>
          <a:lstStyle/>
          <a:p>
            <a:pPr marL="0" marR="0">
              <a:lnSpc>
                <a:spcPct val="107000"/>
              </a:lnSpc>
              <a:spcBef>
                <a:spcPts val="0"/>
              </a:spcBef>
              <a:spcAft>
                <a:spcPts val="800"/>
              </a:spcAft>
            </a:pPr>
            <a:r>
              <a:rPr lang="en-US" sz="1800" kern="100" dirty="0" err="1">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Hoshaw</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C. (2022, March 29). What is mindfulness? A simple practice for greater wellbeing.</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Healthline</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https://www.healthline.com/health/mind-body/what-is-mindfulness</a:t>
            </a:r>
          </a:p>
          <a:p>
            <a:pPr marL="0" marR="0">
              <a:lnSpc>
                <a:spcPct val="107000"/>
              </a:lnSpc>
              <a:spcBef>
                <a:spcPts val="0"/>
              </a:spcBef>
              <a:spcAft>
                <a:spcPts val="800"/>
              </a:spcAft>
            </a:pP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Mayo Clinic. (2022). Post-traumatic stress </a:t>
            </a:r>
            <a:r>
              <a:rPr lang="en-US"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isorder (PTSD). </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Mayo Foundation for Medical Education and Research. 	</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hlinkClick r:id="rId2"/>
              </a:rPr>
              <a:t>https://www.mayoclinic.org/diseases-conditions/post-traumatic-stress-disorder/symptoms-causes/syc-</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20355967</a:t>
            </a:r>
          </a:p>
          <a:p>
            <a:pPr marL="0" marR="0">
              <a:lnSpc>
                <a:spcPct val="107000"/>
              </a:lnSpc>
              <a:spcBef>
                <a:spcPts val="0"/>
              </a:spcBef>
              <a:spcAft>
                <a:spcPts val="800"/>
              </a:spcAft>
            </a:pP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Mayo Clinic. (2023, December 21). </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Obsessive-compulsive </a:t>
            </a:r>
            <a:r>
              <a:rPr lang="en-US" i="1"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d</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isorder (OCD)</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Mayo Clinic. 	</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hlinkClick r:id="rId3"/>
              </a:rPr>
              <a:t>https://www.mayoclinic.org/diseases-conditions/obsessive-compulsive-disorder/symptoms-causes/syc-</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20354432</a:t>
            </a:r>
          </a:p>
          <a:p>
            <a:pPr marL="0" marR="0">
              <a:lnSpc>
                <a:spcPct val="107000"/>
              </a:lnSpc>
              <a:spcBef>
                <a:spcPts val="0"/>
              </a:spcBef>
              <a:spcAft>
                <a:spcPts val="800"/>
              </a:spcAft>
            </a:pP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National Institute of Mental Health. (2024, April). Anxiety disorders. </a:t>
            </a:r>
            <a:r>
              <a:rPr lang="en-US" sz="1800" i="1"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National Institute of Mental Health.</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https://www.nimh.nih.gov/health/topics/anxiety-disorders</a:t>
            </a:r>
          </a:p>
          <a:p>
            <a:pPr marL="0" marR="0">
              <a:lnSpc>
                <a:spcPct val="107000"/>
              </a:lnSpc>
              <a:spcBef>
                <a:spcPts val="0"/>
              </a:spcBef>
              <a:spcAft>
                <a:spcPts val="800"/>
              </a:spcAft>
            </a:pP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Smith, L. (2019, September 30). Binaural beats therapy: Benefits and how they work. 	</a:t>
            </a:r>
            <a:r>
              <a:rPr lang="en-US" kern="100" dirty="0">
                <a:solidFill>
                  <a:schemeClr val="accent6"/>
                </a:solidFill>
                <a:latin typeface="Calibri" panose="020F0502020204030204" pitchFamily="34" charset="0"/>
                <a:ea typeface="Calibri" panose="020F0502020204030204" pitchFamily="34" charset="0"/>
                <a:cs typeface="Times New Roman" panose="02020603050405020304" pitchFamily="18" charset="0"/>
              </a:rPr>
              <a:t>w</a:t>
            </a:r>
            <a:r>
              <a:rPr lang="en-US" sz="1800"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ww.medicalnewstoday.com. https://www.medicalnewstoday.com/articles/320019#benefits</a:t>
            </a:r>
          </a:p>
        </p:txBody>
      </p:sp>
    </p:spTree>
    <p:extLst>
      <p:ext uri="{BB962C8B-B14F-4D97-AF65-F5344CB8AC3E}">
        <p14:creationId xmlns:p14="http://schemas.microsoft.com/office/powerpoint/2010/main" val="188297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40588" y="816017"/>
            <a:ext cx="5259554" cy="503053"/>
          </a:xfrm>
        </p:spPr>
        <p:txBody>
          <a:bodyPr/>
          <a:lstStyle/>
          <a:p>
            <a:r>
              <a:rPr lang="en-US" dirty="0">
                <a:latin typeface="High Tower Text" panose="02040502050506030303" pitchFamily="18" charset="0"/>
              </a:rPr>
              <a:t>What is Anxiety?</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74856" y="2191546"/>
            <a:ext cx="5259554" cy="2233233"/>
          </a:xfrm>
        </p:spPr>
        <p:txBody>
          <a:bodyPr>
            <a:normAutofit fontScale="92500" lnSpcReduction="20000"/>
          </a:bodyPr>
          <a:lstStyle/>
          <a:p>
            <a:pPr marL="342900" indent="-342900">
              <a:buFont typeface="Courier New" panose="02070309020205020404" pitchFamily="49" charset="0"/>
              <a:buChar char="o"/>
            </a:pPr>
            <a:r>
              <a:rPr lang="en-US" dirty="0"/>
              <a:t>Anxiety is a natural response to stress or danger and having occasional anxiety is a normal part of everyday life. But in some situations it can also become excessive and get worse over time, this is known as an anxiety disorder.</a:t>
            </a:r>
          </a:p>
          <a:p>
            <a:pPr marL="342900" indent="-342900">
              <a:buFont typeface="Courier New" panose="02070309020205020404" pitchFamily="49" charset="0"/>
              <a:buChar char="o"/>
            </a:pPr>
            <a:endParaRPr lang="en-US" dirty="0"/>
          </a:p>
          <a:p>
            <a:r>
              <a:rPr lang="en-US" sz="1100" dirty="0"/>
              <a:t>           (National Institute of Mental Health, 2024)</a:t>
            </a:r>
          </a:p>
        </p:txBody>
      </p:sp>
      <p:pic>
        <p:nvPicPr>
          <p:cNvPr id="15" name="Picture Placeholder 14">
            <a:extLst>
              <a:ext uri="{FF2B5EF4-FFF2-40B4-BE49-F238E27FC236}">
                <a16:creationId xmlns:a16="http://schemas.microsoft.com/office/drawing/2014/main" id="{2208A46E-58B7-370D-A609-3BC6B002F66E}"/>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l="27444" r="27444"/>
          <a:stretch>
            <a:fillRect/>
          </a:stretch>
        </p:blipFill>
        <p:spPr/>
      </p:pic>
      <p:sp>
        <p:nvSpPr>
          <p:cNvPr id="16" name="TextBox 15">
            <a:extLst>
              <a:ext uri="{FF2B5EF4-FFF2-40B4-BE49-F238E27FC236}">
                <a16:creationId xmlns:a16="http://schemas.microsoft.com/office/drawing/2014/main" id="{ACDECFE0-FC96-BF2C-F1AC-F5CC60DB6408}"/>
              </a:ext>
            </a:extLst>
          </p:cNvPr>
          <p:cNvSpPr txBox="1"/>
          <p:nvPr/>
        </p:nvSpPr>
        <p:spPr>
          <a:xfrm>
            <a:off x="7414194" y="6858000"/>
            <a:ext cx="4344695" cy="230832"/>
          </a:xfrm>
          <a:prstGeom prst="rect">
            <a:avLst/>
          </a:prstGeom>
          <a:noFill/>
        </p:spPr>
        <p:txBody>
          <a:bodyPr wrap="square" rtlCol="0">
            <a:spAutoFit/>
          </a:bodyPr>
          <a:lstStyle/>
          <a:p>
            <a:r>
              <a:rPr lang="en-US" sz="900">
                <a:hlinkClick r:id="rId4" tooltip="http://hwashuman3753296.wikidot.com/blog:271"/>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2085055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83649" y="590336"/>
            <a:ext cx="6583680" cy="676704"/>
          </a:xfrm>
        </p:spPr>
        <p:txBody>
          <a:bodyPr/>
          <a:lstStyle/>
          <a:p>
            <a:r>
              <a:rPr lang="en-US" sz="4000" dirty="0">
                <a:latin typeface="High Tower Text" panose="02040502050506030303" pitchFamily="18" charset="0"/>
              </a:rPr>
              <a:t>Types of Anxiety</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322478" y="1769101"/>
            <a:ext cx="6583680" cy="3207344"/>
          </a:xfrm>
        </p:spPr>
        <p:txBody>
          <a:bodyPr>
            <a:normAutofit lnSpcReduction="10000"/>
          </a:bodyPr>
          <a:lstStyle/>
          <a:p>
            <a:pPr marL="342900" indent="-342900">
              <a:buFont typeface="Arial" panose="020B0604020202020204" pitchFamily="34" charset="0"/>
              <a:buChar char="•"/>
            </a:pPr>
            <a:r>
              <a:rPr lang="en-US" dirty="0"/>
              <a:t>Generalized Anxiety Disorder (GAD) </a:t>
            </a:r>
          </a:p>
          <a:p>
            <a:pPr marL="342900" indent="-342900">
              <a:buFont typeface="Arial" panose="020B0604020202020204" pitchFamily="34" charset="0"/>
              <a:buChar char="•"/>
            </a:pPr>
            <a:r>
              <a:rPr lang="en-US" dirty="0"/>
              <a:t>Panic Disorder</a:t>
            </a:r>
            <a:endParaRPr lang="en-US" sz="1500" dirty="0"/>
          </a:p>
          <a:p>
            <a:pPr marL="342900" indent="-342900">
              <a:buFont typeface="Arial" panose="020B0604020202020204" pitchFamily="34" charset="0"/>
              <a:buChar char="•"/>
            </a:pPr>
            <a:r>
              <a:rPr lang="en-US" dirty="0"/>
              <a:t>Social Anxiety Disorder</a:t>
            </a:r>
          </a:p>
          <a:p>
            <a:pPr marL="342900" indent="-342900">
              <a:buFont typeface="Arial" panose="020B0604020202020204" pitchFamily="34" charset="0"/>
              <a:buChar char="•"/>
            </a:pPr>
            <a:r>
              <a:rPr lang="en-US" dirty="0"/>
              <a:t>Specific Phobias</a:t>
            </a:r>
          </a:p>
          <a:p>
            <a:pPr marL="342900" indent="-342900">
              <a:buFont typeface="Arial" panose="020B0604020202020204" pitchFamily="34" charset="0"/>
              <a:buChar char="•"/>
            </a:pPr>
            <a:r>
              <a:rPr lang="en-US" dirty="0"/>
              <a:t>Obsessive Compulsive Disorder (OCD)</a:t>
            </a:r>
          </a:p>
          <a:p>
            <a:pPr marL="342900" indent="-342900">
              <a:buFont typeface="Arial" panose="020B0604020202020204" pitchFamily="34" charset="0"/>
              <a:buChar char="•"/>
            </a:pPr>
            <a:r>
              <a:rPr lang="en-US" dirty="0"/>
              <a:t>Post-Traumatic Stress Disorder (PTSD)</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029865" y="56538"/>
            <a:ext cx="5088991" cy="2367377"/>
          </a:xfrm>
        </p:spPr>
        <p:txBody>
          <a:bodyPr/>
          <a:lstStyle/>
          <a:p>
            <a:r>
              <a:rPr lang="en-US" dirty="0">
                <a:latin typeface="High Tower Text" panose="02040502050506030303" pitchFamily="18" charset="0"/>
              </a:rPr>
              <a:t>Generalized anxiety disorder</a:t>
            </a:r>
            <a:br>
              <a:rPr lang="en-US" dirty="0">
                <a:latin typeface="High Tower Text" panose="02040502050506030303" pitchFamily="18" charset="0"/>
              </a:rPr>
            </a:br>
            <a:r>
              <a:rPr lang="en-US" dirty="0">
                <a:latin typeface="High Tower Text" panose="02040502050506030303" pitchFamily="18" charset="0"/>
              </a:rPr>
              <a:t>(GAD)</a:t>
            </a:r>
          </a:p>
        </p:txBody>
      </p:sp>
      <p:pic>
        <p:nvPicPr>
          <p:cNvPr id="9" name="Picture Placeholder 8">
            <a:extLst>
              <a:ext uri="{FF2B5EF4-FFF2-40B4-BE49-F238E27FC236}">
                <a16:creationId xmlns:a16="http://schemas.microsoft.com/office/drawing/2014/main" id="{7D5A5B50-74BE-EE97-B83E-E258AD424FE0}"/>
              </a:ext>
            </a:extLst>
          </p:cNvPr>
          <p:cNvPicPr>
            <a:picLocks noGrp="1" noChangeAspect="1"/>
          </p:cNvPicPr>
          <p:nvPr>
            <p:ph type="pic" sz="quarter" idx="11"/>
          </p:nvPr>
        </p:nvPicPr>
        <p:blipFill>
          <a:blip r:embed="rId3">
            <a:extLst>
              <a:ext uri="{837473B0-CC2E-450A-ABE3-18F120FF3D39}">
                <a1611:picAttrSrcUrl xmlns:a1611="http://schemas.microsoft.com/office/drawing/2016/11/main" r:id="rId4"/>
              </a:ext>
            </a:extLst>
          </a:blip>
          <a:srcRect l="24379" r="24379"/>
          <a:stretch>
            <a:fillRect/>
          </a:stretch>
        </p:blipFill>
        <p:spPr/>
      </p:pic>
      <p:sp>
        <p:nvSpPr>
          <p:cNvPr id="5" name="TextBox 4">
            <a:extLst>
              <a:ext uri="{FF2B5EF4-FFF2-40B4-BE49-F238E27FC236}">
                <a16:creationId xmlns:a16="http://schemas.microsoft.com/office/drawing/2014/main" id="{B79E8B52-D4F5-2161-8A2A-6D7CA18FD258}"/>
              </a:ext>
            </a:extLst>
          </p:cNvPr>
          <p:cNvSpPr txBox="1"/>
          <p:nvPr/>
        </p:nvSpPr>
        <p:spPr>
          <a:xfrm>
            <a:off x="5259689" y="2320006"/>
            <a:ext cx="4095908" cy="3139321"/>
          </a:xfrm>
          <a:prstGeom prst="rect">
            <a:avLst/>
          </a:prstGeom>
          <a:noFill/>
        </p:spPr>
        <p:txBody>
          <a:bodyPr wrap="square" rtlCol="0">
            <a:spAutoFit/>
          </a:bodyPr>
          <a:lstStyle/>
          <a:p>
            <a:r>
              <a:rPr lang="en-US" dirty="0"/>
              <a:t>GAD is a constant feeling of anxiety or fear that is happening often and interfering with normal daily life activities.</a:t>
            </a:r>
          </a:p>
          <a:p>
            <a:endParaRPr lang="en-US" dirty="0"/>
          </a:p>
          <a:p>
            <a:r>
              <a:rPr lang="en-US" dirty="0"/>
              <a:t>Symptoms include:</a:t>
            </a:r>
          </a:p>
          <a:p>
            <a:pPr marL="285750" indent="-285750">
              <a:buFont typeface="Arial" panose="020B0604020202020204" pitchFamily="34" charset="0"/>
              <a:buChar char="•"/>
            </a:pPr>
            <a:r>
              <a:rPr lang="en-US" dirty="0"/>
              <a:t>Restless, on edge, irritable</a:t>
            </a:r>
          </a:p>
          <a:p>
            <a:pPr marL="285750" indent="-285750">
              <a:buFont typeface="Arial" panose="020B0604020202020204" pitchFamily="34" charset="0"/>
              <a:buChar char="•"/>
            </a:pPr>
            <a:r>
              <a:rPr lang="en-US" dirty="0"/>
              <a:t>Fatigue</a:t>
            </a:r>
          </a:p>
          <a:p>
            <a:pPr marL="285750" indent="-285750">
              <a:buFont typeface="Arial" panose="020B0604020202020204" pitchFamily="34" charset="0"/>
              <a:buChar char="•"/>
            </a:pPr>
            <a:r>
              <a:rPr lang="en-US" dirty="0"/>
              <a:t>Unable to concentrate</a:t>
            </a:r>
          </a:p>
          <a:p>
            <a:pPr marL="285750" indent="-285750">
              <a:buFont typeface="Arial" panose="020B0604020202020204" pitchFamily="34" charset="0"/>
              <a:buChar char="•"/>
            </a:pPr>
            <a:r>
              <a:rPr lang="en-US" dirty="0"/>
              <a:t>Stomachache or other pains</a:t>
            </a:r>
          </a:p>
          <a:p>
            <a:pPr marL="285750" indent="-285750">
              <a:buFont typeface="Arial" panose="020B0604020202020204" pitchFamily="34" charset="0"/>
              <a:buChar char="•"/>
            </a:pPr>
            <a:r>
              <a:rPr lang="en-US" dirty="0"/>
              <a:t>Difficulty sleeping</a:t>
            </a:r>
          </a:p>
        </p:txBody>
      </p:sp>
      <p:sp>
        <p:nvSpPr>
          <p:cNvPr id="6" name="TextBox 5">
            <a:extLst>
              <a:ext uri="{FF2B5EF4-FFF2-40B4-BE49-F238E27FC236}">
                <a16:creationId xmlns:a16="http://schemas.microsoft.com/office/drawing/2014/main" id="{3C4E27A3-86E5-3D5B-1348-33DC9A587318}"/>
              </a:ext>
            </a:extLst>
          </p:cNvPr>
          <p:cNvSpPr txBox="1"/>
          <p:nvPr/>
        </p:nvSpPr>
        <p:spPr>
          <a:xfrm>
            <a:off x="5050314" y="5459327"/>
            <a:ext cx="4514657" cy="261610"/>
          </a:xfrm>
          <a:prstGeom prst="rect">
            <a:avLst/>
          </a:prstGeom>
          <a:noFill/>
        </p:spPr>
        <p:txBody>
          <a:bodyPr wrap="square" rtlCol="0">
            <a:spAutoFit/>
          </a:bodyPr>
          <a:lstStyle/>
          <a:p>
            <a:r>
              <a:rPr lang="en-US" sz="1050" dirty="0"/>
              <a:t>(National Institute of Mental Health, 2024)</a:t>
            </a:r>
          </a:p>
        </p:txBody>
      </p:sp>
      <p:sp>
        <p:nvSpPr>
          <p:cNvPr id="10" name="TextBox 9">
            <a:extLst>
              <a:ext uri="{FF2B5EF4-FFF2-40B4-BE49-F238E27FC236}">
                <a16:creationId xmlns:a16="http://schemas.microsoft.com/office/drawing/2014/main" id="{A7340CFF-F861-CEFA-BBE1-847E637063CF}"/>
              </a:ext>
            </a:extLst>
          </p:cNvPr>
          <p:cNvSpPr txBox="1"/>
          <p:nvPr/>
        </p:nvSpPr>
        <p:spPr>
          <a:xfrm>
            <a:off x="443345" y="6359525"/>
            <a:ext cx="4344695" cy="230832"/>
          </a:xfrm>
          <a:prstGeom prst="rect">
            <a:avLst/>
          </a:prstGeom>
          <a:noFill/>
        </p:spPr>
        <p:txBody>
          <a:bodyPr wrap="square" rtlCol="0">
            <a:spAutoFit/>
          </a:bodyPr>
          <a:lstStyle/>
          <a:p>
            <a:r>
              <a:rPr lang="en-US" sz="900">
                <a:hlinkClick r:id="rId4" tooltip="https://courses.lumenlearning.com/wm-collegesuccess-2/chapter/mental-health/"/>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98765" y="410780"/>
            <a:ext cx="5259554" cy="574835"/>
          </a:xfrm>
        </p:spPr>
        <p:txBody>
          <a:bodyPr/>
          <a:lstStyle/>
          <a:p>
            <a:r>
              <a:rPr lang="en-US" dirty="0">
                <a:latin typeface="High Tower Text" panose="02040502050506030303" pitchFamily="18" charset="0"/>
              </a:rPr>
              <a:t>PANIC DISORDER</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971275"/>
            <a:ext cx="5259554" cy="3302419"/>
          </a:xfrm>
        </p:spPr>
        <p:txBody>
          <a:bodyPr/>
          <a:lstStyle/>
          <a:p>
            <a:r>
              <a:rPr lang="en-US" sz="1800" dirty="0"/>
              <a:t>People with Panic Disorder have frequent panic attacks. Panic attacks are intense fear and feeling of losing control when majority of the time there is no danger or known trigger that causes it. </a:t>
            </a:r>
          </a:p>
          <a:p>
            <a:endParaRPr lang="en-US" sz="1800" dirty="0"/>
          </a:p>
          <a:p>
            <a:r>
              <a:rPr lang="en-US" sz="1800" dirty="0"/>
              <a:t>Symptoms include:</a:t>
            </a:r>
          </a:p>
          <a:p>
            <a:pPr marL="285750" indent="-285750">
              <a:buFont typeface="Arial" panose="020B0604020202020204" pitchFamily="34" charset="0"/>
              <a:buChar char="•"/>
            </a:pPr>
            <a:r>
              <a:rPr lang="en-US" sz="1800" dirty="0"/>
              <a:t>Heart pounding or racing</a:t>
            </a:r>
          </a:p>
          <a:p>
            <a:pPr marL="285750" indent="-285750">
              <a:buFont typeface="Arial" panose="020B0604020202020204" pitchFamily="34" charset="0"/>
              <a:buChar char="•"/>
            </a:pPr>
            <a:r>
              <a:rPr lang="en-US" sz="1800" dirty="0"/>
              <a:t>Trembling</a:t>
            </a:r>
          </a:p>
          <a:p>
            <a:pPr marL="285750" indent="-285750">
              <a:buFont typeface="Arial" panose="020B0604020202020204" pitchFamily="34" charset="0"/>
              <a:buChar char="•"/>
            </a:pPr>
            <a:r>
              <a:rPr lang="en-US" sz="1800" dirty="0"/>
              <a:t>Chest pain</a:t>
            </a:r>
          </a:p>
          <a:p>
            <a:pPr marL="285750" indent="-285750">
              <a:buFont typeface="Arial" panose="020B0604020202020204" pitchFamily="34" charset="0"/>
              <a:buChar char="•"/>
            </a:pPr>
            <a:r>
              <a:rPr lang="en-US" sz="1800" dirty="0"/>
              <a:t>Feeling of impending doom</a:t>
            </a:r>
          </a:p>
          <a:p>
            <a:pPr marL="285750" indent="-285750">
              <a:buFont typeface="Arial" panose="020B0604020202020204" pitchFamily="34" charset="0"/>
              <a:buChar char="•"/>
            </a:pPr>
            <a:endParaRPr lang="en-US" sz="1800" dirty="0"/>
          </a:p>
          <a:p>
            <a:r>
              <a:rPr lang="en-US" sz="1100" dirty="0"/>
              <a:t>(National Institute of Mental Health, 2024)</a:t>
            </a:r>
          </a:p>
          <a:p>
            <a:pPr marL="342900" indent="-342900">
              <a:buFont typeface="Arial" panose="020B0604020202020204" pitchFamily="34" charset="0"/>
              <a:buChar char="•"/>
            </a:pPr>
            <a:endParaRPr lang="en-US" dirty="0"/>
          </a:p>
        </p:txBody>
      </p:sp>
      <p:pic>
        <p:nvPicPr>
          <p:cNvPr id="13" name="Picture Placeholder 12">
            <a:extLst>
              <a:ext uri="{FF2B5EF4-FFF2-40B4-BE49-F238E27FC236}">
                <a16:creationId xmlns:a16="http://schemas.microsoft.com/office/drawing/2014/main" id="{0058FB24-B3F4-1782-F0DD-3F8DA3487E52}"/>
              </a:ext>
            </a:extLst>
          </p:cNvPr>
          <p:cNvPicPr>
            <a:picLocks noGrp="1" noChangeAspect="1"/>
          </p:cNvPicPr>
          <p:nvPr>
            <p:ph type="pic" sz="quarter" idx="11"/>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rcRect l="16301" r="16301"/>
          <a:stretch>
            <a:fillRect/>
          </a:stretch>
        </p:blipFill>
        <p:spPr>
          <a:xfrm>
            <a:off x="6823995" y="528328"/>
            <a:ext cx="4753367" cy="5601081"/>
          </a:xfrm>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82191" y="221984"/>
            <a:ext cx="7965461" cy="471489"/>
          </a:xfrm>
        </p:spPr>
        <p:txBody>
          <a:bodyPr/>
          <a:lstStyle/>
          <a:p>
            <a:r>
              <a:rPr lang="en-US" sz="3200" dirty="0">
                <a:latin typeface="High Tower Text" panose="02040502050506030303" pitchFamily="18" charset="0"/>
              </a:rPr>
              <a:t>Social Anxiety Disorder</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871117" y="1735427"/>
            <a:ext cx="7965460" cy="4665374"/>
          </a:xfrm>
        </p:spPr>
        <p:txBody>
          <a:bodyPr>
            <a:normAutofit fontScale="92500" lnSpcReduction="10000"/>
          </a:bodyPr>
          <a:lstStyle/>
          <a:p>
            <a:pPr marL="0" indent="0">
              <a:buNone/>
            </a:pPr>
            <a:r>
              <a:rPr lang="en-US" dirty="0"/>
              <a:t>Social anxiety disorder is when there is fear of social situations. People with this often have a fear of being watched and judged by others. For some cases, people with this can even have trouble working, going to school, or doing things that are normal daily life activities such as going to the grocery store.</a:t>
            </a:r>
          </a:p>
          <a:p>
            <a:endParaRPr lang="en-US" dirty="0"/>
          </a:p>
          <a:p>
            <a:pPr marL="0" indent="0">
              <a:buNone/>
            </a:pPr>
            <a:r>
              <a:rPr lang="en-US" dirty="0"/>
              <a:t>Symptoms include:</a:t>
            </a:r>
          </a:p>
          <a:p>
            <a:r>
              <a:rPr lang="en-US" dirty="0"/>
              <a:t>Heart pounding or racing</a:t>
            </a:r>
          </a:p>
          <a:p>
            <a:r>
              <a:rPr lang="en-US" dirty="0"/>
              <a:t>Blushing or trembling</a:t>
            </a:r>
          </a:p>
          <a:p>
            <a:r>
              <a:rPr lang="en-US" dirty="0"/>
              <a:t>Stomachache</a:t>
            </a:r>
          </a:p>
          <a:p>
            <a:r>
              <a:rPr lang="en-US" dirty="0"/>
              <a:t>Speaking in soft voice, rigid body posture</a:t>
            </a:r>
          </a:p>
          <a:p>
            <a:r>
              <a:rPr lang="en-US" dirty="0"/>
              <a:t>Self-consciousness</a:t>
            </a:r>
          </a:p>
          <a:p>
            <a:r>
              <a:rPr lang="en-US" dirty="0"/>
              <a:t>Not able to make eye contact with people they don’t know</a:t>
            </a:r>
          </a:p>
          <a:p>
            <a:endParaRPr lang="en-US" dirty="0"/>
          </a:p>
          <a:p>
            <a:pPr marL="0" indent="0">
              <a:buNone/>
            </a:pPr>
            <a:r>
              <a:rPr lang="en-US" sz="1200" dirty="0"/>
              <a:t>(National Institute of Mental Health, 2024)</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25979" y="476058"/>
            <a:ext cx="3675866" cy="785965"/>
          </a:xfrm>
        </p:spPr>
        <p:txBody>
          <a:bodyPr/>
          <a:lstStyle/>
          <a:p>
            <a:r>
              <a:rPr lang="en-US" sz="4000" dirty="0">
                <a:latin typeface="High Tower Text" panose="02040502050506030303" pitchFamily="18" charset="0"/>
              </a:rPr>
              <a:t>PHOBIAs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775359" y="2089395"/>
            <a:ext cx="7043618" cy="2233233"/>
          </a:xfrm>
        </p:spPr>
        <p:txBody>
          <a:bodyPr>
            <a:normAutofit/>
          </a:bodyPr>
          <a:lstStyle/>
          <a:p>
            <a:r>
              <a:rPr lang="en-US" sz="2800" dirty="0"/>
              <a:t>A phobia is an intense or irrational fear of an objective or situation. There are several types of phobias, some include flying, blood, needles, heights, animals (dogs, snakes, </a:t>
            </a:r>
            <a:r>
              <a:rPr lang="en-US" sz="2800" dirty="0" err="1"/>
              <a:t>etc</a:t>
            </a:r>
            <a:r>
              <a:rPr lang="en-US" sz="2800" dirty="0"/>
              <a:t>).</a:t>
            </a:r>
          </a:p>
          <a:p>
            <a:endParaRPr lang="en-US" sz="2000" dirty="0"/>
          </a:p>
          <a:p>
            <a:endParaRPr lang="en-US" sz="2000" dirty="0"/>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77643" y="93707"/>
            <a:ext cx="9741214" cy="726984"/>
          </a:xfrm>
        </p:spPr>
        <p:txBody>
          <a:bodyPr/>
          <a:lstStyle/>
          <a:p>
            <a:r>
              <a:rPr lang="en-US" sz="3200" dirty="0">
                <a:latin typeface="High Tower Text" panose="02040502050506030303" pitchFamily="18" charset="0"/>
              </a:rPr>
              <a:t>Obsessive Compulsive Disorder (OCD)</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657461" y="1471756"/>
            <a:ext cx="3283119" cy="3720337"/>
          </a:xfrm>
        </p:spPr>
        <p:txBody>
          <a:bodyPr>
            <a:normAutofit/>
          </a:bodyPr>
          <a:lstStyle/>
          <a:p>
            <a:r>
              <a:rPr lang="en-US" dirty="0"/>
              <a:t>OCD is repetitive behaviors from obsessive thoughts. It can be unwanted thoughts or intrusive thoughts that cause anxiety. Some people try to get rid of this by doing rituals (i.e. Washing hands multiple times, clicking lights on and off several times before leaving, </a:t>
            </a:r>
            <a:r>
              <a:rPr lang="en-US" dirty="0" err="1"/>
              <a:t>etc</a:t>
            </a:r>
            <a:r>
              <a:rPr lang="en-US" dirty="0"/>
              <a:t>). This is an example of compulsions.</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31062" y="1484220"/>
            <a:ext cx="5253570" cy="2132946"/>
          </a:xfrm>
        </p:spPr>
        <p:txBody>
          <a:bodyPr>
            <a:normAutofit fontScale="92500" lnSpcReduction="10000"/>
          </a:bodyPr>
          <a:lstStyle/>
          <a:p>
            <a:r>
              <a:rPr lang="en-US" sz="1400" b="1" dirty="0"/>
              <a:t>Some obsession symptoms can include:</a:t>
            </a:r>
          </a:p>
          <a:p>
            <a:pPr marL="285750" indent="-285750">
              <a:buFont typeface="Arial" panose="020B0604020202020204" pitchFamily="34" charset="0"/>
              <a:buChar char="•"/>
            </a:pPr>
            <a:r>
              <a:rPr lang="en-US" sz="1400" dirty="0"/>
              <a:t>Fear of touching objects others have thinking it is contaminated</a:t>
            </a:r>
          </a:p>
          <a:p>
            <a:pPr marL="285750" indent="-285750">
              <a:buFont typeface="Arial" panose="020B0604020202020204" pitchFamily="34" charset="0"/>
              <a:buChar char="•"/>
            </a:pPr>
            <a:r>
              <a:rPr lang="en-US" sz="1400" dirty="0"/>
              <a:t>Doubts you locked the door, turned the stove off, or maybe turned off the lights or curling iron</a:t>
            </a:r>
          </a:p>
          <a:p>
            <a:pPr marL="285750" indent="-285750">
              <a:buFont typeface="Arial" panose="020B0604020202020204" pitchFamily="34" charset="0"/>
              <a:buChar char="•"/>
            </a:pPr>
            <a:r>
              <a:rPr lang="en-US" sz="1400" dirty="0"/>
              <a:t>Highly stressed when things are not organized or put away a certain way. Not being cleaned enough or a certain way.</a:t>
            </a:r>
          </a:p>
          <a:p>
            <a:pPr marL="285750" indent="-285750">
              <a:buFont typeface="Arial" panose="020B0604020202020204" pitchFamily="34" charset="0"/>
              <a:buChar char="•"/>
            </a:pPr>
            <a:r>
              <a:rPr lang="en-US" sz="1400" dirty="0"/>
              <a:t>Thoughts of shouting obscenities. </a:t>
            </a:r>
          </a:p>
          <a:p>
            <a:pPr marL="285750" indent="-285750">
              <a:buFont typeface="Arial" panose="020B0604020202020204" pitchFamily="34" charset="0"/>
              <a:buChar char="•"/>
            </a:pPr>
            <a:r>
              <a:rPr lang="en-US" sz="1400" dirty="0"/>
              <a:t>Thoughts of driving car into crowd</a:t>
            </a:r>
          </a:p>
        </p:txBody>
      </p:sp>
      <p:sp>
        <p:nvSpPr>
          <p:cNvPr id="4" name="TextBox 3">
            <a:extLst>
              <a:ext uri="{FF2B5EF4-FFF2-40B4-BE49-F238E27FC236}">
                <a16:creationId xmlns:a16="http://schemas.microsoft.com/office/drawing/2014/main" id="{1DCBEF9A-0BE5-640B-986A-0F97E139FB60}"/>
              </a:ext>
            </a:extLst>
          </p:cNvPr>
          <p:cNvSpPr txBox="1"/>
          <p:nvPr/>
        </p:nvSpPr>
        <p:spPr>
          <a:xfrm>
            <a:off x="4731062" y="4107180"/>
            <a:ext cx="5253570" cy="2169825"/>
          </a:xfrm>
          <a:prstGeom prst="rect">
            <a:avLst/>
          </a:prstGeom>
          <a:noFill/>
        </p:spPr>
        <p:txBody>
          <a:bodyPr wrap="square" rtlCol="0">
            <a:spAutoFit/>
          </a:bodyPr>
          <a:lstStyle/>
          <a:p>
            <a:r>
              <a:rPr lang="en-US" sz="1300" b="1" dirty="0">
                <a:solidFill>
                  <a:schemeClr val="accent6"/>
                </a:solidFill>
              </a:rPr>
              <a:t>Some compulsion symptoms include:</a:t>
            </a:r>
          </a:p>
          <a:p>
            <a:endParaRPr lang="en-US" sz="1300" dirty="0">
              <a:solidFill>
                <a:schemeClr val="accent6"/>
              </a:solidFill>
            </a:endParaRPr>
          </a:p>
          <a:p>
            <a:pPr marL="171450" indent="-171450">
              <a:buFont typeface="Arial" panose="020B0604020202020204" pitchFamily="34" charset="0"/>
              <a:buChar char="•"/>
            </a:pPr>
            <a:r>
              <a:rPr lang="en-US" sz="1300" dirty="0">
                <a:solidFill>
                  <a:schemeClr val="accent6"/>
                </a:solidFill>
              </a:rPr>
              <a:t>Washing (handwashing until raw)</a:t>
            </a:r>
          </a:p>
          <a:p>
            <a:pPr marL="171450" indent="-171450">
              <a:buFont typeface="Arial" panose="020B0604020202020204" pitchFamily="34" charset="0"/>
              <a:buChar char="•"/>
            </a:pPr>
            <a:r>
              <a:rPr lang="en-US" sz="1300" dirty="0">
                <a:solidFill>
                  <a:schemeClr val="accent6"/>
                </a:solidFill>
              </a:rPr>
              <a:t>Cleaning</a:t>
            </a:r>
          </a:p>
          <a:p>
            <a:pPr marL="171450" indent="-171450">
              <a:buFont typeface="Arial" panose="020B0604020202020204" pitchFamily="34" charset="0"/>
              <a:buChar char="•"/>
            </a:pPr>
            <a:r>
              <a:rPr lang="en-US" sz="1300" dirty="0">
                <a:solidFill>
                  <a:schemeClr val="accent6"/>
                </a:solidFill>
              </a:rPr>
              <a:t>Checking (checking doors, lights, stove </a:t>
            </a:r>
            <a:r>
              <a:rPr lang="en-US" sz="1300" dirty="0" err="1">
                <a:solidFill>
                  <a:schemeClr val="accent6"/>
                </a:solidFill>
              </a:rPr>
              <a:t>etc</a:t>
            </a:r>
            <a:r>
              <a:rPr lang="en-US" sz="1300" dirty="0">
                <a:solidFill>
                  <a:schemeClr val="accent6"/>
                </a:solidFill>
              </a:rPr>
              <a:t>- over and over)</a:t>
            </a:r>
          </a:p>
          <a:p>
            <a:pPr marL="171450" indent="-171450">
              <a:buFont typeface="Arial" panose="020B0604020202020204" pitchFamily="34" charset="0"/>
              <a:buChar char="•"/>
            </a:pPr>
            <a:r>
              <a:rPr lang="en-US" sz="1300" dirty="0">
                <a:solidFill>
                  <a:schemeClr val="accent6"/>
                </a:solidFill>
              </a:rPr>
              <a:t>Counting</a:t>
            </a:r>
          </a:p>
          <a:p>
            <a:pPr marL="171450" indent="-171450">
              <a:buFont typeface="Arial" panose="020B0604020202020204" pitchFamily="34" charset="0"/>
              <a:buChar char="•"/>
            </a:pPr>
            <a:r>
              <a:rPr lang="en-US" sz="1300" dirty="0">
                <a:solidFill>
                  <a:schemeClr val="accent6"/>
                </a:solidFill>
              </a:rPr>
              <a:t>Following a strict routing</a:t>
            </a:r>
          </a:p>
          <a:p>
            <a:pPr marL="171450" indent="-171450">
              <a:buFont typeface="Arial" panose="020B0604020202020204" pitchFamily="34" charset="0"/>
              <a:buChar char="•"/>
            </a:pPr>
            <a:endParaRPr lang="en-US" sz="1600" dirty="0">
              <a:solidFill>
                <a:schemeClr val="accent6"/>
              </a:solidFill>
            </a:endParaRPr>
          </a:p>
          <a:p>
            <a:pPr marL="171450" indent="-171450">
              <a:buFont typeface="Arial" panose="020B0604020202020204" pitchFamily="34" charset="0"/>
              <a:buChar char="•"/>
            </a:pPr>
            <a:endParaRPr lang="en-US" sz="1600" dirty="0">
              <a:solidFill>
                <a:schemeClr val="accent6"/>
              </a:solidFill>
            </a:endParaRPr>
          </a:p>
          <a:p>
            <a:r>
              <a:rPr lang="en-US" sz="1200" dirty="0">
                <a:solidFill>
                  <a:schemeClr val="accent6"/>
                </a:solidFill>
              </a:rPr>
              <a:t>(Mayo Clinic, 2023)</a:t>
            </a: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374027" y="260059"/>
            <a:ext cx="7646646" cy="1045949"/>
          </a:xfrm>
        </p:spPr>
        <p:txBody>
          <a:bodyPr/>
          <a:lstStyle/>
          <a:p>
            <a:r>
              <a:rPr lang="en-US" sz="3200" dirty="0">
                <a:latin typeface="High Tower Text" panose="02040502050506030303" pitchFamily="18" charset="0"/>
              </a:rPr>
              <a:t>Post-Traumatic Stress Disorder (</a:t>
            </a:r>
            <a:r>
              <a:rPr lang="en-US" sz="3200" dirty="0" err="1">
                <a:latin typeface="High Tower Text" panose="02040502050506030303" pitchFamily="18" charset="0"/>
              </a:rPr>
              <a:t>PTsd</a:t>
            </a:r>
            <a:r>
              <a:rPr lang="en-US" sz="3200" dirty="0">
                <a:latin typeface="High Tower Text" panose="02040502050506030303" pitchFamily="18" charset="0"/>
              </a:rPr>
              <a:t>)</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678608" y="1840007"/>
            <a:ext cx="3282950" cy="4143375"/>
          </a:xfrm>
        </p:spPr>
        <p:txBody>
          <a:bodyPr>
            <a:normAutofit/>
          </a:bodyPr>
          <a:lstStyle/>
          <a:p>
            <a:pPr marL="0" indent="0">
              <a:buNone/>
            </a:pPr>
            <a:r>
              <a:rPr lang="en-US" sz="2400" dirty="0"/>
              <a:t>PTSD is a mental health disorder that happens when someone is apart of or witnesses a stressful or scary event. Symptoms can appear months to years from the event happening. </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41100" y="2007788"/>
            <a:ext cx="3763963" cy="4143375"/>
          </a:xfrm>
        </p:spPr>
        <p:txBody>
          <a:bodyPr/>
          <a:lstStyle/>
          <a:p>
            <a:r>
              <a:rPr lang="en-US" dirty="0"/>
              <a:t>Symptoms can include:</a:t>
            </a:r>
          </a:p>
          <a:p>
            <a:endParaRPr lang="en-US" dirty="0"/>
          </a:p>
          <a:p>
            <a:pPr marL="285750" indent="-285750">
              <a:buFont typeface="Arial" panose="020B0604020202020204" pitchFamily="34" charset="0"/>
              <a:buChar char="•"/>
            </a:pPr>
            <a:r>
              <a:rPr lang="en-US" dirty="0"/>
              <a:t>Flashbacks</a:t>
            </a:r>
          </a:p>
          <a:p>
            <a:pPr marL="285750" indent="-285750">
              <a:buFont typeface="Arial" panose="020B0604020202020204" pitchFamily="34" charset="0"/>
              <a:buChar char="•"/>
            </a:pPr>
            <a:r>
              <a:rPr lang="en-US" dirty="0"/>
              <a:t>Nightmares</a:t>
            </a:r>
          </a:p>
          <a:p>
            <a:pPr marL="285750" indent="-285750">
              <a:buFont typeface="Arial" panose="020B0604020202020204" pitchFamily="34" charset="0"/>
              <a:buChar char="•"/>
            </a:pPr>
            <a:r>
              <a:rPr lang="en-US" dirty="0"/>
              <a:t>Uncontrolled thoughts about what happened</a:t>
            </a:r>
          </a:p>
          <a:p>
            <a:pPr marL="285750" indent="-285750">
              <a:buFont typeface="Arial" panose="020B0604020202020204" pitchFamily="34" charset="0"/>
              <a:buChar char="•"/>
            </a:pPr>
            <a:r>
              <a:rPr lang="en-US" dirty="0"/>
              <a:t>Severe anxiety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1200" dirty="0"/>
              <a:t>(Mayo Clinic, 2022)</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23" name="Picture Placeholder 22">
            <a:extLst>
              <a:ext uri="{FF2B5EF4-FFF2-40B4-BE49-F238E27FC236}">
                <a16:creationId xmlns:a16="http://schemas.microsoft.com/office/drawing/2014/main" id="{EC319DFA-8F71-F9D6-13A8-74B6FD1FB810}"/>
              </a:ext>
            </a:extLst>
          </p:cNvPr>
          <p:cNvPicPr>
            <a:picLocks noGrp="1" noChangeAspect="1"/>
          </p:cNvPicPr>
          <p:nvPr>
            <p:ph type="pic" sz="quarter" idx="14"/>
          </p:nvPr>
        </p:nvPicPr>
        <p:blipFill>
          <a:blip r:embed="rId3">
            <a:extLst>
              <a:ext uri="{837473B0-CC2E-450A-ABE3-18F120FF3D39}">
                <a1611:picAttrSrcUrl xmlns:a1611="http://schemas.microsoft.com/office/drawing/2016/11/main" r:id="rId4"/>
              </a:ext>
            </a:extLst>
          </a:blip>
          <a:srcRect l="22831" r="22831"/>
          <a:stretch>
            <a:fillRect/>
          </a:stretch>
        </p:blipFill>
        <p:spPr/>
      </p:pic>
      <p:sp>
        <p:nvSpPr>
          <p:cNvPr id="24" name="TextBox 23">
            <a:extLst>
              <a:ext uri="{FF2B5EF4-FFF2-40B4-BE49-F238E27FC236}">
                <a16:creationId xmlns:a16="http://schemas.microsoft.com/office/drawing/2014/main" id="{22A734A1-2022-0C1C-A2F7-B1A30081E304}"/>
              </a:ext>
            </a:extLst>
          </p:cNvPr>
          <p:cNvSpPr txBox="1"/>
          <p:nvPr/>
        </p:nvSpPr>
        <p:spPr>
          <a:xfrm>
            <a:off x="8989454" y="6858000"/>
            <a:ext cx="3202545" cy="230832"/>
          </a:xfrm>
          <a:prstGeom prst="rect">
            <a:avLst/>
          </a:prstGeom>
          <a:noFill/>
        </p:spPr>
        <p:txBody>
          <a:bodyPr wrap="square" rtlCol="0">
            <a:spAutoFit/>
          </a:bodyPr>
          <a:lstStyle/>
          <a:p>
            <a:r>
              <a:rPr lang="en-US" sz="900">
                <a:hlinkClick r:id="rId4" tooltip="https://oercommons.org/courseware/lesson/67304"/>
              </a:rPr>
              <a:t>This Photo</a:t>
            </a:r>
            <a:r>
              <a:rPr lang="en-US" sz="900"/>
              <a:t> by Unknown Author is licensed under </a:t>
            </a:r>
            <a:r>
              <a:rPr lang="en-US" sz="900">
                <a:hlinkClick r:id="rId5" tooltip="https://creativecommons.org/licenses/by/3.0/"/>
              </a:rPr>
              <a:t>CC BY</a:t>
            </a:r>
            <a:endParaRPr lang="en-US" sz="900"/>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{DAAE19EB-7C3A-47AA-A881-B53D2F895B75}tf78438558_win32</Template>
  <TotalTime>542</TotalTime>
  <Words>1437</Words>
  <Application>Microsoft Office PowerPoint</Application>
  <PresentationFormat>Widescreen</PresentationFormat>
  <Paragraphs>197</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Courier New</vt:lpstr>
      <vt:lpstr>High Tower Text</vt:lpstr>
      <vt:lpstr>Sabon Next LT</vt:lpstr>
      <vt:lpstr>Custom</vt:lpstr>
      <vt:lpstr>Understanding Anxiety  Causes, symptoms, and tools for management   Candice Jones, RN</vt:lpstr>
      <vt:lpstr>What is Anxiety?</vt:lpstr>
      <vt:lpstr>Types of Anxiety</vt:lpstr>
      <vt:lpstr>Generalized anxiety disorder (GAD)</vt:lpstr>
      <vt:lpstr>PANIC DISORDER</vt:lpstr>
      <vt:lpstr>Social Anxiety Disorder</vt:lpstr>
      <vt:lpstr>PHOBIAs</vt:lpstr>
      <vt:lpstr>Obsessive Compulsive Disorder (OCD)</vt:lpstr>
      <vt:lpstr>Post-Traumatic Stress Disorder (PTsd)</vt:lpstr>
      <vt:lpstr>Causes of Anxiety</vt:lpstr>
      <vt:lpstr>            Symptoms of anxiety</vt:lpstr>
      <vt:lpstr>How does anxiety affect your everyday life?</vt:lpstr>
      <vt:lpstr>DIAGNOSIS</vt:lpstr>
      <vt:lpstr>Treatment Options</vt:lpstr>
      <vt:lpstr>Additional TECHNIQUES FOR ANXIETY Management</vt:lpstr>
      <vt:lpstr>Additional TECHNIQUES FOR ANXIETY Management</vt:lpstr>
      <vt:lpstr>When &amp; how to seek help</vt:lpstr>
      <vt:lpstr>KEY Takeaways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Candice Jones</dc:creator>
  <cp:lastModifiedBy>Mason Martin</cp:lastModifiedBy>
  <cp:revision>2</cp:revision>
  <dcterms:created xsi:type="dcterms:W3CDTF">2024-09-16T13:27:32Z</dcterms:created>
  <dcterms:modified xsi:type="dcterms:W3CDTF">2024-10-25T03:02:57Z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