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HK Grotesk Bold" charset="1" panose="00000800000000000000"/>
      <p:regular r:id="rId14"/>
    </p:embeddedFont>
    <p:embeddedFont>
      <p:font typeface="HK Grotesk" charset="1" panose="000005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1204637">
            <a:off x="-11522876" y="8232052"/>
            <a:ext cx="11359009" cy="4109896"/>
          </a:xfrm>
          <a:custGeom>
            <a:avLst/>
            <a:gdLst/>
            <a:ahLst/>
            <a:cxnLst/>
            <a:rect r="r" b="b" t="t" l="l"/>
            <a:pathLst>
              <a:path h="4109896" w="11359009">
                <a:moveTo>
                  <a:pt x="0" y="0"/>
                </a:moveTo>
                <a:lnTo>
                  <a:pt x="11359009" y="0"/>
                </a:lnTo>
                <a:lnTo>
                  <a:pt x="11359009" y="4109896"/>
                </a:lnTo>
                <a:lnTo>
                  <a:pt x="0" y="41098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51332" y="-3108940"/>
            <a:ext cx="18659536" cy="16963214"/>
          </a:xfrm>
          <a:custGeom>
            <a:avLst/>
            <a:gdLst/>
            <a:ahLst/>
            <a:cxnLst/>
            <a:rect r="r" b="b" t="t" l="l"/>
            <a:pathLst>
              <a:path h="16963214" w="18659536">
                <a:moveTo>
                  <a:pt x="0" y="0"/>
                </a:moveTo>
                <a:lnTo>
                  <a:pt x="18659536" y="0"/>
                </a:lnTo>
                <a:lnTo>
                  <a:pt x="18659536" y="16963214"/>
                </a:lnTo>
                <a:lnTo>
                  <a:pt x="0" y="16963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499223" y="0"/>
            <a:ext cx="2788777" cy="1805421"/>
          </a:xfrm>
          <a:custGeom>
            <a:avLst/>
            <a:gdLst/>
            <a:ahLst/>
            <a:cxnLst/>
            <a:rect r="r" b="b" t="t" l="l"/>
            <a:pathLst>
              <a:path h="1805421" w="2788777">
                <a:moveTo>
                  <a:pt x="0" y="0"/>
                </a:moveTo>
                <a:lnTo>
                  <a:pt x="2788777" y="0"/>
                </a:lnTo>
                <a:lnTo>
                  <a:pt x="2788777" y="1805421"/>
                </a:lnTo>
                <a:lnTo>
                  <a:pt x="0" y="1805421"/>
                </a:lnTo>
                <a:lnTo>
                  <a:pt x="0" y="0"/>
                </a:lnTo>
                <a:close/>
              </a:path>
            </a:pathLst>
          </a:custGeom>
          <a:blipFill>
            <a:blip r:embed="rId6"/>
            <a:stretch>
              <a:fillRect l="0" t="0" r="0" b="0"/>
            </a:stretch>
          </a:blipFill>
        </p:spPr>
      </p:sp>
      <p:sp>
        <p:nvSpPr>
          <p:cNvPr name="TextBox 5" id="5"/>
          <p:cNvSpPr txBox="true"/>
          <p:nvPr/>
        </p:nvSpPr>
        <p:spPr>
          <a:xfrm rot="0">
            <a:off x="6409341" y="3716643"/>
            <a:ext cx="10849959" cy="1415415"/>
          </a:xfrm>
          <a:prstGeom prst="rect">
            <a:avLst/>
          </a:prstGeom>
        </p:spPr>
        <p:txBody>
          <a:bodyPr anchor="t" rtlCol="false" tIns="0" lIns="0" bIns="0" rIns="0">
            <a:spAutoFit/>
          </a:bodyPr>
          <a:lstStyle/>
          <a:p>
            <a:pPr algn="ctr">
              <a:lnSpc>
                <a:spcPts val="10080"/>
              </a:lnSpc>
            </a:pPr>
            <a:r>
              <a:rPr lang="en-US" sz="12000">
                <a:solidFill>
                  <a:srgbClr val="CAE8FF"/>
                </a:solidFill>
                <a:latin typeface="HK Grotesk Bold"/>
                <a:ea typeface="HK Grotesk Bold"/>
                <a:cs typeface="HK Grotesk Bold"/>
                <a:sym typeface="HK Grotesk Bold"/>
              </a:rPr>
              <a:t>MONITORING</a:t>
            </a:r>
          </a:p>
          <a:p>
            <a:pPr algn="ctr">
              <a:lnSpc>
                <a:spcPts val="10080"/>
              </a:lnSpc>
            </a:pPr>
            <a:r>
              <a:rPr lang="en-US" sz="12000">
                <a:solidFill>
                  <a:srgbClr val="CAE8FF"/>
                </a:solidFill>
                <a:latin typeface="HK Grotesk Bold"/>
                <a:ea typeface="HK Grotesk Bold"/>
                <a:cs typeface="HK Grotesk Bold"/>
                <a:sym typeface="HK Grotesk Bold"/>
              </a:rPr>
              <a:t>ECOSYSTEM</a:t>
            </a:r>
          </a:p>
        </p:txBody>
      </p:sp>
      <p:sp>
        <p:nvSpPr>
          <p:cNvPr name="TextBox 6" id="6"/>
          <p:cNvSpPr txBox="true"/>
          <p:nvPr/>
        </p:nvSpPr>
        <p:spPr>
          <a:xfrm rot="0">
            <a:off x="7452949" y="6141312"/>
            <a:ext cx="10377851" cy="863600"/>
          </a:xfrm>
          <a:prstGeom prst="rect">
            <a:avLst/>
          </a:prstGeom>
        </p:spPr>
        <p:txBody>
          <a:bodyPr anchor="t" rtlCol="false" tIns="0" lIns="0" bIns="0" rIns="0">
            <a:spAutoFit/>
          </a:bodyPr>
          <a:lstStyle/>
          <a:p>
            <a:pPr algn="ctr">
              <a:lnSpc>
                <a:spcPts val="7000"/>
              </a:lnSpc>
            </a:pPr>
            <a:r>
              <a:rPr lang="en-US" sz="5000" spc="400">
                <a:solidFill>
                  <a:srgbClr val="F4F6FC"/>
                </a:solidFill>
                <a:latin typeface="HK Grotesk Bold"/>
                <a:ea typeface="HK Grotesk Bold"/>
                <a:cs typeface="HK Grotesk Bold"/>
                <a:sym typeface="HK Grotesk Bold"/>
              </a:rPr>
              <a:t>BGP RPKI FE &amp; BE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4593588" y="3279878"/>
            <a:ext cx="11337129" cy="4059555"/>
          </a:xfrm>
          <a:prstGeom prst="rect">
            <a:avLst/>
          </a:prstGeom>
        </p:spPr>
        <p:txBody>
          <a:bodyPr anchor="t" rtlCol="false" tIns="0" lIns="0" bIns="0" rIns="0">
            <a:spAutoFit/>
          </a:bodyPr>
          <a:lstStyle/>
          <a:p>
            <a:pPr algn="just">
              <a:lnSpc>
                <a:spcPts val="4620"/>
              </a:lnSpc>
            </a:pPr>
            <a:r>
              <a:rPr lang="en-US" sz="3300">
                <a:solidFill>
                  <a:srgbClr val="F4F6FC"/>
                </a:solidFill>
                <a:latin typeface="HK Grotesk"/>
                <a:ea typeface="HK Grotesk"/>
                <a:cs typeface="HK Grotesk"/>
                <a:sym typeface="HK Grotesk"/>
              </a:rPr>
              <a:t>Nuestro sistema de monitoreo, se comprende de un conjunto de herramientas completamente integradas entre si, con el fin de facilitar la experiencia de uso, asi como también correlacionar la información de vital importancia a la hora de resolver alguna incidencia, u obtener un conjunto de métricas que nos permita por ejemplo hacer planificación de recursos de red.</a:t>
            </a:r>
          </a:p>
        </p:txBody>
      </p:sp>
      <p:sp>
        <p:nvSpPr>
          <p:cNvPr name="Freeform 3" id="3"/>
          <p:cNvSpPr/>
          <p:nvPr/>
        </p:nvSpPr>
        <p:spPr>
          <a:xfrm flipH="false" flipV="false" rot="0">
            <a:off x="15499223" y="0"/>
            <a:ext cx="2788777" cy="1805421"/>
          </a:xfrm>
          <a:custGeom>
            <a:avLst/>
            <a:gdLst/>
            <a:ahLst/>
            <a:cxnLst/>
            <a:rect r="r" b="b" t="t" l="l"/>
            <a:pathLst>
              <a:path h="1805421" w="2788777">
                <a:moveTo>
                  <a:pt x="0" y="0"/>
                </a:moveTo>
                <a:lnTo>
                  <a:pt x="2788777" y="0"/>
                </a:lnTo>
                <a:lnTo>
                  <a:pt x="2788777" y="1805421"/>
                </a:lnTo>
                <a:lnTo>
                  <a:pt x="0" y="1805421"/>
                </a:lnTo>
                <a:lnTo>
                  <a:pt x="0" y="0"/>
                </a:lnTo>
                <a:close/>
              </a:path>
            </a:pathLst>
          </a:custGeom>
          <a:blipFill>
            <a:blip r:embed="rId2"/>
            <a:stretch>
              <a:fillRect l="0" t="0" r="0" b="0"/>
            </a:stretch>
          </a:blipFill>
        </p:spPr>
      </p:sp>
      <p:sp>
        <p:nvSpPr>
          <p:cNvPr name="TextBox 4" id="4"/>
          <p:cNvSpPr txBox="true"/>
          <p:nvPr/>
        </p:nvSpPr>
        <p:spPr>
          <a:xfrm rot="0">
            <a:off x="3485524" y="-266700"/>
            <a:ext cx="11316952" cy="2331086"/>
          </a:xfrm>
          <a:prstGeom prst="rect">
            <a:avLst/>
          </a:prstGeom>
        </p:spPr>
        <p:txBody>
          <a:bodyPr anchor="t" rtlCol="false" tIns="0" lIns="0" bIns="0" rIns="0">
            <a:spAutoFit/>
          </a:bodyPr>
          <a:lstStyle/>
          <a:p>
            <a:pPr algn="ctr">
              <a:lnSpc>
                <a:spcPts val="19039"/>
              </a:lnSpc>
            </a:pPr>
            <a:r>
              <a:rPr lang="en-US" sz="13599">
                <a:solidFill>
                  <a:srgbClr val="CAE8FF"/>
                </a:solidFill>
                <a:latin typeface="HK Grotesk Bold"/>
                <a:ea typeface="HK Grotesk Bold"/>
                <a:cs typeface="HK Grotesk Bold"/>
                <a:sym typeface="HK Grotesk Bold"/>
              </a:rPr>
              <a:t>DESCRIPCIÓN</a:t>
            </a:r>
          </a:p>
        </p:txBody>
      </p:sp>
      <p:sp>
        <p:nvSpPr>
          <p:cNvPr name="Freeform 5" id="5"/>
          <p:cNvSpPr/>
          <p:nvPr/>
        </p:nvSpPr>
        <p:spPr>
          <a:xfrm flipH="false" flipV="false" rot="0">
            <a:off x="43277" y="617220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43277" y="1805421"/>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43277" y="-2309379"/>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173677" y="-29624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663461" y="-266700"/>
            <a:ext cx="9900626" cy="2331086"/>
          </a:xfrm>
          <a:prstGeom prst="rect">
            <a:avLst/>
          </a:prstGeom>
        </p:spPr>
        <p:txBody>
          <a:bodyPr anchor="t" rtlCol="false" tIns="0" lIns="0" bIns="0" rIns="0">
            <a:spAutoFit/>
          </a:bodyPr>
          <a:lstStyle/>
          <a:p>
            <a:pPr algn="ctr">
              <a:lnSpc>
                <a:spcPts val="19039"/>
              </a:lnSpc>
            </a:pPr>
            <a:r>
              <a:rPr lang="en-US" sz="13599">
                <a:solidFill>
                  <a:srgbClr val="CAE8FF"/>
                </a:solidFill>
                <a:latin typeface="HK Grotesk Bold"/>
                <a:ea typeface="HK Grotesk Bold"/>
                <a:cs typeface="HK Grotesk Bold"/>
                <a:sym typeface="HK Grotesk Bold"/>
              </a:rPr>
              <a:t>DEFINICIÓN</a:t>
            </a:r>
          </a:p>
        </p:txBody>
      </p:sp>
      <p:sp>
        <p:nvSpPr>
          <p:cNvPr name="TextBox 4" id="4"/>
          <p:cNvSpPr txBox="true"/>
          <p:nvPr/>
        </p:nvSpPr>
        <p:spPr>
          <a:xfrm rot="0">
            <a:off x="7753755" y="1694485"/>
            <a:ext cx="9751539" cy="8524875"/>
          </a:xfrm>
          <a:prstGeom prst="rect">
            <a:avLst/>
          </a:prstGeom>
        </p:spPr>
        <p:txBody>
          <a:bodyPr anchor="t" rtlCol="false" tIns="0" lIns="0" bIns="0" rIns="0">
            <a:spAutoFit/>
          </a:bodyPr>
          <a:lstStyle/>
          <a:p>
            <a:pPr algn="just">
              <a:lnSpc>
                <a:spcPts val="4200"/>
              </a:lnSpc>
            </a:pPr>
            <a:r>
              <a:rPr lang="en-US" sz="3000">
                <a:solidFill>
                  <a:srgbClr val="F4F6FC"/>
                </a:solidFill>
                <a:latin typeface="HK Grotesk"/>
                <a:ea typeface="HK Grotesk"/>
                <a:cs typeface="HK Grotesk"/>
                <a:sym typeface="HK Grotesk"/>
              </a:rPr>
              <a:t>Esta herramienta forma parte de nuestro ecosistema de monitoreo y al contar de dos componentes (Front-End y Back-End) permite suplir dos necesidades.</a:t>
            </a:r>
          </a:p>
          <a:p>
            <a:pPr algn="just" marL="647702" indent="-323851" lvl="1">
              <a:lnSpc>
                <a:spcPts val="4200"/>
              </a:lnSpc>
              <a:buAutoNum type="arabicPeriod" startAt="1"/>
            </a:pPr>
            <a:r>
              <a:rPr lang="en-US" sz="3000">
                <a:solidFill>
                  <a:srgbClr val="F4F6FC"/>
                </a:solidFill>
                <a:latin typeface="HK Grotesk"/>
                <a:ea typeface="HK Grotesk"/>
                <a:cs typeface="HK Grotesk"/>
                <a:sym typeface="HK Grotesk"/>
              </a:rPr>
              <a:t>Mediante un front-end el operador puede consultar por un prefijo o sistema autónomo de BGP para el cual se le desglosará la información válida de máscara, asi como también el Sistema autónomo en donde debe de ser originada la ruta consultada.</a:t>
            </a:r>
          </a:p>
          <a:p>
            <a:pPr algn="just" marL="647702" indent="-323851" lvl="1">
              <a:lnSpc>
                <a:spcPts val="4200"/>
              </a:lnSpc>
              <a:buAutoNum type="arabicPeriod" startAt="1"/>
            </a:pPr>
            <a:r>
              <a:rPr lang="en-US" sz="3000">
                <a:solidFill>
                  <a:srgbClr val="F4F6FC"/>
                </a:solidFill>
                <a:latin typeface="HK Grotesk"/>
                <a:ea typeface="HK Grotesk"/>
                <a:cs typeface="HK Grotesk"/>
                <a:sym typeface="HK Grotesk"/>
              </a:rPr>
              <a:t>Mediante un Back-End puede interactuar la herramienta con el servicio de BGP RPKI de un router a fin de que, basandonos en la información legítima de prefijo/ASN de origen, el router pueda advertir cuando recibe una ruta originada en un sistema autónomo incorrecto, gracias a esto el router podrá filtrar el prefijo o modificar métricas válidas para BGP evitando el outage.</a:t>
            </a:r>
          </a:p>
        </p:txBody>
      </p:sp>
      <p:sp>
        <p:nvSpPr>
          <p:cNvPr name="Freeform 5" id="5"/>
          <p:cNvSpPr/>
          <p:nvPr/>
        </p:nvSpPr>
        <p:spPr>
          <a:xfrm flipH="false" flipV="false" rot="0">
            <a:off x="3684462" y="176116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4269" y="441104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892408" y="646844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499223" y="0"/>
            <a:ext cx="2788777" cy="1805421"/>
          </a:xfrm>
          <a:custGeom>
            <a:avLst/>
            <a:gdLst/>
            <a:ahLst/>
            <a:cxnLst/>
            <a:rect r="r" b="b" t="t" l="l"/>
            <a:pathLst>
              <a:path h="1805421" w="2788777">
                <a:moveTo>
                  <a:pt x="0" y="0"/>
                </a:moveTo>
                <a:lnTo>
                  <a:pt x="2788777" y="0"/>
                </a:lnTo>
                <a:lnTo>
                  <a:pt x="2788777" y="1805421"/>
                </a:lnTo>
                <a:lnTo>
                  <a:pt x="0" y="1805421"/>
                </a:lnTo>
                <a:lnTo>
                  <a:pt x="0" y="0"/>
                </a:lnTo>
                <a:close/>
              </a:path>
            </a:pathLst>
          </a:custGeom>
          <a:blipFill>
            <a:blip r:embed="rId4"/>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1028700" y="-266700"/>
            <a:ext cx="16230600" cy="2331086"/>
          </a:xfrm>
          <a:prstGeom prst="rect">
            <a:avLst/>
          </a:prstGeom>
        </p:spPr>
        <p:txBody>
          <a:bodyPr anchor="t" rtlCol="false" tIns="0" lIns="0" bIns="0" rIns="0">
            <a:spAutoFit/>
          </a:bodyPr>
          <a:lstStyle/>
          <a:p>
            <a:pPr algn="ctr">
              <a:lnSpc>
                <a:spcPts val="19039"/>
              </a:lnSpc>
            </a:pPr>
            <a:r>
              <a:rPr lang="en-US" sz="13599">
                <a:solidFill>
                  <a:srgbClr val="CAE8FF"/>
                </a:solidFill>
                <a:latin typeface="HK Grotesk Bold"/>
                <a:ea typeface="HK Grotesk Bold"/>
                <a:cs typeface="HK Grotesk Bold"/>
                <a:sym typeface="HK Grotesk Bold"/>
              </a:rPr>
              <a:t>BONDADES</a:t>
            </a:r>
          </a:p>
        </p:txBody>
      </p:sp>
      <p:sp>
        <p:nvSpPr>
          <p:cNvPr name="TextBox 3" id="3"/>
          <p:cNvSpPr txBox="true"/>
          <p:nvPr/>
        </p:nvSpPr>
        <p:spPr>
          <a:xfrm rot="0">
            <a:off x="779651" y="2315569"/>
            <a:ext cx="9577604" cy="7545705"/>
          </a:xfrm>
          <a:prstGeom prst="rect">
            <a:avLst/>
          </a:prstGeom>
        </p:spPr>
        <p:txBody>
          <a:bodyPr anchor="t" rtlCol="false" tIns="0" lIns="0" bIns="0" rIns="0">
            <a:spAutoFit/>
          </a:bodyPr>
          <a:lstStyle/>
          <a:p>
            <a:pPr algn="ctr" marL="712470" indent="-356235" lvl="1">
              <a:lnSpc>
                <a:spcPts val="4620"/>
              </a:lnSpc>
              <a:buFont typeface="Arial"/>
              <a:buChar char="•"/>
            </a:pPr>
            <a:r>
              <a:rPr lang="en-US" sz="3300">
                <a:solidFill>
                  <a:srgbClr val="F4F6FC"/>
                </a:solidFill>
                <a:latin typeface="HK Grotesk"/>
                <a:ea typeface="HK Grotesk"/>
                <a:cs typeface="HK Grotesk"/>
                <a:sym typeface="HK Grotesk"/>
              </a:rPr>
              <a:t>Servicio Dockerizado (de facil migración en caso de ser necesario)</a:t>
            </a:r>
          </a:p>
          <a:p>
            <a:pPr algn="ctr" marL="712470" indent="-356235" lvl="1">
              <a:lnSpc>
                <a:spcPts val="4620"/>
              </a:lnSpc>
              <a:buFont typeface="Arial"/>
              <a:buChar char="•"/>
            </a:pPr>
            <a:r>
              <a:rPr lang="en-US" sz="3300">
                <a:solidFill>
                  <a:srgbClr val="F4F6FC"/>
                </a:solidFill>
                <a:latin typeface="HK Grotesk"/>
                <a:ea typeface="HK Grotesk"/>
                <a:cs typeface="HK Grotesk"/>
                <a:sym typeface="HK Grotesk"/>
              </a:rPr>
              <a:t>Redundante (ante eventualidades se puede correr el contenedor en otro chasis)</a:t>
            </a:r>
          </a:p>
          <a:p>
            <a:pPr algn="ctr" marL="712470" indent="-356235" lvl="1">
              <a:lnSpc>
                <a:spcPts val="4620"/>
              </a:lnSpc>
              <a:buFont typeface="Arial"/>
              <a:buChar char="•"/>
            </a:pPr>
            <a:r>
              <a:rPr lang="en-US" sz="3300">
                <a:solidFill>
                  <a:srgbClr val="F4F6FC"/>
                </a:solidFill>
                <a:latin typeface="HK Grotesk"/>
                <a:ea typeface="HK Grotesk"/>
                <a:cs typeface="HK Grotesk"/>
                <a:sym typeface="HK Grotesk"/>
              </a:rPr>
              <a:t>Fácil de operar </a:t>
            </a:r>
          </a:p>
          <a:p>
            <a:pPr algn="ctr" marL="712470" indent="-356235" lvl="1">
              <a:lnSpc>
                <a:spcPts val="4620"/>
              </a:lnSpc>
              <a:buFont typeface="Arial"/>
              <a:buChar char="•"/>
            </a:pPr>
            <a:r>
              <a:rPr lang="en-US" sz="3300">
                <a:solidFill>
                  <a:srgbClr val="F4F6FC"/>
                </a:solidFill>
                <a:latin typeface="HK Grotesk"/>
                <a:ea typeface="HK Grotesk"/>
                <a:cs typeface="HK Grotesk"/>
                <a:sym typeface="HK Grotesk"/>
              </a:rPr>
              <a:t>Compatible con cualquier vendor que soporte BGP RPKI.</a:t>
            </a:r>
          </a:p>
          <a:p>
            <a:pPr algn="ctr" marL="712470" indent="-356235" lvl="1">
              <a:lnSpc>
                <a:spcPts val="4620"/>
              </a:lnSpc>
              <a:buFont typeface="Arial"/>
              <a:buChar char="•"/>
            </a:pPr>
            <a:r>
              <a:rPr lang="en-US" sz="3300">
                <a:solidFill>
                  <a:srgbClr val="F4F6FC"/>
                </a:solidFill>
                <a:latin typeface="HK Grotesk"/>
                <a:ea typeface="HK Grotesk"/>
                <a:cs typeface="HK Grotesk"/>
                <a:sym typeface="HK Grotesk"/>
              </a:rPr>
              <a:t>Evita outages de red y salidas de servicio por instalar un prefijo indebido.</a:t>
            </a:r>
          </a:p>
          <a:p>
            <a:pPr algn="ctr" marL="712470" indent="-356235" lvl="1">
              <a:lnSpc>
                <a:spcPts val="4620"/>
              </a:lnSpc>
              <a:buFont typeface="Arial"/>
              <a:buChar char="•"/>
            </a:pPr>
            <a:r>
              <a:rPr lang="en-US" sz="3300">
                <a:solidFill>
                  <a:srgbClr val="F4F6FC"/>
                </a:solidFill>
                <a:latin typeface="HK Grotesk"/>
                <a:ea typeface="HK Grotesk"/>
                <a:cs typeface="HK Grotesk"/>
                <a:sym typeface="HK Grotesk"/>
              </a:rPr>
              <a:t>Evita transito indeseado para alcanzar el prefijo apócrifo.</a:t>
            </a:r>
          </a:p>
          <a:p>
            <a:pPr algn="ctr" marL="712470" indent="-356235" lvl="1">
              <a:lnSpc>
                <a:spcPts val="4620"/>
              </a:lnSpc>
              <a:buFont typeface="Arial"/>
              <a:buChar char="•"/>
            </a:pPr>
            <a:r>
              <a:rPr lang="en-US" sz="3300">
                <a:solidFill>
                  <a:srgbClr val="F4F6FC"/>
                </a:solidFill>
                <a:latin typeface="HK Grotesk"/>
                <a:ea typeface="HK Grotesk"/>
                <a:cs typeface="HK Grotesk"/>
                <a:sym typeface="HK Grotesk"/>
              </a:rPr>
              <a:t>Respeta las buenas prácticas en el buen uso de BGP en internet.</a:t>
            </a:r>
          </a:p>
        </p:txBody>
      </p:sp>
      <p:grpSp>
        <p:nvGrpSpPr>
          <p:cNvPr name="Group 4" id="4"/>
          <p:cNvGrpSpPr>
            <a:grpSpLocks noChangeAspect="true"/>
          </p:cNvGrpSpPr>
          <p:nvPr/>
        </p:nvGrpSpPr>
        <p:grpSpPr>
          <a:xfrm rot="0">
            <a:off x="11156516" y="3879170"/>
            <a:ext cx="4666977" cy="4820054"/>
            <a:chOff x="0" y="0"/>
            <a:chExt cx="6350000" cy="6558280"/>
          </a:xfrm>
        </p:grpSpPr>
        <p:sp>
          <p:nvSpPr>
            <p:cNvPr name="Freeform 5" id="5"/>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2"/>
              <a:stretch>
                <a:fillRect l="-1679" t="0" r="-1679" b="0"/>
              </a:stretch>
            </a:blipFill>
          </p:spPr>
        </p:sp>
        <p:sp>
          <p:nvSpPr>
            <p:cNvPr name="Freeform 6" id="6"/>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12229D"/>
            </a:solidFill>
          </p:spPr>
        </p:sp>
      </p:grpSp>
      <p:sp>
        <p:nvSpPr>
          <p:cNvPr name="Freeform 7" id="7"/>
          <p:cNvSpPr/>
          <p:nvPr/>
        </p:nvSpPr>
        <p:spPr>
          <a:xfrm flipH="false" flipV="false" rot="0">
            <a:off x="15499223" y="0"/>
            <a:ext cx="2788777" cy="1805421"/>
          </a:xfrm>
          <a:custGeom>
            <a:avLst/>
            <a:gdLst/>
            <a:ahLst/>
            <a:cxnLst/>
            <a:rect r="r" b="b" t="t" l="l"/>
            <a:pathLst>
              <a:path h="1805421" w="2788777">
                <a:moveTo>
                  <a:pt x="0" y="0"/>
                </a:moveTo>
                <a:lnTo>
                  <a:pt x="2788777" y="0"/>
                </a:lnTo>
                <a:lnTo>
                  <a:pt x="2788777" y="1805421"/>
                </a:lnTo>
                <a:lnTo>
                  <a:pt x="0" y="1805421"/>
                </a:lnTo>
                <a:lnTo>
                  <a:pt x="0" y="0"/>
                </a:lnTo>
                <a:close/>
              </a:path>
            </a:pathLst>
          </a:custGeom>
          <a:blipFill>
            <a:blip r:embed="rId3"/>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511239" y="-266700"/>
            <a:ext cx="17259300" cy="2331086"/>
          </a:xfrm>
          <a:prstGeom prst="rect">
            <a:avLst/>
          </a:prstGeom>
        </p:spPr>
        <p:txBody>
          <a:bodyPr anchor="t" rtlCol="false" tIns="0" lIns="0" bIns="0" rIns="0">
            <a:spAutoFit/>
          </a:bodyPr>
          <a:lstStyle/>
          <a:p>
            <a:pPr algn="ctr">
              <a:lnSpc>
                <a:spcPts val="19039"/>
              </a:lnSpc>
            </a:pPr>
            <a:r>
              <a:rPr lang="en-US" sz="13599">
                <a:solidFill>
                  <a:srgbClr val="CAE8FF"/>
                </a:solidFill>
                <a:latin typeface="HK Grotesk Bold"/>
                <a:ea typeface="HK Grotesk Bold"/>
                <a:cs typeface="HK Grotesk Bold"/>
                <a:sym typeface="HK Grotesk Bold"/>
              </a:rPr>
              <a:t>EJEMPLO DE ALERTA</a:t>
            </a:r>
          </a:p>
        </p:txBody>
      </p:sp>
      <p:sp>
        <p:nvSpPr>
          <p:cNvPr name="TextBox 3" id="3"/>
          <p:cNvSpPr txBox="true"/>
          <p:nvPr/>
        </p:nvSpPr>
        <p:spPr>
          <a:xfrm rot="0">
            <a:off x="2937317" y="1988186"/>
            <a:ext cx="12407145" cy="2316480"/>
          </a:xfrm>
          <a:prstGeom prst="rect">
            <a:avLst/>
          </a:prstGeom>
        </p:spPr>
        <p:txBody>
          <a:bodyPr anchor="t" rtlCol="false" tIns="0" lIns="0" bIns="0" rIns="0">
            <a:spAutoFit/>
          </a:bodyPr>
          <a:lstStyle/>
          <a:p>
            <a:pPr algn="ctr">
              <a:lnSpc>
                <a:spcPts val="4620"/>
              </a:lnSpc>
            </a:pPr>
            <a:r>
              <a:rPr lang="en-US" sz="3300">
                <a:solidFill>
                  <a:srgbClr val="F4F6FC"/>
                </a:solidFill>
                <a:latin typeface="HK Grotesk"/>
                <a:ea typeface="HK Grotesk"/>
                <a:cs typeface="HK Grotesk"/>
                <a:sym typeface="HK Grotesk"/>
              </a:rPr>
              <a:t>A continuación se ejemplifica un caso en donde el prefijo 8.8.8.0/24 no pasa la validación de RPKI dado que se encuentra originado en el BGP ASN 1 y no en el 15169 como debería de ser anunciado por su verdadero dueño.</a:t>
            </a:r>
          </a:p>
        </p:txBody>
      </p:sp>
      <p:sp>
        <p:nvSpPr>
          <p:cNvPr name="Freeform 4" id="4"/>
          <p:cNvSpPr/>
          <p:nvPr/>
        </p:nvSpPr>
        <p:spPr>
          <a:xfrm flipH="false" flipV="false" rot="-8100000">
            <a:off x="14204722" y="-551261"/>
            <a:ext cx="5376539" cy="3978639"/>
          </a:xfrm>
          <a:custGeom>
            <a:avLst/>
            <a:gdLst/>
            <a:ahLst/>
            <a:cxnLst/>
            <a:rect r="r" b="b" t="t" l="l"/>
            <a:pathLst>
              <a:path h="3978639" w="5376539">
                <a:moveTo>
                  <a:pt x="0" y="0"/>
                </a:moveTo>
                <a:lnTo>
                  <a:pt x="5376539" y="0"/>
                </a:lnTo>
                <a:lnTo>
                  <a:pt x="5376539" y="3978639"/>
                </a:lnTo>
                <a:lnTo>
                  <a:pt x="0" y="3978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498603" y="8355589"/>
            <a:ext cx="2788777" cy="1805421"/>
          </a:xfrm>
          <a:custGeom>
            <a:avLst/>
            <a:gdLst/>
            <a:ahLst/>
            <a:cxnLst/>
            <a:rect r="r" b="b" t="t" l="l"/>
            <a:pathLst>
              <a:path h="1805421" w="2788777">
                <a:moveTo>
                  <a:pt x="0" y="0"/>
                </a:moveTo>
                <a:lnTo>
                  <a:pt x="2788777" y="0"/>
                </a:lnTo>
                <a:lnTo>
                  <a:pt x="2788777" y="1805422"/>
                </a:lnTo>
                <a:lnTo>
                  <a:pt x="0" y="1805422"/>
                </a:lnTo>
                <a:lnTo>
                  <a:pt x="0" y="0"/>
                </a:lnTo>
                <a:close/>
              </a:path>
            </a:pathLst>
          </a:custGeom>
          <a:blipFill>
            <a:blip r:embed="rId4"/>
            <a:stretch>
              <a:fillRect l="0" t="0" r="0" b="0"/>
            </a:stretch>
          </a:blipFill>
        </p:spPr>
      </p:sp>
      <p:sp>
        <p:nvSpPr>
          <p:cNvPr name="Freeform 6" id="6"/>
          <p:cNvSpPr/>
          <p:nvPr/>
        </p:nvSpPr>
        <p:spPr>
          <a:xfrm flipH="false" flipV="false" rot="2700000">
            <a:off x="-1181282" y="6823620"/>
            <a:ext cx="5376539" cy="3978639"/>
          </a:xfrm>
          <a:custGeom>
            <a:avLst/>
            <a:gdLst/>
            <a:ahLst/>
            <a:cxnLst/>
            <a:rect r="r" b="b" t="t" l="l"/>
            <a:pathLst>
              <a:path h="3978639" w="5376539">
                <a:moveTo>
                  <a:pt x="0" y="0"/>
                </a:moveTo>
                <a:lnTo>
                  <a:pt x="5376539" y="0"/>
                </a:lnTo>
                <a:lnTo>
                  <a:pt x="5376539" y="3978639"/>
                </a:lnTo>
                <a:lnTo>
                  <a:pt x="0" y="3978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937317" y="4456384"/>
            <a:ext cx="12915313" cy="5200797"/>
          </a:xfrm>
          <a:custGeom>
            <a:avLst/>
            <a:gdLst/>
            <a:ahLst/>
            <a:cxnLst/>
            <a:rect r="r" b="b" t="t" l="l"/>
            <a:pathLst>
              <a:path h="5200797" w="12915313">
                <a:moveTo>
                  <a:pt x="0" y="0"/>
                </a:moveTo>
                <a:lnTo>
                  <a:pt x="12915313" y="0"/>
                </a:lnTo>
                <a:lnTo>
                  <a:pt x="12915313" y="5200797"/>
                </a:lnTo>
                <a:lnTo>
                  <a:pt x="0" y="5200797"/>
                </a:lnTo>
                <a:lnTo>
                  <a:pt x="0" y="0"/>
                </a:lnTo>
                <a:close/>
              </a:path>
            </a:pathLst>
          </a:custGeom>
          <a:blipFill>
            <a:blip r:embed="rId5"/>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511239" y="-266700"/>
            <a:ext cx="17259300" cy="2331086"/>
          </a:xfrm>
          <a:prstGeom prst="rect">
            <a:avLst/>
          </a:prstGeom>
        </p:spPr>
        <p:txBody>
          <a:bodyPr anchor="t" rtlCol="false" tIns="0" lIns="0" bIns="0" rIns="0">
            <a:spAutoFit/>
          </a:bodyPr>
          <a:lstStyle/>
          <a:p>
            <a:pPr algn="ctr">
              <a:lnSpc>
                <a:spcPts val="19039"/>
              </a:lnSpc>
            </a:pPr>
            <a:r>
              <a:rPr lang="en-US" sz="13599">
                <a:solidFill>
                  <a:srgbClr val="CAE8FF"/>
                </a:solidFill>
                <a:latin typeface="HK Grotesk Bold"/>
                <a:ea typeface="HK Grotesk Bold"/>
                <a:cs typeface="HK Grotesk Bold"/>
                <a:sym typeface="HK Grotesk Bold"/>
              </a:rPr>
              <a:t>FRONT END</a:t>
            </a:r>
          </a:p>
        </p:txBody>
      </p:sp>
      <p:sp>
        <p:nvSpPr>
          <p:cNvPr name="TextBox 3" id="3"/>
          <p:cNvSpPr txBox="true"/>
          <p:nvPr/>
        </p:nvSpPr>
        <p:spPr>
          <a:xfrm rot="0">
            <a:off x="2937317" y="1988186"/>
            <a:ext cx="12407145" cy="573405"/>
          </a:xfrm>
          <a:prstGeom prst="rect">
            <a:avLst/>
          </a:prstGeom>
        </p:spPr>
        <p:txBody>
          <a:bodyPr anchor="t" rtlCol="false" tIns="0" lIns="0" bIns="0" rIns="0">
            <a:spAutoFit/>
          </a:bodyPr>
          <a:lstStyle/>
          <a:p>
            <a:pPr algn="ctr">
              <a:lnSpc>
                <a:spcPts val="4620"/>
              </a:lnSpc>
            </a:pPr>
            <a:r>
              <a:rPr lang="en-US" sz="3300">
                <a:solidFill>
                  <a:srgbClr val="F4F6FC"/>
                </a:solidFill>
                <a:latin typeface="HK Grotesk"/>
                <a:ea typeface="HK Grotesk"/>
                <a:cs typeface="HK Grotesk"/>
                <a:sym typeface="HK Grotesk"/>
              </a:rPr>
              <a:t>A continuación se detalla una consulta de un prefijo al front-end.</a:t>
            </a:r>
          </a:p>
        </p:txBody>
      </p:sp>
      <p:sp>
        <p:nvSpPr>
          <p:cNvPr name="Freeform 4" id="4"/>
          <p:cNvSpPr/>
          <p:nvPr/>
        </p:nvSpPr>
        <p:spPr>
          <a:xfrm flipH="false" flipV="false" rot="-8100000">
            <a:off x="14204722" y="-551261"/>
            <a:ext cx="5376539" cy="3978639"/>
          </a:xfrm>
          <a:custGeom>
            <a:avLst/>
            <a:gdLst/>
            <a:ahLst/>
            <a:cxnLst/>
            <a:rect r="r" b="b" t="t" l="l"/>
            <a:pathLst>
              <a:path h="3978639" w="5376539">
                <a:moveTo>
                  <a:pt x="0" y="0"/>
                </a:moveTo>
                <a:lnTo>
                  <a:pt x="5376539" y="0"/>
                </a:lnTo>
                <a:lnTo>
                  <a:pt x="5376539" y="3978639"/>
                </a:lnTo>
                <a:lnTo>
                  <a:pt x="0" y="3978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498603" y="8355589"/>
            <a:ext cx="2788777" cy="1805421"/>
          </a:xfrm>
          <a:custGeom>
            <a:avLst/>
            <a:gdLst/>
            <a:ahLst/>
            <a:cxnLst/>
            <a:rect r="r" b="b" t="t" l="l"/>
            <a:pathLst>
              <a:path h="1805421" w="2788777">
                <a:moveTo>
                  <a:pt x="0" y="0"/>
                </a:moveTo>
                <a:lnTo>
                  <a:pt x="2788777" y="0"/>
                </a:lnTo>
                <a:lnTo>
                  <a:pt x="2788777" y="1805422"/>
                </a:lnTo>
                <a:lnTo>
                  <a:pt x="0" y="1805422"/>
                </a:lnTo>
                <a:lnTo>
                  <a:pt x="0" y="0"/>
                </a:lnTo>
                <a:close/>
              </a:path>
            </a:pathLst>
          </a:custGeom>
          <a:blipFill>
            <a:blip r:embed="rId4"/>
            <a:stretch>
              <a:fillRect l="0" t="0" r="0" b="0"/>
            </a:stretch>
          </a:blipFill>
        </p:spPr>
      </p:sp>
      <p:sp>
        <p:nvSpPr>
          <p:cNvPr name="Freeform 6" id="6"/>
          <p:cNvSpPr/>
          <p:nvPr/>
        </p:nvSpPr>
        <p:spPr>
          <a:xfrm flipH="false" flipV="false" rot="2700000">
            <a:off x="-1181282" y="6823620"/>
            <a:ext cx="5376539" cy="3978639"/>
          </a:xfrm>
          <a:custGeom>
            <a:avLst/>
            <a:gdLst/>
            <a:ahLst/>
            <a:cxnLst/>
            <a:rect r="r" b="b" t="t" l="l"/>
            <a:pathLst>
              <a:path h="3978639" w="5376539">
                <a:moveTo>
                  <a:pt x="0" y="0"/>
                </a:moveTo>
                <a:lnTo>
                  <a:pt x="5376539" y="0"/>
                </a:lnTo>
                <a:lnTo>
                  <a:pt x="5376539" y="3978639"/>
                </a:lnTo>
                <a:lnTo>
                  <a:pt x="0" y="3978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937317" y="3178742"/>
            <a:ext cx="12915313" cy="5634197"/>
          </a:xfrm>
          <a:custGeom>
            <a:avLst/>
            <a:gdLst/>
            <a:ahLst/>
            <a:cxnLst/>
            <a:rect r="r" b="b" t="t" l="l"/>
            <a:pathLst>
              <a:path h="5634197" w="12915313">
                <a:moveTo>
                  <a:pt x="0" y="0"/>
                </a:moveTo>
                <a:lnTo>
                  <a:pt x="12915313" y="0"/>
                </a:lnTo>
                <a:lnTo>
                  <a:pt x="12915313" y="5634197"/>
                </a:lnTo>
                <a:lnTo>
                  <a:pt x="0" y="5634197"/>
                </a:lnTo>
                <a:lnTo>
                  <a:pt x="0" y="0"/>
                </a:lnTo>
                <a:close/>
              </a:path>
            </a:pathLst>
          </a:custGeom>
          <a:blipFill>
            <a:blip r:embed="rId5"/>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5400000">
            <a:off x="-1914974" y="4098310"/>
            <a:ext cx="10287000" cy="2090379"/>
          </a:xfrm>
          <a:prstGeom prst="rect">
            <a:avLst/>
          </a:prstGeom>
        </p:spPr>
        <p:txBody>
          <a:bodyPr anchor="t" rtlCol="false" tIns="0" lIns="0" bIns="0" rIns="0">
            <a:spAutoFit/>
          </a:bodyPr>
          <a:lstStyle/>
          <a:p>
            <a:pPr algn="ctr">
              <a:lnSpc>
                <a:spcPts val="17080"/>
              </a:lnSpc>
            </a:pPr>
            <a:r>
              <a:rPr lang="en-US" sz="12200">
                <a:solidFill>
                  <a:srgbClr val="CAE8FF"/>
                </a:solidFill>
                <a:latin typeface="HK Grotesk Bold"/>
                <a:ea typeface="HK Grotesk Bold"/>
                <a:cs typeface="HK Grotesk Bold"/>
                <a:sym typeface="HK Grotesk Bold"/>
              </a:rPr>
              <a:t>CONCLUSIÓN</a:t>
            </a:r>
          </a:p>
        </p:txBody>
      </p:sp>
      <p:sp>
        <p:nvSpPr>
          <p:cNvPr name="TextBox 3" id="3"/>
          <p:cNvSpPr txBox="true"/>
          <p:nvPr/>
        </p:nvSpPr>
        <p:spPr>
          <a:xfrm rot="0">
            <a:off x="5594624" y="952500"/>
            <a:ext cx="8583691" cy="4059555"/>
          </a:xfrm>
          <a:prstGeom prst="rect">
            <a:avLst/>
          </a:prstGeom>
        </p:spPr>
        <p:txBody>
          <a:bodyPr anchor="t" rtlCol="false" tIns="0" lIns="0" bIns="0" rIns="0">
            <a:spAutoFit/>
          </a:bodyPr>
          <a:lstStyle/>
          <a:p>
            <a:pPr algn="ctr">
              <a:lnSpc>
                <a:spcPts val="4620"/>
              </a:lnSpc>
            </a:pPr>
            <a:r>
              <a:rPr lang="en-US" sz="3300">
                <a:solidFill>
                  <a:srgbClr val="F4F6FC"/>
                </a:solidFill>
                <a:latin typeface="HK Grotesk"/>
                <a:ea typeface="HK Grotesk"/>
                <a:cs typeface="HK Grotesk"/>
                <a:sym typeface="HK Grotesk"/>
              </a:rPr>
              <a:t>Herramienta fundamental, para mantener el orden y minimizar riesgos de cara a nuestros ISP de Upstream asi como a nuestras relaciones de Peering.</a:t>
            </a:r>
          </a:p>
          <a:p>
            <a:pPr algn="ctr">
              <a:lnSpc>
                <a:spcPts val="4620"/>
              </a:lnSpc>
            </a:pPr>
            <a:r>
              <a:rPr lang="en-US" sz="3300">
                <a:solidFill>
                  <a:srgbClr val="F4F6FC"/>
                </a:solidFill>
                <a:latin typeface="HK Grotesk"/>
                <a:ea typeface="HK Grotesk"/>
                <a:cs typeface="HK Grotesk"/>
                <a:sym typeface="HK Grotesk"/>
              </a:rPr>
              <a:t>Evitará transitos indeseados, asi como propagar información incorrecta a sus BGP neighbors.</a:t>
            </a:r>
          </a:p>
        </p:txBody>
      </p:sp>
      <p:sp>
        <p:nvSpPr>
          <p:cNvPr name="TextBox 4" id="4"/>
          <p:cNvSpPr txBox="true"/>
          <p:nvPr/>
        </p:nvSpPr>
        <p:spPr>
          <a:xfrm rot="-5400000">
            <a:off x="-3424048" y="4098310"/>
            <a:ext cx="10287000" cy="2090379"/>
          </a:xfrm>
          <a:prstGeom prst="rect">
            <a:avLst/>
          </a:prstGeom>
        </p:spPr>
        <p:txBody>
          <a:bodyPr anchor="t" rtlCol="false" tIns="0" lIns="0" bIns="0" rIns="0">
            <a:spAutoFit/>
          </a:bodyPr>
          <a:lstStyle/>
          <a:p>
            <a:pPr algn="ctr">
              <a:lnSpc>
                <a:spcPts val="17080"/>
              </a:lnSpc>
            </a:pPr>
            <a:r>
              <a:rPr lang="en-US" sz="12200">
                <a:solidFill>
                  <a:srgbClr val="CAE8FF"/>
                </a:solidFill>
                <a:latin typeface="HK Grotesk Bold"/>
                <a:ea typeface="HK Grotesk Bold"/>
                <a:cs typeface="HK Grotesk Bold"/>
                <a:sym typeface="HK Grotesk Bold"/>
              </a:rPr>
              <a:t>CONCLUSIÓN</a:t>
            </a:r>
          </a:p>
        </p:txBody>
      </p:sp>
      <p:sp>
        <p:nvSpPr>
          <p:cNvPr name="Freeform 5" id="5"/>
          <p:cNvSpPr/>
          <p:nvPr/>
        </p:nvSpPr>
        <p:spPr>
          <a:xfrm flipH="false" flipV="false" rot="0">
            <a:off x="15499223" y="0"/>
            <a:ext cx="2788777" cy="1805421"/>
          </a:xfrm>
          <a:custGeom>
            <a:avLst/>
            <a:gdLst/>
            <a:ahLst/>
            <a:cxnLst/>
            <a:rect r="r" b="b" t="t" l="l"/>
            <a:pathLst>
              <a:path h="1805421" w="2788777">
                <a:moveTo>
                  <a:pt x="0" y="0"/>
                </a:moveTo>
                <a:lnTo>
                  <a:pt x="2788777" y="0"/>
                </a:lnTo>
                <a:lnTo>
                  <a:pt x="2788777" y="1805421"/>
                </a:lnTo>
                <a:lnTo>
                  <a:pt x="0" y="1805421"/>
                </a:lnTo>
                <a:lnTo>
                  <a:pt x="0" y="0"/>
                </a:lnTo>
                <a:close/>
              </a:path>
            </a:pathLst>
          </a:custGeom>
          <a:blipFill>
            <a:blip r:embed="rId2"/>
            <a:stretch>
              <a:fillRect l="0" t="0" r="0" b="0"/>
            </a:stretch>
          </a:blipFill>
        </p:spPr>
      </p:sp>
      <p:sp>
        <p:nvSpPr>
          <p:cNvPr name="TextBox 6" id="6"/>
          <p:cNvSpPr txBox="true"/>
          <p:nvPr/>
        </p:nvSpPr>
        <p:spPr>
          <a:xfrm rot="0">
            <a:off x="5594624" y="7055126"/>
            <a:ext cx="8583691" cy="1735455"/>
          </a:xfrm>
          <a:prstGeom prst="rect">
            <a:avLst/>
          </a:prstGeom>
        </p:spPr>
        <p:txBody>
          <a:bodyPr anchor="t" rtlCol="false" tIns="0" lIns="0" bIns="0" rIns="0">
            <a:spAutoFit/>
          </a:bodyPr>
          <a:lstStyle/>
          <a:p>
            <a:pPr algn="ctr">
              <a:lnSpc>
                <a:spcPts val="4620"/>
              </a:lnSpc>
            </a:pPr>
            <a:r>
              <a:rPr lang="en-US" sz="3300">
                <a:solidFill>
                  <a:srgbClr val="F4F6FC"/>
                </a:solidFill>
                <a:latin typeface="HK Grotesk"/>
                <a:ea typeface="HK Grotesk"/>
                <a:cs typeface="HK Grotesk"/>
                <a:sym typeface="HK Grotesk"/>
              </a:rPr>
              <a:t>Conozca más acerca de esta y otras herramientas del Network Monitoring Ecosystem que NET-ECHO tiene disponible.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1028700" y="4640613"/>
            <a:ext cx="16230600" cy="1415349"/>
          </a:xfrm>
          <a:prstGeom prst="rect">
            <a:avLst/>
          </a:prstGeom>
        </p:spPr>
        <p:txBody>
          <a:bodyPr anchor="t" rtlCol="false" tIns="0" lIns="0" bIns="0" rIns="0">
            <a:spAutoFit/>
          </a:bodyPr>
          <a:lstStyle/>
          <a:p>
            <a:pPr algn="ctr">
              <a:lnSpc>
                <a:spcPts val="10080"/>
              </a:lnSpc>
            </a:pPr>
            <a:r>
              <a:rPr lang="en-US" sz="12000">
                <a:solidFill>
                  <a:srgbClr val="CAE8FF"/>
                </a:solidFill>
                <a:latin typeface="HK Grotesk Bold"/>
                <a:ea typeface="HK Grotesk Bold"/>
                <a:cs typeface="HK Grotesk Bold"/>
                <a:sym typeface="HK Grotesk Bold"/>
              </a:rPr>
              <a:t>GRACIAS</a:t>
            </a:r>
          </a:p>
        </p:txBody>
      </p:sp>
      <p:sp>
        <p:nvSpPr>
          <p:cNvPr name="Freeform 3" id="3"/>
          <p:cNvSpPr/>
          <p:nvPr/>
        </p:nvSpPr>
        <p:spPr>
          <a:xfrm flipH="false" flipV="false" rot="0">
            <a:off x="12722671" y="-2258858"/>
            <a:ext cx="18659536" cy="16963214"/>
          </a:xfrm>
          <a:custGeom>
            <a:avLst/>
            <a:gdLst/>
            <a:ahLst/>
            <a:cxnLst/>
            <a:rect r="r" b="b" t="t" l="l"/>
            <a:pathLst>
              <a:path h="16963214" w="18659536">
                <a:moveTo>
                  <a:pt x="0" y="0"/>
                </a:moveTo>
                <a:lnTo>
                  <a:pt x="18659536" y="0"/>
                </a:lnTo>
                <a:lnTo>
                  <a:pt x="18659536" y="16963214"/>
                </a:lnTo>
                <a:lnTo>
                  <a:pt x="0" y="16963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094207" y="-2258858"/>
            <a:ext cx="18659536" cy="16963214"/>
          </a:xfrm>
          <a:custGeom>
            <a:avLst/>
            <a:gdLst/>
            <a:ahLst/>
            <a:cxnLst/>
            <a:rect r="r" b="b" t="t" l="l"/>
            <a:pathLst>
              <a:path h="16963214" w="18659536">
                <a:moveTo>
                  <a:pt x="0" y="0"/>
                </a:moveTo>
                <a:lnTo>
                  <a:pt x="18659536" y="0"/>
                </a:lnTo>
                <a:lnTo>
                  <a:pt x="18659536" y="16963214"/>
                </a:lnTo>
                <a:lnTo>
                  <a:pt x="0" y="16963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499223" y="0"/>
            <a:ext cx="2788777" cy="1805421"/>
          </a:xfrm>
          <a:custGeom>
            <a:avLst/>
            <a:gdLst/>
            <a:ahLst/>
            <a:cxnLst/>
            <a:rect r="r" b="b" t="t" l="l"/>
            <a:pathLst>
              <a:path h="1805421" w="2788777">
                <a:moveTo>
                  <a:pt x="0" y="0"/>
                </a:moveTo>
                <a:lnTo>
                  <a:pt x="2788777" y="0"/>
                </a:lnTo>
                <a:lnTo>
                  <a:pt x="2788777" y="1805421"/>
                </a:lnTo>
                <a:lnTo>
                  <a:pt x="0" y="1805421"/>
                </a:lnTo>
                <a:lnTo>
                  <a:pt x="0"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DAGLP2O7DVU</dc:identifier>
  <dcterms:modified xsi:type="dcterms:W3CDTF">2011-08-01T06:04:30Z</dcterms:modified>
  <cp:revision>1</cp:revision>
  <dc:title>Monitoring Ecosystem - RPKI</dc:title>
</cp:coreProperties>
</file>