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00" r:id="rId2"/>
    <p:sldMasterId id="2147483792" r:id="rId3"/>
  </p:sldMasterIdLst>
  <p:notesMasterIdLst>
    <p:notesMasterId r:id="rId31"/>
  </p:notesMasterIdLst>
  <p:sldIdLst>
    <p:sldId id="491" r:id="rId4"/>
    <p:sldId id="492" r:id="rId5"/>
    <p:sldId id="259" r:id="rId6"/>
    <p:sldId id="266" r:id="rId7"/>
    <p:sldId id="267" r:id="rId8"/>
    <p:sldId id="257" r:id="rId9"/>
    <p:sldId id="260" r:id="rId10"/>
    <p:sldId id="256" r:id="rId11"/>
    <p:sldId id="261" r:id="rId12"/>
    <p:sldId id="258" r:id="rId13"/>
    <p:sldId id="262" r:id="rId14"/>
    <p:sldId id="269" r:id="rId15"/>
    <p:sldId id="268" r:id="rId16"/>
    <p:sldId id="270" r:id="rId17"/>
    <p:sldId id="265" r:id="rId18"/>
    <p:sldId id="490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F7-45E5-8E75-D59E08BAA453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F7-45E5-8E75-D59E08BAA4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F7-45E5-8E75-D59E08BA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F7-45E5-8E75-D59E08BAA45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F7-45E5-8E75-D59E08BAA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DA-42F3-ABD7-CCC764E1BB65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DA-42F3-ABD7-CCC764E1BB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4DA-42F3-ABD7-CCC764E1BB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4DA-42F3-ABD7-CCC764E1BB6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DA-42F3-ABD7-CCC764E1B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14-43DB-BB8F-680F6FB1BA14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14-43DB-BB8F-680F6FB1BA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14-43DB-BB8F-680F6FB1BA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14-43DB-BB8F-680F6FB1BA1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14-43DB-BB8F-680F6FB1B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49-4661-8D59-2645E34D29EE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49-4661-8D59-2645E34D2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49-4661-8D59-2645E34D2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49-4661-8D59-2645E34D29E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49-4661-8D59-2645E34D2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A-4C62-AF32-77E23E31B0F4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A-4C62-AF32-77E23E31B0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A-4C62-AF32-77E23E31B0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CA-4C62-AF32-77E23E31B0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CA-4C62-AF32-77E23E31B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34-465D-B2F5-DEBD11F4098B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34-465D-B2F5-DEBD11F409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34-465D-B2F5-DEBD11F409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34-465D-B2F5-DEBD11F409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34-465D-B2F5-DEBD11F40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73AF-D10A-4E0D-81FE-8DF4160FBF51}" type="datetimeFigureOut">
              <a:rPr lang="pt-PT" smtClean="0"/>
              <a:t>01/03/2021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86F1-11AC-49C7-A1FC-B75F8D08DD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66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FD187-7D74-4BFC-B925-AD91EFADB3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7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7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Bas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866900" y="2743200"/>
            <a:ext cx="3505200" cy="29718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66900" y="1143000"/>
            <a:ext cx="8458201" cy="11430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970592" y="1371600"/>
            <a:ext cx="475934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6108310" y="2743200"/>
            <a:ext cx="3505200" cy="29718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Овал 13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12700"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3537084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4"/>
          <p:cNvSpPr>
            <a:spLocks noGrp="1"/>
          </p:cNvSpPr>
          <p:nvPr>
            <p:ph type="pic" sz="quarter" idx="65"/>
          </p:nvPr>
        </p:nvSpPr>
        <p:spPr>
          <a:xfrm>
            <a:off x="1866459" y="914400"/>
            <a:ext cx="4229100" cy="52578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2700" y="1143000"/>
            <a:ext cx="8458201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970592" y="1371600"/>
            <a:ext cx="475934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41" name="Рисунок 4"/>
          <p:cNvSpPr>
            <a:spLocks noGrp="1"/>
          </p:cNvSpPr>
          <p:nvPr>
            <p:ph type="pic" sz="quarter" idx="66"/>
          </p:nvPr>
        </p:nvSpPr>
        <p:spPr>
          <a:xfrm>
            <a:off x="6781802" y="2743200"/>
            <a:ext cx="4229100" cy="3429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4" name="Овал 43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12700"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30281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3210839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b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44"/>
          </p:nvPr>
        </p:nvSpPr>
        <p:spPr>
          <a:xfrm>
            <a:off x="6098658" y="3429000"/>
            <a:ext cx="4912242" cy="3429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4"/>
          </p:nvPr>
        </p:nvSpPr>
        <p:spPr>
          <a:xfrm>
            <a:off x="1864251" y="0"/>
            <a:ext cx="4231756" cy="342582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866902" y="4572000"/>
            <a:ext cx="3505200" cy="16002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970673" y="1143000"/>
            <a:ext cx="469794" cy="52578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6790444" y="1600200"/>
            <a:ext cx="3534656" cy="1371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803389" y="1143000"/>
            <a:ext cx="3521714" cy="457200"/>
          </a:xfrm>
        </p:spPr>
        <p:txBody>
          <a:bodyPr tIns="73152">
            <a:noAutofit/>
          </a:bodyPr>
          <a:lstStyle>
            <a:lvl1pPr algn="just">
              <a:lnSpc>
                <a:spcPct val="145000"/>
              </a:lnSpc>
              <a:spcBef>
                <a:spcPts val="0"/>
              </a:spcBef>
              <a:defRPr sz="1400" b="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865209" y="4114812"/>
            <a:ext cx="3506894" cy="457199"/>
          </a:xfrm>
        </p:spPr>
        <p:txBody>
          <a:bodyPr tIns="73152">
            <a:noAutofit/>
          </a:bodyPr>
          <a:lstStyle>
            <a:lvl1pPr algn="just">
              <a:lnSpc>
                <a:spcPct val="145000"/>
              </a:lnSpc>
              <a:spcBef>
                <a:spcPts val="0"/>
              </a:spcBef>
              <a:defRPr sz="1400" b="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Овал 14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12700"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21539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b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9" y="0"/>
            <a:ext cx="12191999" cy="685800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1">
                  <a:alpha val="5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181109" y="914400"/>
            <a:ext cx="5023303" cy="91441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194888" y="2971802"/>
            <a:ext cx="2066473" cy="2042886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32766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89154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1181105" y="5727700"/>
            <a:ext cx="2095500" cy="6731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3975101" y="2971802"/>
            <a:ext cx="2066473" cy="2042886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3971480" y="5727700"/>
            <a:ext cx="2095500" cy="6731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6798130" y="2971802"/>
            <a:ext cx="2066473" cy="2042886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9907" y="5727700"/>
            <a:ext cx="2095500" cy="6731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9617528" y="2971802"/>
            <a:ext cx="2066473" cy="2042886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9639307" y="5727700"/>
            <a:ext cx="2095500" cy="6731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68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bg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15923" y="1016794"/>
            <a:ext cx="84094" cy="3098006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99" b="1" spc="299" baseline="0">
                <a:solidFill>
                  <a:schemeClr val="bg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19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78696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bg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2198889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Portfoli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 userDrawn="1"/>
        </p:nvCxnSpPr>
        <p:spPr>
          <a:xfrm flipV="1">
            <a:off x="8975729" y="5053013"/>
            <a:ext cx="1257298" cy="12573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7505700" y="2730505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10325103" y="2730505"/>
            <a:ext cx="685801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2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7505700" y="1371603"/>
            <a:ext cx="3505200" cy="1352947"/>
          </a:xfrm>
          <a:prstGeom prst="rect">
            <a:avLst/>
          </a:prstGeom>
        </p:spPr>
        <p:txBody>
          <a:bodyPr vert="horz" lIns="0" tIns="0" rIns="0" bIns="155448" rtlCol="0" anchor="t" anchorCtr="0">
            <a:noAutofit/>
          </a:bodyPr>
          <a:lstStyle>
            <a:lvl1pPr algn="l">
              <a:lnSpc>
                <a:spcPct val="100000"/>
              </a:lnSpc>
              <a:defRPr sz="2400" kern="1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64"/>
          </p:nvPr>
        </p:nvSpPr>
        <p:spPr>
          <a:xfrm>
            <a:off x="0" y="0"/>
            <a:ext cx="6096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>
            <a:off x="11776075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62" hasCustomPrompt="1"/>
          </p:nvPr>
        </p:nvSpPr>
        <p:spPr>
          <a:xfrm flipH="1">
            <a:off x="11734800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577194" y="1371600"/>
            <a:ext cx="469794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7505700" y="31817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0325103" y="3181751"/>
            <a:ext cx="685801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7505700" y="364490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10325103" y="3644901"/>
            <a:ext cx="685801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505700" y="40961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10325103" y="4096151"/>
            <a:ext cx="685801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7505698" y="5029200"/>
            <a:ext cx="3505202" cy="1371600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24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$359.00</a:t>
            </a:r>
          </a:p>
        </p:txBody>
      </p:sp>
      <p:sp>
        <p:nvSpPr>
          <p:cNvPr id="20" name="Овал 19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12700"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291544611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333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333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8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8333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8"/>
                            </p:stCondLst>
                            <p:childTnLst>
                              <p:par>
                                <p:cTn id="5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7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Team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13"/>
          <p:cNvSpPr>
            <a:spLocks noGrp="1"/>
          </p:cNvSpPr>
          <p:nvPr>
            <p:ph type="pic" sz="quarter" idx="11"/>
          </p:nvPr>
        </p:nvSpPr>
        <p:spPr>
          <a:xfrm>
            <a:off x="5369484" y="2212299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552708" y="3830515"/>
            <a:ext cx="7048500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0" i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  <a:endParaRPr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60" y="5218590"/>
            <a:ext cx="2878288" cy="340631"/>
          </a:xfrm>
        </p:spPr>
        <p:txBody>
          <a:bodyPr>
            <a:normAutofit/>
          </a:bodyPr>
          <a:lstStyle>
            <a:lvl1pPr algn="ctr"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970673" y="1371600"/>
            <a:ext cx="469794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15" name="Овал 14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12700"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463823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7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12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vic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970673" y="1371600"/>
            <a:ext cx="469794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24" name="Заголовок 2"/>
          <p:cNvSpPr>
            <a:spLocks noGrp="1"/>
          </p:cNvSpPr>
          <p:nvPr>
            <p:ph type="title"/>
          </p:nvPr>
        </p:nvSpPr>
        <p:spPr>
          <a:xfrm>
            <a:off x="1866907" y="1143000"/>
            <a:ext cx="3303759" cy="29718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866909" y="4114800"/>
            <a:ext cx="2819401" cy="16002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6554545" y="13716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110"/>
          </p:nvPr>
        </p:nvSpPr>
        <p:spPr>
          <a:xfrm>
            <a:off x="6554545" y="1688312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372108" y="13716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9373938" y="13716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112"/>
          </p:nvPr>
        </p:nvSpPr>
        <p:spPr>
          <a:xfrm>
            <a:off x="9373938" y="1688312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8191504" y="13716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6554545" y="29718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115"/>
          </p:nvPr>
        </p:nvSpPr>
        <p:spPr>
          <a:xfrm>
            <a:off x="6554545" y="3288507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5372108" y="29718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9373938" y="29718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118"/>
          </p:nvPr>
        </p:nvSpPr>
        <p:spPr>
          <a:xfrm>
            <a:off x="9373938" y="3288507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8191504" y="29718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6554545" y="45720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121"/>
          </p:nvPr>
        </p:nvSpPr>
        <p:spPr>
          <a:xfrm>
            <a:off x="6554545" y="4888712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5372108" y="45720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9373938" y="4572000"/>
            <a:ext cx="148456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124"/>
          </p:nvPr>
        </p:nvSpPr>
        <p:spPr>
          <a:xfrm>
            <a:off x="9373938" y="4888712"/>
            <a:ext cx="1484562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125" hasCustomPrompt="1"/>
          </p:nvPr>
        </p:nvSpPr>
        <p:spPr>
          <a:xfrm>
            <a:off x="8191504" y="45720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768852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vic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Овал 52"/>
          <p:cNvSpPr/>
          <p:nvPr userDrawn="1"/>
        </p:nvSpPr>
        <p:spPr>
          <a:xfrm>
            <a:off x="2105103" y="-559090"/>
            <a:ext cx="7962900" cy="7962900"/>
          </a:xfrm>
          <a:prstGeom prst="ellipse">
            <a:avLst/>
          </a:prstGeom>
          <a:noFill/>
          <a:ln w="3175"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Полилиния 37"/>
          <p:cNvSpPr/>
          <p:nvPr userDrawn="1"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2" name="Рисунок 13"/>
          <p:cNvSpPr>
            <a:spLocks noGrp="1"/>
          </p:cNvSpPr>
          <p:nvPr>
            <p:ph type="pic" sz="quarter" idx="11"/>
          </p:nvPr>
        </p:nvSpPr>
        <p:spPr>
          <a:xfrm>
            <a:off x="8915407" y="3911172"/>
            <a:ext cx="1409700" cy="248988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/>
          </p:nvPr>
        </p:nvSpPr>
        <p:spPr>
          <a:xfrm>
            <a:off x="3967121" y="932907"/>
            <a:ext cx="1158363" cy="204596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/>
          </p:nvPr>
        </p:nvSpPr>
        <p:spPr>
          <a:xfrm>
            <a:off x="9601209" y="914403"/>
            <a:ext cx="1406065" cy="248346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/>
          </p:nvPr>
        </p:nvSpPr>
        <p:spPr>
          <a:xfrm>
            <a:off x="2564891" y="914404"/>
            <a:ext cx="1163307" cy="205469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6"/>
          </p:nvPr>
        </p:nvSpPr>
        <p:spPr>
          <a:xfrm>
            <a:off x="10572864" y="3886200"/>
            <a:ext cx="1164841" cy="2057400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cxnSp>
        <p:nvCxnSpPr>
          <p:cNvPr id="29" name="Прямая соединительная линия 28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7"/>
          <p:cNvSpPr>
            <a:spLocks noGrp="1"/>
          </p:cNvSpPr>
          <p:nvPr>
            <p:ph type="body" sz="quarter" idx="61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1181101" y="2286000"/>
            <a:ext cx="685801" cy="41148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grpSp>
        <p:nvGrpSpPr>
          <p:cNvPr id="39" name="Группа 38"/>
          <p:cNvGrpSpPr/>
          <p:nvPr userDrawn="1"/>
        </p:nvGrpSpPr>
        <p:grpSpPr>
          <a:xfrm>
            <a:off x="5933634" y="1131543"/>
            <a:ext cx="2530932" cy="5052118"/>
            <a:chOff x="3421706" y="1143000"/>
            <a:chExt cx="2530932" cy="5052117"/>
          </a:xfrm>
        </p:grpSpPr>
        <p:sp>
          <p:nvSpPr>
            <p:cNvPr id="40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1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2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4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5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6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7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8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49" name="Рисунок 13"/>
          <p:cNvSpPr>
            <a:spLocks noGrp="1"/>
          </p:cNvSpPr>
          <p:nvPr>
            <p:ph type="pic" sz="quarter" idx="64"/>
          </p:nvPr>
        </p:nvSpPr>
        <p:spPr>
          <a:xfrm>
            <a:off x="6103710" y="1765291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61022" y="4114800"/>
            <a:ext cx="4203263" cy="2286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61025" y="3503446"/>
            <a:ext cx="2798273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3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12675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3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nfographics &amp; Charts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181105" y="1614491"/>
            <a:ext cx="4911090" cy="67151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126" name="Chart 4"/>
          <p:cNvGraphicFramePr/>
          <p:nvPr userDrawn="1">
            <p:extLst>
              <p:ext uri="{D42A27DB-BD31-4B8C-83A1-F6EECF244321}">
                <p14:modId xmlns:p14="http://schemas.microsoft.com/office/powerpoint/2010/main" val="3922895680"/>
              </p:ext>
            </p:extLst>
          </p:nvPr>
        </p:nvGraphicFramePr>
        <p:xfrm>
          <a:off x="7409672" y="1543309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7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7714937" y="1813459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40%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6276977" y="1956064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1181105" y="2300290"/>
            <a:ext cx="4911090" cy="67012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75" name="Chart 4"/>
          <p:cNvGraphicFramePr/>
          <p:nvPr userDrawn="1">
            <p:extLst>
              <p:ext uri="{D42A27DB-BD31-4B8C-83A1-F6EECF244321}">
                <p14:modId xmlns:p14="http://schemas.microsoft.com/office/powerpoint/2010/main" val="561906889"/>
              </p:ext>
            </p:extLst>
          </p:nvPr>
        </p:nvGraphicFramePr>
        <p:xfrm>
          <a:off x="7409672" y="2220109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7714937" y="2497869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80%</a:t>
            </a:r>
          </a:p>
        </p:txBody>
      </p:sp>
      <p:cxnSp>
        <p:nvCxnSpPr>
          <p:cNvPr id="77" name="Прямая соединительная линия 76"/>
          <p:cNvCxnSpPr/>
          <p:nvPr userDrawn="1"/>
        </p:nvCxnSpPr>
        <p:spPr>
          <a:xfrm>
            <a:off x="6276977" y="2640475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181105" y="2990080"/>
            <a:ext cx="4911090" cy="67012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79" name="Chart 4"/>
          <p:cNvGraphicFramePr/>
          <p:nvPr userDrawn="1">
            <p:extLst>
              <p:ext uri="{D42A27DB-BD31-4B8C-83A1-F6EECF244321}">
                <p14:modId xmlns:p14="http://schemas.microsoft.com/office/powerpoint/2010/main" val="3088556354"/>
              </p:ext>
            </p:extLst>
          </p:nvPr>
        </p:nvGraphicFramePr>
        <p:xfrm>
          <a:off x="7409672" y="2909895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714937" y="3187658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10%</a:t>
            </a:r>
          </a:p>
        </p:txBody>
      </p:sp>
      <p:cxnSp>
        <p:nvCxnSpPr>
          <p:cNvPr id="81" name="Прямая соединительная линия 80"/>
          <p:cNvCxnSpPr/>
          <p:nvPr userDrawn="1"/>
        </p:nvCxnSpPr>
        <p:spPr>
          <a:xfrm>
            <a:off x="6276977" y="3330263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1181105" y="3674272"/>
            <a:ext cx="4911090" cy="67012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83" name="Chart 4"/>
          <p:cNvGraphicFramePr/>
          <p:nvPr userDrawn="1">
            <p:extLst>
              <p:ext uri="{D42A27DB-BD31-4B8C-83A1-F6EECF244321}">
                <p14:modId xmlns:p14="http://schemas.microsoft.com/office/powerpoint/2010/main" val="2486083610"/>
              </p:ext>
            </p:extLst>
          </p:nvPr>
        </p:nvGraphicFramePr>
        <p:xfrm>
          <a:off x="7409672" y="3594087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4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7714937" y="3871851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40%</a:t>
            </a:r>
          </a:p>
        </p:txBody>
      </p:sp>
      <p:cxnSp>
        <p:nvCxnSpPr>
          <p:cNvPr id="85" name="Прямая соединительная линия 84"/>
          <p:cNvCxnSpPr/>
          <p:nvPr userDrawn="1"/>
        </p:nvCxnSpPr>
        <p:spPr>
          <a:xfrm>
            <a:off x="6276977" y="4014456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1181105" y="4359082"/>
            <a:ext cx="4911090" cy="67012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87" name="Chart 4"/>
          <p:cNvGraphicFramePr/>
          <p:nvPr userDrawn="1">
            <p:extLst>
              <p:ext uri="{D42A27DB-BD31-4B8C-83A1-F6EECF244321}">
                <p14:modId xmlns:p14="http://schemas.microsoft.com/office/powerpoint/2010/main" val="3983637495"/>
              </p:ext>
            </p:extLst>
          </p:nvPr>
        </p:nvGraphicFramePr>
        <p:xfrm>
          <a:off x="7409672" y="4278901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8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7714937" y="4556661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50%</a:t>
            </a:r>
          </a:p>
        </p:txBody>
      </p:sp>
      <p:cxnSp>
        <p:nvCxnSpPr>
          <p:cNvPr id="89" name="Прямая соединительная линия 88"/>
          <p:cNvCxnSpPr/>
          <p:nvPr userDrawn="1"/>
        </p:nvCxnSpPr>
        <p:spPr>
          <a:xfrm>
            <a:off x="6276977" y="4699267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1181105" y="5045872"/>
            <a:ext cx="4911090" cy="670122"/>
          </a:xfrm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24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ITEMS</a:t>
            </a:r>
          </a:p>
        </p:txBody>
      </p:sp>
      <p:graphicFrame>
        <p:nvGraphicFramePr>
          <p:cNvPr id="91" name="Chart 4"/>
          <p:cNvGraphicFramePr/>
          <p:nvPr userDrawn="1">
            <p:extLst>
              <p:ext uri="{D42A27DB-BD31-4B8C-83A1-F6EECF244321}">
                <p14:modId xmlns:p14="http://schemas.microsoft.com/office/powerpoint/2010/main" val="3224722448"/>
              </p:ext>
            </p:extLst>
          </p:nvPr>
        </p:nvGraphicFramePr>
        <p:xfrm>
          <a:off x="7409672" y="4965688"/>
          <a:ext cx="1044092" cy="82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2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7714937" y="5243451"/>
            <a:ext cx="439909" cy="24711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20%</a:t>
            </a:r>
          </a:p>
        </p:txBody>
      </p:sp>
      <p:cxnSp>
        <p:nvCxnSpPr>
          <p:cNvPr id="93" name="Прямая соединительная линия 92"/>
          <p:cNvCxnSpPr/>
          <p:nvPr userDrawn="1"/>
        </p:nvCxnSpPr>
        <p:spPr>
          <a:xfrm>
            <a:off x="6276977" y="5386056"/>
            <a:ext cx="1228725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16"/>
          <p:cNvSpPr txBox="1">
            <a:spLocks/>
          </p:cNvSpPr>
          <p:nvPr userDrawn="1"/>
        </p:nvSpPr>
        <p:spPr>
          <a:xfrm>
            <a:off x="364776" y="5053767"/>
            <a:ext cx="215033" cy="1125764"/>
          </a:xfrm>
          <a:prstGeom prst="rect">
            <a:avLst/>
          </a:prstGeom>
        </p:spPr>
        <p:txBody>
          <a:bodyPr vert="vert270" lIns="0" tIns="0" rIns="0" bIns="0" numCol="1" rtlCol="0" anchor="t">
            <a:normAutofit/>
          </a:bodyPr>
          <a:lstStyle>
            <a:lvl1pPr marL="0" indent="0" algn="l" defTabSz="892175" rtl="0" eaLnBrk="1" latinLnBrk="0" hangingPunct="1">
              <a:lnSpc>
                <a:spcPct val="150000"/>
              </a:lnSpc>
              <a:spcBef>
                <a:spcPts val="1978"/>
              </a:spcBef>
              <a:buSzPct val="100000"/>
              <a:buFontTx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892175" rtl="0" eaLnBrk="1" latinLnBrk="0" hangingPunct="1">
              <a:lnSpc>
                <a:spcPct val="90000"/>
              </a:lnSpc>
              <a:spcBef>
                <a:spcPts val="989"/>
              </a:spcBef>
              <a:buSzPct val="100000"/>
              <a:buFontTx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892175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3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809049" rtl="0" eaLnBrk="1" latinLnBrk="0" hangingPunct="1">
              <a:lnSpc>
                <a:spcPct val="150000"/>
              </a:lnSpc>
              <a:spcBef>
                <a:spcPts val="989"/>
              </a:spcBef>
              <a:buSzPct val="100000"/>
              <a:buFontTx/>
              <a:buNone/>
              <a:defRPr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Tx/>
              <a:buNone/>
              <a:defRPr sz="1600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809049" rtl="0" eaLnBrk="1" fontAlgn="auto" latinLnBrk="0" hangingPunct="1">
              <a:lnSpc>
                <a:spcPct val="90000"/>
              </a:lnSpc>
              <a:spcBef>
                <a:spcPts val="989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7188" indent="0" algn="l" defTabSz="1809049" rtl="0" eaLnBrk="1" latinLnBrk="0" hangingPunct="1">
              <a:lnSpc>
                <a:spcPct val="90000"/>
              </a:lnSpc>
              <a:spcBef>
                <a:spcPts val="989"/>
              </a:spcBef>
              <a:buFont typeface="Arial" panose="020B0604020202020204" pitchFamily="34" charset="0"/>
              <a:buNone/>
              <a:defRPr sz="35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 algn="r">
              <a:lnSpc>
                <a:spcPct val="100000"/>
              </a:lnSpc>
            </a:pPr>
            <a:r>
              <a:rPr lang="en-US" sz="803" baseline="0" dirty="0">
                <a:solidFill>
                  <a:schemeClr val="bg1">
                    <a:alpha val="30000"/>
                  </a:schemeClr>
                </a:solidFill>
                <a:latin typeface="+mn-lt"/>
              </a:rPr>
              <a:t>  </a:t>
            </a:r>
            <a:r>
              <a:rPr lang="en-US" sz="601" b="1" dirty="0">
                <a:solidFill>
                  <a:schemeClr val="bg1">
                    <a:alpha val="30000"/>
                  </a:schemeClr>
                </a:solidFill>
                <a:latin typeface="+mn-lt"/>
              </a:rPr>
              <a:t>CLICK TO DISCOVER</a:t>
            </a:r>
          </a:p>
          <a:p>
            <a:pPr lvl="7" algn="r"/>
            <a:endParaRPr lang="en-US" sz="803" dirty="0">
              <a:solidFill>
                <a:schemeClr val="bg1">
                  <a:alpha val="30000"/>
                </a:schemeClr>
              </a:solidFill>
              <a:latin typeface="+mn-lt"/>
            </a:endParaRPr>
          </a:p>
        </p:txBody>
      </p:sp>
      <p:sp>
        <p:nvSpPr>
          <p:cNvPr id="32" name="Freeform 13"/>
          <p:cNvSpPr>
            <a:spLocks noEditPoints="1"/>
          </p:cNvSpPr>
          <p:nvPr userDrawn="1"/>
        </p:nvSpPr>
        <p:spPr bwMode="auto">
          <a:xfrm>
            <a:off x="364766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 userDrawn="1"/>
        </p:nvCxnSpPr>
        <p:spPr>
          <a:xfrm>
            <a:off x="457200" y="4114800"/>
            <a:ext cx="0" cy="6858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 7"/>
          <p:cNvSpPr>
            <a:spLocks noGrp="1"/>
          </p:cNvSpPr>
          <p:nvPr>
            <p:ph type="body" sz="quarter" idx="65" hasCustomPrompt="1"/>
          </p:nvPr>
        </p:nvSpPr>
        <p:spPr>
          <a:xfrm flipH="1">
            <a:off x="415928" y="4800600"/>
            <a:ext cx="85726" cy="1600200"/>
          </a:xfrm>
        </p:spPr>
        <p:txBody>
          <a:bodyPr vert="vert270" tIns="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99" b="0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DISCOVERY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15923" y="914400"/>
            <a:ext cx="84094" cy="32004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99" b="1" spc="299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Category here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Freeform 930">
            <a:hlinkClick r:id="rId8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120304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480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7143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900"/>
                            </p:stCondLst>
                            <p:childTnLst>
                              <p:par>
                                <p:cTn id="9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126" grpId="0">
        <p:bldAsOne/>
      </p:bldGraphic>
      <p:bldP spid="12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20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75" grpId="0">
        <p:bldAsOne/>
      </p:bldGraphic>
      <p:bldP spid="7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240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79" grpId="0">
        <p:bldAsOne/>
      </p:bldGraphic>
      <p:bldP spid="8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360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83" grpId="0">
        <p:bldAsOne/>
      </p:bldGraphic>
      <p:bldP spid="84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480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87" grpId="0">
        <p:bldAsOne/>
      </p:bldGraphic>
      <p:bldP spid="8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6000"/>
                  </p:stCondLst>
                  <p:iterate type="lt">
                    <p:tmPct val="7143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91" grpId="0">
        <p:bldAsOne/>
      </p:bldGraphic>
      <p:bldP spid="9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con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1102" y="924790"/>
            <a:ext cx="3505200" cy="685800"/>
          </a:xfrm>
        </p:spPr>
        <p:txBody>
          <a:bodyPr tIns="173736"/>
          <a:lstStyle>
            <a:lvl1pPr algn="l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181109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smtClean="0">
                <a:solidFill>
                  <a:schemeClr val="tx1">
                    <a:alpha val="70000"/>
                  </a:schemeClr>
                </a:solidFill>
                <a:effectLst/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8669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25527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2766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39624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686301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53721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6010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7505708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191507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96012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10325101" y="183819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1181109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18669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52705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32766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39624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4686303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53721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096010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6781806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505708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191507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89154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6012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10325103" y="251990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181109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8669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25527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32766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39624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4686301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53721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6096010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67818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7505708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8191507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89154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96012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10325101" y="3204656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1181109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18669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25527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94" hasCustomPrompt="1"/>
          </p:nvPr>
        </p:nvSpPr>
        <p:spPr>
          <a:xfrm>
            <a:off x="32766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39624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46863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97" hasCustomPrompt="1"/>
          </p:nvPr>
        </p:nvSpPr>
        <p:spPr>
          <a:xfrm>
            <a:off x="53721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98" hasCustomPrompt="1"/>
          </p:nvPr>
        </p:nvSpPr>
        <p:spPr>
          <a:xfrm>
            <a:off x="6096010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99" hasCustomPrompt="1"/>
          </p:nvPr>
        </p:nvSpPr>
        <p:spPr>
          <a:xfrm>
            <a:off x="67818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100" hasCustomPrompt="1"/>
          </p:nvPr>
        </p:nvSpPr>
        <p:spPr>
          <a:xfrm>
            <a:off x="7505708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101" hasCustomPrompt="1"/>
          </p:nvPr>
        </p:nvSpPr>
        <p:spPr>
          <a:xfrm>
            <a:off x="8191507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102" hasCustomPrompt="1"/>
          </p:nvPr>
        </p:nvSpPr>
        <p:spPr>
          <a:xfrm>
            <a:off x="89154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103" hasCustomPrompt="1"/>
          </p:nvPr>
        </p:nvSpPr>
        <p:spPr>
          <a:xfrm>
            <a:off x="96012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04" hasCustomPrompt="1"/>
          </p:nvPr>
        </p:nvSpPr>
        <p:spPr>
          <a:xfrm>
            <a:off x="103251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05" hasCustomPrompt="1"/>
          </p:nvPr>
        </p:nvSpPr>
        <p:spPr>
          <a:xfrm>
            <a:off x="1181109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06" hasCustomPrompt="1"/>
          </p:nvPr>
        </p:nvSpPr>
        <p:spPr>
          <a:xfrm>
            <a:off x="18669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107" hasCustomPrompt="1"/>
          </p:nvPr>
        </p:nvSpPr>
        <p:spPr>
          <a:xfrm>
            <a:off x="25527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108" hasCustomPrompt="1"/>
          </p:nvPr>
        </p:nvSpPr>
        <p:spPr>
          <a:xfrm>
            <a:off x="32766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109" hasCustomPrompt="1"/>
          </p:nvPr>
        </p:nvSpPr>
        <p:spPr>
          <a:xfrm>
            <a:off x="39624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110" hasCustomPrompt="1"/>
          </p:nvPr>
        </p:nvSpPr>
        <p:spPr>
          <a:xfrm>
            <a:off x="46863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53721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6096010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6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67818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7505708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8191507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9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89154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96012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103251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2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1181109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3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18669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2552705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32766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39624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124" hasCustomPrompt="1"/>
          </p:nvPr>
        </p:nvSpPr>
        <p:spPr>
          <a:xfrm>
            <a:off x="4686303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125" hasCustomPrompt="1"/>
          </p:nvPr>
        </p:nvSpPr>
        <p:spPr>
          <a:xfrm>
            <a:off x="53721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26" hasCustomPrompt="1"/>
          </p:nvPr>
        </p:nvSpPr>
        <p:spPr>
          <a:xfrm>
            <a:off x="6096010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81806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7505708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29" hasCustomPrompt="1"/>
          </p:nvPr>
        </p:nvSpPr>
        <p:spPr>
          <a:xfrm>
            <a:off x="8191507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3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89154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4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96012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5" name="Текст 7"/>
          <p:cNvSpPr>
            <a:spLocks noGrp="1"/>
          </p:cNvSpPr>
          <p:nvPr>
            <p:ph type="body" sz="quarter" idx="132" hasCustomPrompt="1"/>
          </p:nvPr>
        </p:nvSpPr>
        <p:spPr>
          <a:xfrm>
            <a:off x="10325103" y="5263031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8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</p:spTree>
    <p:extLst>
      <p:ext uri="{BB962C8B-B14F-4D97-AF65-F5344CB8AC3E}">
        <p14:creationId xmlns:p14="http://schemas.microsoft.com/office/powerpoint/2010/main" val="2635184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46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4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11277600" cy="1143000"/>
          </a:xfrm>
          <a:prstGeom prst="rect">
            <a:avLst/>
          </a:prstGeom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11277600" cy="365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4" name="Текст 7"/>
          <p:cNvSpPr txBox="1">
            <a:spLocks/>
          </p:cNvSpPr>
          <p:nvPr userDrawn="1"/>
        </p:nvSpPr>
        <p:spPr>
          <a:xfrm>
            <a:off x="461169" y="468518"/>
            <a:ext cx="1405730" cy="21728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 spc="300" baseline="0">
                <a:solidFill>
                  <a:schemeClr val="tx1">
                    <a:alpha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BRONX</a:t>
            </a:r>
            <a:r>
              <a:rPr lang="en-US" sz="800" dirty="0">
                <a:solidFill>
                  <a:schemeClr val="accent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60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" orient="horz" pos="2016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728">
          <p15:clr>
            <a:srgbClr val="F26B43"/>
          </p15:clr>
        </p15:guide>
        <p15:guide id="5" orient="horz" pos="1584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1296">
          <p15:clr>
            <a:srgbClr val="F26B43"/>
          </p15:clr>
        </p15:guide>
        <p15:guide id="8" orient="horz" pos="1152">
          <p15:clr>
            <a:srgbClr val="F26B43"/>
          </p15:clr>
        </p15:guide>
        <p15:guide id="9" orient="horz" pos="1008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720">
          <p15:clr>
            <a:srgbClr val="F26B43"/>
          </p15:clr>
        </p15:guide>
        <p15:guide id="12" orient="horz" pos="576">
          <p15:clr>
            <a:srgbClr val="F26B43"/>
          </p15:clr>
        </p15:guide>
        <p15:guide id="13" orient="horz" pos="432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304">
          <p15:clr>
            <a:srgbClr val="F26B43"/>
          </p15:clr>
        </p15:guide>
        <p15:guide id="16" orient="horz" pos="2448">
          <p15:clr>
            <a:srgbClr val="F26B43"/>
          </p15:clr>
        </p15:guide>
        <p15:guide id="17" orient="horz" pos="2592">
          <p15:clr>
            <a:srgbClr val="F26B43"/>
          </p15:clr>
        </p15:guide>
        <p15:guide id="18" orient="horz" pos="2736">
          <p15:clr>
            <a:srgbClr val="F26B43"/>
          </p15:clr>
        </p15:guide>
        <p15:guide id="19" orient="horz" pos="2880">
          <p15:clr>
            <a:srgbClr val="F26B43"/>
          </p15:clr>
        </p15:guide>
        <p15:guide id="20" orient="horz" pos="3024">
          <p15:clr>
            <a:srgbClr val="F26B43"/>
          </p15:clr>
        </p15:guide>
        <p15:guide id="21" orient="horz" pos="3168">
          <p15:clr>
            <a:srgbClr val="F26B43"/>
          </p15:clr>
        </p15:guide>
        <p15:guide id="22" orient="horz" pos="3312">
          <p15:clr>
            <a:srgbClr val="F26B43"/>
          </p15:clr>
        </p15:guide>
        <p15:guide id="23" orient="horz" pos="3456">
          <p15:clr>
            <a:srgbClr val="F26B43"/>
          </p15:clr>
        </p15:guide>
        <p15:guide id="24" orient="horz" pos="3600">
          <p15:clr>
            <a:srgbClr val="F26B43"/>
          </p15:clr>
        </p15:guide>
        <p15:guide id="25" orient="horz" pos="3744">
          <p15:clr>
            <a:srgbClr val="F26B43"/>
          </p15:clr>
        </p15:guide>
        <p15:guide id="26" orient="horz" pos="38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8" pos="288">
          <p15:clr>
            <a:srgbClr val="F26B43"/>
          </p15:clr>
        </p15:guide>
        <p15:guide id="29" pos="7392">
          <p15:clr>
            <a:srgbClr val="F26B43"/>
          </p15:clr>
        </p15:guide>
        <p15:guide id="30" pos="2064">
          <p15:clr>
            <a:srgbClr val="F26B43"/>
          </p15:clr>
        </p15:guide>
        <p15:guide id="31" pos="5616">
          <p15:clr>
            <a:srgbClr val="F26B43"/>
          </p15:clr>
        </p15:guide>
        <p15:guide id="32" pos="4729">
          <p15:clr>
            <a:srgbClr val="F26B43"/>
          </p15:clr>
        </p15:guide>
        <p15:guide id="33" pos="6505">
          <p15:clr>
            <a:srgbClr val="F26B43"/>
          </p15:clr>
        </p15:guide>
        <p15:guide id="34" pos="2953">
          <p15:clr>
            <a:srgbClr val="F26B43"/>
          </p15:clr>
        </p15:guide>
        <p15:guide id="35" pos="1177">
          <p15:clr>
            <a:srgbClr val="F26B43"/>
          </p15:clr>
        </p15:guide>
        <p15:guide id="36" pos="745">
          <p15:clr>
            <a:srgbClr val="F26B43"/>
          </p15:clr>
        </p15:guide>
        <p15:guide id="37" pos="1609">
          <p15:clr>
            <a:srgbClr val="F26B43"/>
          </p15:clr>
        </p15:guide>
        <p15:guide id="38" pos="2496">
          <p15:clr>
            <a:srgbClr val="F26B43"/>
          </p15:clr>
        </p15:guide>
        <p15:guide id="39" pos="3385">
          <p15:clr>
            <a:srgbClr val="F26B43"/>
          </p15:clr>
        </p15:guide>
        <p15:guide id="40" pos="4272">
          <p15:clr>
            <a:srgbClr val="F26B43"/>
          </p15:clr>
        </p15:guide>
        <p15:guide id="41" pos="5161">
          <p15:clr>
            <a:srgbClr val="F26B43"/>
          </p15:clr>
        </p15:guide>
        <p15:guide id="42" pos="6048">
          <p15:clr>
            <a:srgbClr val="F26B43"/>
          </p15:clr>
        </p15:guide>
        <p15:guide id="43" pos="6937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.j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mrkt.com/prXNr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9734-CFE7-4EC6-A892-AE6A6F94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877" y="2766218"/>
            <a:ext cx="8128246" cy="1325563"/>
          </a:xfrm>
        </p:spPr>
        <p:txBody>
          <a:bodyPr/>
          <a:lstStyle/>
          <a:p>
            <a:r>
              <a:rPr lang="pt-PT" dirty="0"/>
              <a:t>O QUE TEM DE SABER / Revisões</a:t>
            </a:r>
          </a:p>
        </p:txBody>
      </p:sp>
    </p:spTree>
    <p:extLst>
      <p:ext uri="{BB962C8B-B14F-4D97-AF65-F5344CB8AC3E}">
        <p14:creationId xmlns:p14="http://schemas.microsoft.com/office/powerpoint/2010/main" val="365158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23847" t="-25799" r="-20487" b="-21879"/>
          <a:stretch/>
        </p:blipFill>
        <p:spPr>
          <a:xfrm>
            <a:off x="-870012" y="657545"/>
            <a:ext cx="8540319" cy="471859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PHP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O que é.</a:t>
            </a:r>
          </a:p>
          <a:p>
            <a:r>
              <a:rPr lang="pt-PT" dirty="0"/>
              <a:t>Para que serve.</a:t>
            </a:r>
          </a:p>
          <a:p>
            <a:r>
              <a:rPr lang="pt-PT" dirty="0"/>
              <a:t>Porquê?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1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F060-CACA-4085-B276-0E5E8B2C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4E65B7-0F5D-4DD9-8577-01D1722E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688"/>
          </a:xfrm>
        </p:spPr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lingugem</a:t>
            </a:r>
            <a:r>
              <a:rPr lang="pt-PT" dirty="0"/>
              <a:t> de PHP</a:t>
            </a:r>
          </a:p>
          <a:p>
            <a:r>
              <a:rPr lang="pt-PT" dirty="0"/>
              <a:t>PHP e SQL</a:t>
            </a:r>
          </a:p>
          <a:p>
            <a:r>
              <a:rPr lang="pt-PT" dirty="0"/>
              <a:t>CRUD em PHP e SQL </a:t>
            </a:r>
            <a:r>
              <a:rPr lang="pt-PT" dirty="0" err="1"/>
              <a:t>Forms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5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2043" t="-30836" r="-2043" b="-38998"/>
          <a:stretch/>
        </p:blipFill>
        <p:spPr>
          <a:xfrm>
            <a:off x="734679" y="401246"/>
            <a:ext cx="5350215" cy="5342605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Node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Instalação</a:t>
            </a:r>
          </a:p>
          <a:p>
            <a:r>
              <a:rPr lang="pt-PT" dirty="0"/>
              <a:t>NPM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225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09CD-37B6-4CAF-88BE-37924900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0B4C22-11C5-46E4-90E6-BF37CD07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02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2043" t="-30836" r="-2043" b="-38998"/>
          <a:stretch/>
        </p:blipFill>
        <p:spPr>
          <a:xfrm>
            <a:off x="734679" y="401246"/>
            <a:ext cx="5350215" cy="5342605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Node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Instalação</a:t>
            </a:r>
          </a:p>
          <a:p>
            <a:r>
              <a:rPr lang="pt-PT" dirty="0"/>
              <a:t>NPM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57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 err="1"/>
              <a:t>Type</a:t>
            </a:r>
            <a:r>
              <a:rPr lang="pt-PT" sz="4800" dirty="0"/>
              <a:t>-SCRIPT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O que é.</a:t>
            </a:r>
          </a:p>
          <a:p>
            <a:r>
              <a:rPr lang="pt-PT" dirty="0"/>
              <a:t>Para que serve.</a:t>
            </a:r>
          </a:p>
          <a:p>
            <a:r>
              <a:rPr lang="pt-PT" dirty="0"/>
              <a:t>Porquê?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22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B8524-F394-4BF7-A20F-2F825972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REVISOES OOP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A0E6C2-73FF-4143-8A23-2377242A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O QUE É UM OBJECTO? </a:t>
            </a:r>
          </a:p>
          <a:p>
            <a:pPr lvl="2"/>
            <a:r>
              <a:rPr lang="pt-PT" dirty="0"/>
              <a:t>É uma instancia de uma </a:t>
            </a:r>
            <a:r>
              <a:rPr lang="pt-PT" dirty="0" err="1"/>
              <a:t>class</a:t>
            </a:r>
            <a:endParaRPr lang="pt-PT" dirty="0"/>
          </a:p>
          <a:p>
            <a:pPr lvl="1"/>
            <a:r>
              <a:rPr lang="pt-PT" dirty="0"/>
              <a:t> O QUE É UM CONTRUTOR?</a:t>
            </a:r>
          </a:p>
          <a:p>
            <a:pPr lvl="2"/>
            <a:r>
              <a:rPr lang="pt-PT" dirty="0"/>
              <a:t>Estava a relação entre </a:t>
            </a:r>
            <a:r>
              <a:rPr lang="pt-PT" dirty="0" err="1"/>
              <a:t>class</a:t>
            </a:r>
            <a:r>
              <a:rPr lang="pt-PT" dirty="0"/>
              <a:t> e </a:t>
            </a:r>
            <a:r>
              <a:rPr lang="pt-PT" dirty="0" err="1"/>
              <a:t>Objecto</a:t>
            </a:r>
            <a:r>
              <a:rPr lang="pt-PT" dirty="0"/>
              <a:t>, permite a instanciação.</a:t>
            </a:r>
          </a:p>
          <a:p>
            <a:pPr lvl="1"/>
            <a:r>
              <a:rPr lang="pt-PT" dirty="0"/>
              <a:t>COMO DEFINE CLASS?</a:t>
            </a:r>
          </a:p>
          <a:p>
            <a:pPr lvl="2"/>
            <a:r>
              <a:rPr lang="pt-PT" dirty="0"/>
              <a:t>Estrutura para criar </a:t>
            </a:r>
            <a:r>
              <a:rPr lang="pt-PT" dirty="0" err="1"/>
              <a:t>objectos</a:t>
            </a:r>
            <a:r>
              <a:rPr lang="pt-PT" dirty="0"/>
              <a:t>, “Fábrica”.</a:t>
            </a:r>
          </a:p>
          <a:p>
            <a:pPr marL="914400" lvl="2" indent="0">
              <a:buNone/>
            </a:pPr>
            <a:endParaRPr lang="pt-PT" dirty="0"/>
          </a:p>
          <a:p>
            <a:pPr lvl="1"/>
            <a:r>
              <a:rPr lang="pt-PT" dirty="0"/>
              <a:t>METODO e FUNÇÃO QUAL A RELAÇÃO?</a:t>
            </a:r>
          </a:p>
          <a:p>
            <a:pPr lvl="1"/>
            <a:r>
              <a:rPr lang="pt-PT" dirty="0"/>
              <a:t>ESTRUTURA DE GERAL DE UMA FUNÇÃO/METODO EM C#</a:t>
            </a:r>
          </a:p>
          <a:p>
            <a:pPr lvl="1"/>
            <a:r>
              <a:rPr lang="pt-PT" dirty="0"/>
              <a:t>ENUMS </a:t>
            </a:r>
          </a:p>
          <a:p>
            <a:pPr lvl="5"/>
            <a:r>
              <a:rPr lang="pt-PT" dirty="0"/>
              <a:t>VER FICHEIRO:  CAO.CS e o Seu </a:t>
            </a:r>
            <a:r>
              <a:rPr lang="pt-PT" dirty="0" err="1"/>
              <a:t>PROGRAM.cs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83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 err="1"/>
              <a:t>Declaraçao</a:t>
            </a:r>
            <a:r>
              <a:rPr lang="en-US" dirty="0"/>
              <a:t> de </a:t>
            </a:r>
            <a:r>
              <a:rPr lang="en-US" dirty="0" err="1"/>
              <a:t>Variaveis</a:t>
            </a:r>
            <a:endParaRPr lang="en-US" dirty="0"/>
          </a:p>
        </p:txBody>
      </p:sp>
      <p:sp>
        <p:nvSpPr>
          <p:cNvPr id="54" name="Текст 53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56" name="Текст 55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8" name="Текст 57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0" name="Текст 59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20" name="Текст 7">
            <a:hlinkClick r:id="rId3"/>
          </p:cNvPr>
          <p:cNvSpPr txBox="1">
            <a:spLocks/>
          </p:cNvSpPr>
          <p:nvPr/>
        </p:nvSpPr>
        <p:spPr>
          <a:xfrm>
            <a:off x="4997355" y="354324"/>
            <a:ext cx="2197290" cy="331478"/>
          </a:xfrm>
          <a:prstGeom prst="rect">
            <a:avLst/>
          </a:prstGeom>
          <a:solidFill>
            <a:srgbClr val="FFFFFF"/>
          </a:solidFill>
          <a:ln>
            <a:solidFill>
              <a:srgbClr val="C7C8C8"/>
            </a:solidFill>
          </a:ln>
          <a:effectLst>
            <a:outerShdw blurRad="63500" dist="50800" dir="2700000" algn="tl" rotWithShape="0">
              <a:prstClr val="black">
                <a:alpha val="14000"/>
              </a:prstClr>
            </a:outerShdw>
          </a:effectLst>
        </p:spPr>
        <p:txBody>
          <a:bodyPr tIns="0" bIns="36000" anchor="ctr">
            <a:no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4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27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35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MENU – Type Script</a:t>
            </a:r>
          </a:p>
        </p:txBody>
      </p:sp>
      <p:sp>
        <p:nvSpPr>
          <p:cNvPr id="34" name="Текст 59">
            <a:extLst>
              <a:ext uri="{FF2B5EF4-FFF2-40B4-BE49-F238E27FC236}">
                <a16:creationId xmlns:a16="http://schemas.microsoft.com/office/drawing/2014/main" id="{617B8826-3544-49F1-9BB7-486E1CDDBAA4}"/>
              </a:ext>
            </a:extLst>
          </p:cNvPr>
          <p:cNvSpPr txBox="1">
            <a:spLocks/>
          </p:cNvSpPr>
          <p:nvPr/>
        </p:nvSpPr>
        <p:spPr>
          <a:xfrm>
            <a:off x="1188717" y="5715994"/>
            <a:ext cx="4911090" cy="67012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r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alpha val="7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t>Modificadores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t>acesso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9506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866899" y="1818504"/>
            <a:ext cx="3505200" cy="529280"/>
          </a:xfrm>
        </p:spPr>
        <p:txBody>
          <a:bodyPr/>
          <a:lstStyle/>
          <a:p>
            <a:r>
              <a:rPr lang="en-US" sz="1800" b="1" dirty="0"/>
              <a:t>2- COMANDO : cd para </a:t>
            </a:r>
            <a:r>
              <a:rPr lang="en-US" sz="1800" b="1" dirty="0" err="1"/>
              <a:t>navegar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 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153298" y="162313"/>
            <a:ext cx="10577384" cy="1126911"/>
          </a:xfrm>
        </p:spPr>
        <p:txBody>
          <a:bodyPr/>
          <a:lstStyle/>
          <a:p>
            <a:r>
              <a:rPr lang="en-US" sz="5400" dirty="0" err="1"/>
              <a:t>Configurar</a:t>
            </a:r>
            <a:r>
              <a:rPr lang="en-US" sz="5400" dirty="0"/>
              <a:t> o </a:t>
            </a:r>
            <a:r>
              <a:rPr lang="en-US" sz="5400" dirty="0" err="1"/>
              <a:t>nosso</a:t>
            </a:r>
            <a:r>
              <a:rPr lang="en-US" sz="5400" dirty="0"/>
              <a:t> </a:t>
            </a:r>
            <a:r>
              <a:rPr lang="en-US" sz="5400" dirty="0" err="1"/>
              <a:t>ambiente</a:t>
            </a:r>
            <a:r>
              <a:rPr lang="en-US" sz="5400" dirty="0"/>
              <a:t>- p1</a:t>
            </a:r>
            <a:br>
              <a:rPr lang="en-US" dirty="0"/>
            </a:b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A02E-3B78-49CD-B625-3590FDD66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07"/>
          <a:stretch/>
        </p:blipFill>
        <p:spPr>
          <a:xfrm>
            <a:off x="1866899" y="2347784"/>
            <a:ext cx="6191250" cy="1688757"/>
          </a:xfrm>
          <a:prstGeom prst="rect">
            <a:avLst/>
          </a:prstGeom>
        </p:spPr>
      </p:pic>
      <p:sp>
        <p:nvSpPr>
          <p:cNvPr id="13" name="Текст 22">
            <a:extLst>
              <a:ext uri="{FF2B5EF4-FFF2-40B4-BE49-F238E27FC236}">
                <a16:creationId xmlns:a16="http://schemas.microsoft.com/office/drawing/2014/main" id="{B18625D1-701E-41BA-8676-8C89CBB81732}"/>
              </a:ext>
            </a:extLst>
          </p:cNvPr>
          <p:cNvSpPr txBox="1">
            <a:spLocks/>
          </p:cNvSpPr>
          <p:nvPr/>
        </p:nvSpPr>
        <p:spPr>
          <a:xfrm>
            <a:off x="1838067" y="1238768"/>
            <a:ext cx="5589100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1º-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Instalar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Node.js - 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  <a:hlinkClick r:id="rId3"/>
              </a:rPr>
              <a:t>https://nodejs.org/en/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D3A31F-CF7E-4521-A6AA-9E730C3BB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9" y="4616277"/>
            <a:ext cx="10163175" cy="1104900"/>
          </a:xfrm>
          <a:prstGeom prst="rect">
            <a:avLst/>
          </a:prstGeom>
        </p:spPr>
      </p:pic>
      <p:sp>
        <p:nvSpPr>
          <p:cNvPr id="14" name="Текст 22">
            <a:extLst>
              <a:ext uri="{FF2B5EF4-FFF2-40B4-BE49-F238E27FC236}">
                <a16:creationId xmlns:a16="http://schemas.microsoft.com/office/drawing/2014/main" id="{DB7F0FCE-9610-4F42-807B-758368564F19}"/>
              </a:ext>
            </a:extLst>
          </p:cNvPr>
          <p:cNvSpPr txBox="1">
            <a:spLocks/>
          </p:cNvSpPr>
          <p:nvPr/>
        </p:nvSpPr>
        <p:spPr>
          <a:xfrm>
            <a:off x="1838067" y="4086997"/>
            <a:ext cx="4505068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3- COMANDO :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npm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install –g typescript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92B803-2246-446C-B448-44EE7A22A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546" y="5837387"/>
            <a:ext cx="3943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596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sitting on chair selective focus photography">
            <a:extLst>
              <a:ext uri="{FF2B5EF4-FFF2-40B4-BE49-F238E27FC236}">
                <a16:creationId xmlns:a16="http://schemas.microsoft.com/office/drawing/2014/main" id="{AF102069-DB0B-4577-8438-110A5EF01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5"/>
          <a:stretch/>
        </p:blipFill>
        <p:spPr bwMode="auto">
          <a:xfrm>
            <a:off x="8713072" y="2232454"/>
            <a:ext cx="2508336" cy="256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915464" y="842320"/>
            <a:ext cx="3505200" cy="529280"/>
          </a:xfrm>
        </p:spPr>
        <p:txBody>
          <a:bodyPr/>
          <a:lstStyle/>
          <a:p>
            <a:r>
              <a:rPr lang="en-US" sz="1800" b="1" dirty="0"/>
              <a:t>4- Visual Studio Code</a:t>
            </a:r>
          </a:p>
          <a:p>
            <a:r>
              <a:rPr lang="en-US" sz="1800" b="1" dirty="0"/>
              <a:t> </a:t>
            </a:r>
            <a:r>
              <a:rPr lang="pt-PT" sz="1800" dirty="0">
                <a:hlinkClick r:id="rId3"/>
              </a:rPr>
              <a:t>https://code.visualstudio.com/</a:t>
            </a:r>
            <a:endParaRPr lang="en-US" sz="1800" b="1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970592" y="-77095"/>
            <a:ext cx="10577384" cy="1126911"/>
          </a:xfrm>
        </p:spPr>
        <p:txBody>
          <a:bodyPr/>
          <a:lstStyle/>
          <a:p>
            <a:r>
              <a:rPr lang="en-US" sz="5400" dirty="0" err="1"/>
              <a:t>Configurar</a:t>
            </a:r>
            <a:r>
              <a:rPr lang="en-US" sz="5400" dirty="0"/>
              <a:t> o </a:t>
            </a:r>
            <a:r>
              <a:rPr lang="en-US" sz="5400" dirty="0" err="1"/>
              <a:t>nosso</a:t>
            </a:r>
            <a:r>
              <a:rPr lang="en-US" sz="5400" dirty="0"/>
              <a:t> </a:t>
            </a:r>
            <a:r>
              <a:rPr lang="en-US" sz="5400" dirty="0" err="1"/>
              <a:t>ambiente</a:t>
            </a:r>
            <a:r>
              <a:rPr lang="en-US" sz="5400" dirty="0"/>
              <a:t>- p2</a:t>
            </a:r>
            <a:br>
              <a:rPr lang="en-US" dirty="0"/>
            </a:br>
            <a:endParaRPr lang="en-US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14" name="Текст 22">
            <a:extLst>
              <a:ext uri="{FF2B5EF4-FFF2-40B4-BE49-F238E27FC236}">
                <a16:creationId xmlns:a16="http://schemas.microsoft.com/office/drawing/2014/main" id="{DB7F0FCE-9610-4F42-807B-758368564F19}"/>
              </a:ext>
            </a:extLst>
          </p:cNvPr>
          <p:cNvSpPr txBox="1">
            <a:spLocks/>
          </p:cNvSpPr>
          <p:nvPr/>
        </p:nvSpPr>
        <p:spPr>
          <a:xfrm>
            <a:off x="1915464" y="1900880"/>
            <a:ext cx="5543036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5 -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Abrir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a pasta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onde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navegamos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no VS Code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C0FE35DE-05E6-4FDF-9D97-D0F9D6C2134D}"/>
              </a:ext>
            </a:extLst>
          </p:cNvPr>
          <p:cNvSpPr txBox="1">
            <a:spLocks/>
          </p:cNvSpPr>
          <p:nvPr/>
        </p:nvSpPr>
        <p:spPr>
          <a:xfrm>
            <a:off x="1915464" y="2475473"/>
            <a:ext cx="5543036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6-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criar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um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ficheiro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com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extensão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.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EF382B-DB4D-49F2-A3DF-31FCC0815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3" b="60915"/>
          <a:stretch/>
        </p:blipFill>
        <p:spPr>
          <a:xfrm>
            <a:off x="2182165" y="3534032"/>
            <a:ext cx="4209535" cy="290384"/>
          </a:xfrm>
          <a:prstGeom prst="rect">
            <a:avLst/>
          </a:prstGeom>
        </p:spPr>
      </p:pic>
      <p:sp>
        <p:nvSpPr>
          <p:cNvPr id="16" name="Текст 22">
            <a:extLst>
              <a:ext uri="{FF2B5EF4-FFF2-40B4-BE49-F238E27FC236}">
                <a16:creationId xmlns:a16="http://schemas.microsoft.com/office/drawing/2014/main" id="{41CF7167-E3FB-46A8-80B0-B11588FA8666}"/>
              </a:ext>
            </a:extLst>
          </p:cNvPr>
          <p:cNvSpPr txBox="1">
            <a:spLocks/>
          </p:cNvSpPr>
          <p:nvPr/>
        </p:nvSpPr>
        <p:spPr>
          <a:xfrm>
            <a:off x="1915464" y="3004752"/>
            <a:ext cx="5543036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7 -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Compilar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JS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Comando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tsc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nomedofihceiro.ts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230B5-FFC2-448B-9969-8AC70B882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790" y="4197168"/>
            <a:ext cx="4324350" cy="609600"/>
          </a:xfrm>
          <a:prstGeom prst="rect">
            <a:avLst/>
          </a:prstGeom>
        </p:spPr>
      </p:pic>
      <p:sp>
        <p:nvSpPr>
          <p:cNvPr id="20" name="Текст 22">
            <a:extLst>
              <a:ext uri="{FF2B5EF4-FFF2-40B4-BE49-F238E27FC236}">
                <a16:creationId xmlns:a16="http://schemas.microsoft.com/office/drawing/2014/main" id="{21273B77-2668-40FD-9298-9F932FBE21CB}"/>
              </a:ext>
            </a:extLst>
          </p:cNvPr>
          <p:cNvSpPr txBox="1">
            <a:spLocks/>
          </p:cNvSpPr>
          <p:nvPr/>
        </p:nvSpPr>
        <p:spPr>
          <a:xfrm>
            <a:off x="1915464" y="3773952"/>
            <a:ext cx="5543036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8 -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Rodar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o JS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Comando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tsc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nomedofihceiro.js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DA9F456E-9754-4394-A46F-877116A87977}"/>
              </a:ext>
            </a:extLst>
          </p:cNvPr>
          <p:cNvSpPr txBox="1">
            <a:spLocks/>
          </p:cNvSpPr>
          <p:nvPr/>
        </p:nvSpPr>
        <p:spPr>
          <a:xfrm>
            <a:off x="1915464" y="5185208"/>
            <a:ext cx="5543036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10 –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Automatizar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tsc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main --watch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F78659-64A5-402A-B33E-02F3A4BFC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482" b="38297"/>
          <a:stretch/>
        </p:blipFill>
        <p:spPr>
          <a:xfrm>
            <a:off x="7659379" y="3606616"/>
            <a:ext cx="4605662" cy="863952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38D3C13-D61E-475E-9970-637CDA2F5CA6}"/>
              </a:ext>
            </a:extLst>
          </p:cNvPr>
          <p:cNvCxnSpPr>
            <a:stCxn id="19" idx="2"/>
          </p:cNvCxnSpPr>
          <p:nvPr/>
        </p:nvCxnSpPr>
        <p:spPr>
          <a:xfrm flipV="1">
            <a:off x="6481203" y="4353378"/>
            <a:ext cx="2399186" cy="10328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22">
            <a:extLst>
              <a:ext uri="{FF2B5EF4-FFF2-40B4-BE49-F238E27FC236}">
                <a16:creationId xmlns:a16="http://schemas.microsoft.com/office/drawing/2014/main" id="{87500DA4-61D6-4729-96A2-9D9EE2C73290}"/>
              </a:ext>
            </a:extLst>
          </p:cNvPr>
          <p:cNvSpPr txBox="1">
            <a:spLocks/>
          </p:cNvSpPr>
          <p:nvPr/>
        </p:nvSpPr>
        <p:spPr>
          <a:xfrm>
            <a:off x="1915464" y="4856914"/>
            <a:ext cx="9131477" cy="529280"/>
          </a:xfrm>
          <a:prstGeom prst="rect">
            <a:avLst/>
          </a:prstGeom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9- UM ERRO! É um modulo mas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esta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a ser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tratado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como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Script –  export{}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A95915-1C09-4593-A594-CB3365D78A31}"/>
              </a:ext>
            </a:extLst>
          </p:cNvPr>
          <p:cNvSpPr txBox="1"/>
          <p:nvPr/>
        </p:nvSpPr>
        <p:spPr>
          <a:xfrm rot="1871031">
            <a:off x="8959948" y="727549"/>
            <a:ext cx="330337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Ask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me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about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terminais no visual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code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!!!!!!!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B66F2-767A-40E1-8456-45905B1BCA1E}"/>
              </a:ext>
            </a:extLst>
          </p:cNvPr>
          <p:cNvSpPr txBox="1"/>
          <p:nvPr/>
        </p:nvSpPr>
        <p:spPr>
          <a:xfrm>
            <a:off x="11389855" y="6488668"/>
            <a:ext cx="87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55067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3F1B6-6FBC-4B47-970A-F737712E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Saber: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CE7AEB-1CAA-4767-AF50-024B4653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OOP</a:t>
            </a:r>
          </a:p>
          <a:p>
            <a:r>
              <a:rPr lang="pt-PT" dirty="0"/>
              <a:t>CSS</a:t>
            </a:r>
          </a:p>
          <a:p>
            <a:r>
              <a:rPr lang="pt-PT" dirty="0"/>
              <a:t>O básico de API CALLS</a:t>
            </a:r>
          </a:p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(DOM) – nomeadamente o conceito de </a:t>
            </a:r>
            <a:r>
              <a:rPr lang="pt-PT" dirty="0" err="1"/>
              <a:t>enventos</a:t>
            </a:r>
            <a:r>
              <a:rPr lang="pt-PT" dirty="0"/>
              <a:t>.</a:t>
            </a:r>
          </a:p>
          <a:p>
            <a:r>
              <a:rPr lang="pt-PT" dirty="0"/>
              <a:t>JS no geral</a:t>
            </a:r>
          </a:p>
        </p:txBody>
      </p:sp>
    </p:spTree>
    <p:extLst>
      <p:ext uri="{BB962C8B-B14F-4D97-AF65-F5344CB8AC3E}">
        <p14:creationId xmlns:p14="http://schemas.microsoft.com/office/powerpoint/2010/main" val="353127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507524" y="1190368"/>
            <a:ext cx="2677297" cy="1565189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Let e Const </a:t>
            </a:r>
            <a:r>
              <a:rPr lang="en-US" sz="1600" b="1" dirty="0"/>
              <a:t>é </a:t>
            </a:r>
            <a:r>
              <a:rPr lang="en-US" sz="1600" b="1" dirty="0" err="1"/>
              <a:t>encorajado</a:t>
            </a:r>
            <a:endParaRPr lang="en-US" sz="1600" b="1" dirty="0"/>
          </a:p>
          <a:p>
            <a:pPr algn="ctr"/>
            <a:r>
              <a:rPr lang="en-US" sz="1600" b="1" dirty="0"/>
              <a:t>Let </a:t>
            </a:r>
            <a:r>
              <a:rPr lang="en-US" sz="1600" b="1" dirty="0" err="1"/>
              <a:t>pode</a:t>
            </a:r>
            <a:r>
              <a:rPr lang="en-US" sz="1600" b="1" dirty="0"/>
              <a:t> </a:t>
            </a:r>
            <a:r>
              <a:rPr lang="en-US" sz="1600" b="1" dirty="0" err="1"/>
              <a:t>nao</a:t>
            </a:r>
            <a:r>
              <a:rPr lang="en-US" sz="1600" b="1" dirty="0"/>
              <a:t> </a:t>
            </a:r>
            <a:r>
              <a:rPr lang="en-US" sz="1600" b="1" dirty="0" err="1"/>
              <a:t>ter</a:t>
            </a:r>
            <a:r>
              <a:rPr lang="en-US" sz="1600" b="1" dirty="0"/>
              <a:t> valor.</a:t>
            </a:r>
          </a:p>
          <a:p>
            <a:pPr algn="ctr"/>
            <a:r>
              <a:rPr lang="en-US" sz="1600" b="1" dirty="0"/>
              <a:t>Const </a:t>
            </a:r>
            <a:r>
              <a:rPr lang="en-US" sz="1600" b="1" dirty="0" err="1"/>
              <a:t>tem</a:t>
            </a:r>
            <a:r>
              <a:rPr lang="en-US" sz="1600" b="1" dirty="0"/>
              <a:t> de </a:t>
            </a:r>
            <a:r>
              <a:rPr lang="en-US" sz="1600" b="1" dirty="0" err="1"/>
              <a:t>ter</a:t>
            </a:r>
            <a:r>
              <a:rPr lang="en-US" sz="1600" b="1" dirty="0"/>
              <a:t> valor.</a:t>
            </a:r>
          </a:p>
          <a:p>
            <a:pPr algn="ctr"/>
            <a:r>
              <a:rPr lang="en-US" sz="1600" b="1" dirty="0" err="1">
                <a:highlight>
                  <a:srgbClr val="FFFF00"/>
                </a:highlight>
              </a:rPr>
              <a:t>Não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Permite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redeclaraçao</a:t>
            </a:r>
            <a:r>
              <a:rPr lang="en-US" sz="1600" b="1" dirty="0"/>
              <a:t>;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208559" y="123354"/>
            <a:ext cx="12834551" cy="2014151"/>
          </a:xfrm>
        </p:spPr>
        <p:txBody>
          <a:bodyPr/>
          <a:lstStyle/>
          <a:p>
            <a:r>
              <a:rPr lang="en-US" sz="4400" dirty="0" err="1"/>
              <a:t>Declaraçao</a:t>
            </a:r>
            <a:r>
              <a:rPr lang="en-US" sz="4400" dirty="0"/>
              <a:t> de </a:t>
            </a:r>
            <a:r>
              <a:rPr lang="en-US" sz="4400" dirty="0" err="1"/>
              <a:t>Variaveis</a:t>
            </a:r>
            <a:r>
              <a:rPr lang="en-US" sz="4400" dirty="0"/>
              <a:t> </a:t>
            </a:r>
            <a:r>
              <a:rPr lang="en-US" sz="4400" dirty="0" err="1"/>
              <a:t>eTipos</a:t>
            </a:r>
            <a:r>
              <a:rPr lang="en-US" sz="4400" dirty="0"/>
              <a:t> de dados</a:t>
            </a:r>
            <a:br>
              <a:rPr lang="en-US" dirty="0"/>
            </a:b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Declaraçao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B8FB80EB-2097-40E9-AE35-001C91597807}"/>
              </a:ext>
            </a:extLst>
          </p:cNvPr>
          <p:cNvSpPr txBox="1">
            <a:spLocks/>
          </p:cNvSpPr>
          <p:nvPr/>
        </p:nvSpPr>
        <p:spPr>
          <a:xfrm>
            <a:off x="4635843" y="1190368"/>
            <a:ext cx="2920313" cy="297797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total : number = 3;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começo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boolen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= true;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nome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string =“Moisés”;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Algo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menos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familiar: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texto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string =`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chamo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-me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${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nome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} 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assim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É fixe!`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0060F-2DCA-4F5F-A2E0-DEBFB47269FD}"/>
              </a:ext>
            </a:extLst>
          </p:cNvPr>
          <p:cNvSpPr txBox="1"/>
          <p:nvPr/>
        </p:nvSpPr>
        <p:spPr>
          <a:xfrm>
            <a:off x="6363164" y="6441300"/>
            <a:ext cx="61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PODE MOS VER ERROS NA CONSOLA QUE FAZ WATCH!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9BEB56-EED9-4357-9C79-F60C57FF2F01}"/>
              </a:ext>
            </a:extLst>
          </p:cNvPr>
          <p:cNvSpPr txBox="1"/>
          <p:nvPr/>
        </p:nvSpPr>
        <p:spPr>
          <a:xfrm>
            <a:off x="501654" y="5887302"/>
            <a:ext cx="483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Estranho caso: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NULL e UNDEFINED.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Podes usar em qualquer um;</a:t>
            </a:r>
          </a:p>
        </p:txBody>
      </p:sp>
      <p:sp>
        <p:nvSpPr>
          <p:cNvPr id="16" name="Текст 22">
            <a:extLst>
              <a:ext uri="{FF2B5EF4-FFF2-40B4-BE49-F238E27FC236}">
                <a16:creationId xmlns:a16="http://schemas.microsoft.com/office/drawing/2014/main" id="{185A863B-2BDA-434C-8586-D0F059CC350F}"/>
              </a:ext>
            </a:extLst>
          </p:cNvPr>
          <p:cNvSpPr txBox="1">
            <a:spLocks/>
          </p:cNvSpPr>
          <p:nvPr/>
        </p:nvSpPr>
        <p:spPr>
          <a:xfrm>
            <a:off x="7920110" y="1325773"/>
            <a:ext cx="4181274" cy="29002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ARRAYS: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list1 : number[] = [1,2,3]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list : Array&lt;number&gt; = [1,2,3]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Extra: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Tuplos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animal : [string, number] = [“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bobi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”, 2]</a:t>
            </a:r>
          </a:p>
        </p:txBody>
      </p:sp>
      <p:sp>
        <p:nvSpPr>
          <p:cNvPr id="20" name="Текст 22">
            <a:extLst>
              <a:ext uri="{FF2B5EF4-FFF2-40B4-BE49-F238E27FC236}">
                <a16:creationId xmlns:a16="http://schemas.microsoft.com/office/drawing/2014/main" id="{BF0D2DE6-19B8-4619-BCDF-CB1A5C2EE70C}"/>
              </a:ext>
            </a:extLst>
          </p:cNvPr>
          <p:cNvSpPr txBox="1">
            <a:spLocks/>
          </p:cNvSpPr>
          <p:nvPr/>
        </p:nvSpPr>
        <p:spPr>
          <a:xfrm>
            <a:off x="1351576" y="3231292"/>
            <a:ext cx="2920313" cy="156518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Enum Color {Red=2, Green, Blue}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 c : Color = Color.Green;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//cool with random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8448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446526" y="114302"/>
            <a:ext cx="8458201" cy="1143000"/>
          </a:xfrm>
        </p:spPr>
        <p:txBody>
          <a:bodyPr/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tipos</a:t>
            </a:r>
            <a:endParaRPr lang="en-US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/>
              <a:t>—ABOUT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1654B5C7-18F5-44C3-A813-5080BB23995F}"/>
              </a:ext>
            </a:extLst>
          </p:cNvPr>
          <p:cNvSpPr txBox="1">
            <a:spLocks/>
          </p:cNvSpPr>
          <p:nvPr/>
        </p:nvSpPr>
        <p:spPr>
          <a:xfrm>
            <a:off x="8866531" y="1328351"/>
            <a:ext cx="2920313" cy="255784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Se declaramos sem tipo…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a;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 = 10;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 =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true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b = 20;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b = false;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13" name="Текст 22">
            <a:extLst>
              <a:ext uri="{FF2B5EF4-FFF2-40B4-BE49-F238E27FC236}">
                <a16:creationId xmlns:a16="http://schemas.microsoft.com/office/drawing/2014/main" id="{C30273E2-8CC2-4D7F-8297-BB36D1C72EAC}"/>
              </a:ext>
            </a:extLst>
          </p:cNvPr>
          <p:cNvSpPr txBox="1">
            <a:spLocks/>
          </p:cNvSpPr>
          <p:nvPr/>
        </p:nvSpPr>
        <p:spPr>
          <a:xfrm>
            <a:off x="4712829" y="2386913"/>
            <a:ext cx="2920313" cy="255784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doisTipos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number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|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boolean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doisTipos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=2;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doisTipos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= false;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Why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not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any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???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Ver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methodos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sugeridos.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7956CEC-EBBE-4711-B9F6-1ED52F048706}"/>
              </a:ext>
            </a:extLst>
          </p:cNvPr>
          <p:cNvSpPr txBox="1">
            <a:spLocks/>
          </p:cNvSpPr>
          <p:nvPr/>
        </p:nvSpPr>
        <p:spPr>
          <a:xfrm>
            <a:off x="1561071" y="1534298"/>
            <a:ext cx="2920313" cy="18947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0" tIns="73152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Let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randomValeu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: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any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= 10;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randomValeu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=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true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;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randomValue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= “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hey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”;</a:t>
            </a:r>
          </a:p>
          <a:p>
            <a:pPr marL="0" marR="0" lvl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Erro prol – use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unknown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0000"/>
                  </a:prstClr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use “as”</a:t>
            </a:r>
          </a:p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0000"/>
                </a:prstClr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35901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2122274" y="1091848"/>
            <a:ext cx="3973726" cy="2022389"/>
          </a:xfrm>
          <a:ln w="762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/>
              <a:t> function add (num1 : number, num2: number) 	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return num1+num2;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add(1,4);</a:t>
            </a:r>
          </a:p>
          <a:p>
            <a:r>
              <a:rPr lang="en-US" sz="1400" dirty="0"/>
              <a:t>add(1,”4”);</a:t>
            </a:r>
          </a:p>
          <a:p>
            <a:endParaRPr lang="en-US" sz="1400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529149" y="114302"/>
            <a:ext cx="8458201" cy="1143000"/>
          </a:xfrm>
        </p:spPr>
        <p:txBody>
          <a:bodyPr/>
          <a:lstStyle/>
          <a:p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Funcoes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22AB36-5A6F-47BD-9824-7DC0EF4BB618}"/>
              </a:ext>
            </a:extLst>
          </p:cNvPr>
          <p:cNvSpPr/>
          <p:nvPr/>
        </p:nvSpPr>
        <p:spPr>
          <a:xfrm>
            <a:off x="6599981" y="1148165"/>
            <a:ext cx="4621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Defenindo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retorno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function add (num1 : number, num2: number) : number {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return num1+num2;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89E41ED-718F-4978-A3AA-61AC84B73A49}"/>
              </a:ext>
            </a:extLst>
          </p:cNvPr>
          <p:cNvSpPr/>
          <p:nvPr/>
        </p:nvSpPr>
        <p:spPr>
          <a:xfrm>
            <a:off x="774285" y="3429000"/>
            <a:ext cx="5825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Parametro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Opcionais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function add (num1 : number,  num2?: number) : number 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{</a:t>
            </a:r>
          </a:p>
          <a:p>
            <a:pPr marL="457165" marR="0" lvl="1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If(num2) return num1+num2;</a:t>
            </a:r>
          </a:p>
          <a:p>
            <a:pPr marL="457165" marR="0" lvl="1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Else return num1;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}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722B0A-3DF8-4B8F-BA53-6CA5F64FFB6B}"/>
              </a:ext>
            </a:extLst>
          </p:cNvPr>
          <p:cNvSpPr/>
          <p:nvPr/>
        </p:nvSpPr>
        <p:spPr>
          <a:xfrm>
            <a:off x="5136219" y="4408772"/>
            <a:ext cx="6693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//Com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parametros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default 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function add (num1 : number,  num2 : number=10) : number 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{</a:t>
            </a:r>
          </a:p>
          <a:p>
            <a:pPr marL="457165" marR="0" lvl="1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If(num2) return num1+num2;</a:t>
            </a:r>
          </a:p>
          <a:p>
            <a:pPr marL="457165" marR="0" lvl="1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Else return num1;</a:t>
            </a:r>
          </a:p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540262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866900" y="2174789"/>
            <a:ext cx="8875241" cy="2971800"/>
          </a:xfrm>
        </p:spPr>
        <p:txBody>
          <a:bodyPr numCol="2"/>
          <a:lstStyle/>
          <a:p>
            <a:r>
              <a:rPr lang="pt-PT" sz="1400" dirty="0"/>
              <a:t>//INTERFACES</a:t>
            </a:r>
          </a:p>
          <a:p>
            <a:r>
              <a:rPr lang="pt-PT" sz="1400" dirty="0"/>
              <a:t>interface animal2 {</a:t>
            </a:r>
          </a:p>
          <a:p>
            <a:r>
              <a:rPr lang="pt-PT" sz="1400" dirty="0"/>
              <a:t>nome: "</a:t>
            </a:r>
            <a:r>
              <a:rPr lang="pt-PT" sz="1400" dirty="0" err="1"/>
              <a:t>cao</a:t>
            </a:r>
            <a:r>
              <a:rPr lang="pt-PT" sz="1400" dirty="0"/>
              <a:t>",</a:t>
            </a:r>
          </a:p>
          <a:p>
            <a:r>
              <a:rPr lang="pt-PT" sz="1400" dirty="0"/>
              <a:t>tipo: "</a:t>
            </a:r>
            <a:r>
              <a:rPr lang="pt-PT" sz="1400" dirty="0" err="1"/>
              <a:t>mamifero</a:t>
            </a:r>
            <a:r>
              <a:rPr lang="pt-PT" sz="1400" dirty="0"/>
              <a:t>" </a:t>
            </a:r>
          </a:p>
          <a:p>
            <a:r>
              <a:rPr lang="pt-PT" sz="1400" dirty="0"/>
              <a:t>// </a:t>
            </a:r>
            <a:r>
              <a:rPr lang="pt-PT" sz="1400" dirty="0" err="1"/>
              <a:t>rage</a:t>
            </a:r>
            <a:r>
              <a:rPr lang="pt-PT" sz="1400" dirty="0"/>
              <a:t>: "</a:t>
            </a:r>
            <a:r>
              <a:rPr lang="pt-PT" sz="1400" dirty="0" err="1"/>
              <a:t>dff</a:t>
            </a:r>
            <a:r>
              <a:rPr lang="pt-PT" sz="1400" dirty="0"/>
              <a:t>"</a:t>
            </a:r>
          </a:p>
          <a:p>
            <a:r>
              <a:rPr lang="pt-PT" sz="1400" dirty="0"/>
              <a:t>} </a:t>
            </a:r>
          </a:p>
          <a:p>
            <a:br>
              <a:rPr lang="pt-PT" sz="1400" dirty="0"/>
            </a:br>
            <a:r>
              <a:rPr lang="pt-PT" sz="1400" b="1" dirty="0"/>
              <a:t>//Sem interface</a:t>
            </a:r>
          </a:p>
          <a:p>
            <a:r>
              <a:rPr lang="pt-PT" sz="1400" b="1" dirty="0"/>
              <a:t>/*</a:t>
            </a:r>
            <a:r>
              <a:rPr lang="pt-PT" sz="1400" b="1" dirty="0" err="1"/>
              <a:t>function</a:t>
            </a:r>
            <a:r>
              <a:rPr lang="pt-PT" sz="1400" b="1" dirty="0"/>
              <a:t> </a:t>
            </a:r>
            <a:r>
              <a:rPr lang="pt-PT" sz="1400" b="1" dirty="0" err="1"/>
              <a:t>nomeTipo</a:t>
            </a:r>
            <a:r>
              <a:rPr lang="pt-PT" sz="1400" b="1" dirty="0"/>
              <a:t> (animal2 : {nome : </a:t>
            </a:r>
            <a:r>
              <a:rPr lang="pt-PT" sz="1400" b="1" dirty="0" err="1"/>
              <a:t>string</a:t>
            </a:r>
            <a:r>
              <a:rPr lang="pt-PT" sz="1400" b="1" dirty="0"/>
              <a:t>, tipo: </a:t>
            </a:r>
            <a:r>
              <a:rPr lang="pt-PT" sz="1400" b="1" dirty="0" err="1"/>
              <a:t>string</a:t>
            </a:r>
            <a:r>
              <a:rPr lang="pt-PT" sz="1400" b="1" dirty="0"/>
              <a:t>}){</a:t>
            </a:r>
          </a:p>
          <a:p>
            <a:r>
              <a:rPr lang="pt-PT" sz="1400" b="1" dirty="0"/>
              <a:t>console.log(`${animal2.nome} é do tipo ${animal2.tipo}`);</a:t>
            </a:r>
          </a:p>
          <a:p>
            <a:r>
              <a:rPr lang="pt-PT" sz="1400" b="1" dirty="0"/>
              <a:t>}*/</a:t>
            </a:r>
          </a:p>
          <a:p>
            <a:br>
              <a:rPr lang="pt-PT" sz="1400" dirty="0"/>
            </a:br>
            <a:endParaRPr lang="pt-PT" sz="1400" dirty="0"/>
          </a:p>
          <a:p>
            <a:r>
              <a:rPr lang="pt-PT" sz="1400" dirty="0"/>
              <a:t>//com Interface</a:t>
            </a:r>
          </a:p>
          <a:p>
            <a:r>
              <a:rPr lang="pt-PT" sz="1400" dirty="0"/>
              <a:t>//vai ficar bem fixe com FORMS!!!!!</a:t>
            </a:r>
          </a:p>
          <a:p>
            <a:r>
              <a:rPr lang="pt-PT" sz="1400" dirty="0" err="1"/>
              <a:t>function</a:t>
            </a:r>
            <a:r>
              <a:rPr lang="pt-PT" sz="1400" dirty="0"/>
              <a:t> </a:t>
            </a:r>
            <a:r>
              <a:rPr lang="pt-PT" sz="1400" dirty="0" err="1"/>
              <a:t>nomeTipo</a:t>
            </a:r>
            <a:r>
              <a:rPr lang="pt-PT" sz="1400" dirty="0"/>
              <a:t> (animal2){</a:t>
            </a:r>
          </a:p>
          <a:p>
            <a:r>
              <a:rPr lang="pt-PT" sz="1400" dirty="0"/>
              <a:t>console.log(`${animal2.nome} é do tipo ${animal2.tipo}`);</a:t>
            </a:r>
          </a:p>
          <a:p>
            <a:r>
              <a:rPr lang="pt-PT" sz="1400" dirty="0"/>
              <a:t>}</a:t>
            </a:r>
          </a:p>
          <a:p>
            <a:r>
              <a:rPr lang="pt-PT" sz="1400" dirty="0" err="1"/>
              <a:t>let</a:t>
            </a:r>
            <a:r>
              <a:rPr lang="pt-PT" sz="1400" dirty="0"/>
              <a:t> a = {</a:t>
            </a:r>
          </a:p>
          <a:p>
            <a:r>
              <a:rPr lang="pt-PT" sz="1400" dirty="0"/>
              <a:t>nome: "</a:t>
            </a:r>
            <a:r>
              <a:rPr lang="pt-PT" sz="1400" dirty="0" err="1"/>
              <a:t>cao</a:t>
            </a:r>
            <a:r>
              <a:rPr lang="pt-PT" sz="1400" dirty="0"/>
              <a:t>",</a:t>
            </a:r>
          </a:p>
          <a:p>
            <a:r>
              <a:rPr lang="pt-PT" sz="1400" dirty="0"/>
              <a:t>tipo: "</a:t>
            </a:r>
            <a:r>
              <a:rPr lang="pt-PT" sz="1400" dirty="0" err="1"/>
              <a:t>mamifero</a:t>
            </a:r>
            <a:r>
              <a:rPr lang="pt-PT" sz="1400" dirty="0"/>
              <a:t>" //, </a:t>
            </a:r>
          </a:p>
          <a:p>
            <a:r>
              <a:rPr lang="pt-PT" sz="1400" dirty="0"/>
              <a:t>// </a:t>
            </a:r>
            <a:r>
              <a:rPr lang="pt-PT" sz="1400" dirty="0" err="1"/>
              <a:t>rage</a:t>
            </a:r>
            <a:r>
              <a:rPr lang="pt-PT" sz="1400" dirty="0"/>
              <a:t>: "</a:t>
            </a:r>
            <a:r>
              <a:rPr lang="pt-PT" sz="1400" dirty="0" err="1"/>
              <a:t>dff</a:t>
            </a:r>
            <a:r>
              <a:rPr lang="pt-PT" sz="1400" dirty="0"/>
              <a:t>"</a:t>
            </a:r>
          </a:p>
          <a:p>
            <a:r>
              <a:rPr lang="pt-PT" sz="1400" dirty="0"/>
              <a:t>} </a:t>
            </a:r>
          </a:p>
          <a:p>
            <a:r>
              <a:rPr lang="pt-PT" sz="1400" dirty="0" err="1"/>
              <a:t>nomeTipo</a:t>
            </a:r>
            <a:r>
              <a:rPr lang="pt-PT" sz="1400" dirty="0"/>
              <a:t>(a);</a:t>
            </a:r>
          </a:p>
          <a:p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17451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37D7EC-3320-47D7-92D0-757354C7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1371600"/>
            <a:ext cx="8448675" cy="4772025"/>
          </a:xfrm>
          <a:prstGeom prst="rect">
            <a:avLst/>
          </a:prstGeom>
        </p:spPr>
      </p:pic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915464" y="1371600"/>
            <a:ext cx="10107571" cy="4545228"/>
          </a:xfrm>
        </p:spPr>
        <p:txBody>
          <a:bodyPr/>
          <a:lstStyle/>
          <a:p>
            <a:pPr algn="ctr"/>
            <a:endParaRPr lang="pt-PT" sz="1200" b="1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866898" y="228600"/>
            <a:ext cx="8458201" cy="1143000"/>
          </a:xfrm>
        </p:spPr>
        <p:txBody>
          <a:bodyPr/>
          <a:lstStyle/>
          <a:p>
            <a:r>
              <a:rPr lang="en-US" dirty="0"/>
              <a:t>Class e extras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/>
              <a:t>—ABOUT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3981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>
          <a:xfrm>
            <a:off x="1866898" y="1528119"/>
            <a:ext cx="10107571" cy="4545228"/>
          </a:xfrm>
        </p:spPr>
        <p:txBody>
          <a:bodyPr/>
          <a:lstStyle/>
          <a:p>
            <a:r>
              <a:rPr lang="pt-PT" sz="2400" dirty="0"/>
              <a:t>for(</a:t>
            </a:r>
            <a:r>
              <a:rPr lang="pt-PT" sz="2400" dirty="0" err="1"/>
              <a:t>let</a:t>
            </a:r>
            <a:r>
              <a:rPr lang="pt-PT" sz="2400" dirty="0"/>
              <a:t> a in arca){</a:t>
            </a:r>
          </a:p>
          <a:p>
            <a:r>
              <a:rPr lang="pt-PT" sz="2400" dirty="0"/>
              <a:t>console.log(a);</a:t>
            </a:r>
          </a:p>
          <a:p>
            <a:r>
              <a:rPr lang="pt-PT" sz="2400" dirty="0"/>
              <a:t>}</a:t>
            </a:r>
          </a:p>
          <a:p>
            <a:r>
              <a:rPr lang="pt-PT" sz="2400" dirty="0"/>
              <a:t>for(</a:t>
            </a:r>
            <a:r>
              <a:rPr lang="pt-PT" sz="2400" dirty="0" err="1"/>
              <a:t>let</a:t>
            </a:r>
            <a:r>
              <a:rPr lang="pt-PT" sz="2400" dirty="0"/>
              <a:t> c </a:t>
            </a:r>
            <a:r>
              <a:rPr lang="pt-PT" sz="2400" dirty="0" err="1"/>
              <a:t>of</a:t>
            </a:r>
            <a:r>
              <a:rPr lang="pt-PT" sz="2400" dirty="0"/>
              <a:t> arca){</a:t>
            </a:r>
          </a:p>
          <a:p>
            <a:r>
              <a:rPr lang="pt-PT" sz="2400" dirty="0"/>
              <a:t>console.log(</a:t>
            </a:r>
            <a:r>
              <a:rPr lang="pt-PT" sz="2400" dirty="0" err="1"/>
              <a:t>c.Patas</a:t>
            </a:r>
            <a:r>
              <a:rPr lang="pt-PT" sz="2400" dirty="0"/>
              <a:t>);</a:t>
            </a:r>
          </a:p>
          <a:p>
            <a:r>
              <a:rPr lang="pt-PT" sz="2400" dirty="0"/>
              <a:t>console.log(</a:t>
            </a:r>
            <a:r>
              <a:rPr lang="pt-PT" sz="2400" dirty="0" err="1"/>
              <a:t>c.mamifero</a:t>
            </a:r>
            <a:r>
              <a:rPr lang="pt-PT" sz="2400" dirty="0"/>
              <a:t>);</a:t>
            </a:r>
          </a:p>
          <a:p>
            <a:r>
              <a:rPr lang="pt-PT" sz="2400" dirty="0"/>
              <a:t>}</a:t>
            </a:r>
          </a:p>
          <a:p>
            <a:pPr algn="ctr"/>
            <a:endParaRPr lang="pt-PT" sz="3600" b="1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866898" y="228600"/>
            <a:ext cx="8458201" cy="1143000"/>
          </a:xfrm>
        </p:spPr>
        <p:txBody>
          <a:bodyPr/>
          <a:lstStyle/>
          <a:p>
            <a:r>
              <a:rPr lang="en-US" dirty="0" err="1"/>
              <a:t>Iteradores</a:t>
            </a:r>
            <a:endParaRPr lang="en-US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Iteradores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87964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866899" y="2286000"/>
            <a:ext cx="8458201" cy="1143000"/>
          </a:xfrm>
        </p:spPr>
        <p:txBody>
          <a:bodyPr/>
          <a:lstStyle/>
          <a:p>
            <a:pPr algn="ctr"/>
            <a:r>
              <a:rPr lang="en-US" dirty="0"/>
              <a:t>Public vs private vs protected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008639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866899" y="2286000"/>
            <a:ext cx="8458201" cy="1143000"/>
          </a:xfrm>
        </p:spPr>
        <p:txBody>
          <a:bodyPr/>
          <a:lstStyle/>
          <a:p>
            <a:pPr algn="ctr"/>
            <a:r>
              <a:rPr lang="en-US" dirty="0"/>
              <a:t>GETTERS AND SETTERS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CLICK TO DISCOVERY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803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alpha val="50000"/>
                  </a:prstClr>
                </a:solidFill>
                <a:effectLst/>
                <a:uLnTx/>
                <a:uFillTx/>
                <a:latin typeface="Roboto Black"/>
                <a:ea typeface="+mn-ea"/>
                <a:cs typeface="+mn-cs"/>
              </a:rPr>
              <a:pPr marL="0" marR="0" lvl="0" indent="0" algn="l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0"/>
                </a:prstClr>
              </a:solidFill>
              <a:effectLst/>
              <a:uLnTx/>
              <a:uFillTx/>
              <a:latin typeface="Roboto Black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502FA2-3B71-4D34-988F-9FE6143435D5}"/>
              </a:ext>
            </a:extLst>
          </p:cNvPr>
          <p:cNvSpPr/>
          <p:nvPr/>
        </p:nvSpPr>
        <p:spPr>
          <a:xfrm>
            <a:off x="5339221" y="461593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ECMAScript</a:t>
            </a:r>
            <a:r>
              <a:rPr kumimoji="0" lang="pt-PT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5136036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8062F-B64B-4A6E-BEA9-F788285C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86FB7B-DE4A-4473-B6F8-92B13AA3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1 -  Exercício em Aula de TS</a:t>
            </a:r>
          </a:p>
          <a:p>
            <a:r>
              <a:rPr lang="pt-PT" dirty="0"/>
              <a:t>2 - Criar em tempo de aula uma app simples que faça CRUD</a:t>
            </a:r>
          </a:p>
          <a:p>
            <a:r>
              <a:rPr lang="pt-PT" dirty="0"/>
              <a:t>3 – Um projeto final, de grupo, será uma Angular APP</a:t>
            </a:r>
          </a:p>
        </p:txBody>
      </p:sp>
    </p:spTree>
    <p:extLst>
      <p:ext uri="{BB962C8B-B14F-4D97-AF65-F5344CB8AC3E}">
        <p14:creationId xmlns:p14="http://schemas.microsoft.com/office/powerpoint/2010/main" val="42849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-970"/>
          <a:stretch/>
        </p:blipFill>
        <p:spPr>
          <a:xfrm>
            <a:off x="734679" y="401246"/>
            <a:ext cx="5350215" cy="5342605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GIT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Comandos</a:t>
            </a:r>
          </a:p>
          <a:p>
            <a:r>
              <a:rPr lang="pt-PT" dirty="0" err="1"/>
              <a:t>Git</a:t>
            </a:r>
            <a:r>
              <a:rPr lang="pt-PT" dirty="0"/>
              <a:t>-Clone</a:t>
            </a:r>
          </a:p>
          <a:p>
            <a:r>
              <a:rPr lang="pt-PT" dirty="0" err="1"/>
              <a:t>Git</a:t>
            </a:r>
            <a:r>
              <a:rPr lang="pt-PT" dirty="0"/>
              <a:t>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8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51DE5-7300-487D-B086-BDFEB55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804DA5-D31A-4CDA-8812-B459B2FE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Usar a Consola para clonar um </a:t>
            </a:r>
            <a:r>
              <a:rPr lang="pt-PT" dirty="0" err="1"/>
              <a:t>porjecto</a:t>
            </a:r>
            <a:endParaRPr lang="pt-PT" dirty="0"/>
          </a:p>
          <a:p>
            <a:r>
              <a:rPr lang="pt-PT" dirty="0"/>
              <a:t>Usar o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para gerir</a:t>
            </a:r>
          </a:p>
        </p:txBody>
      </p:sp>
    </p:spTree>
    <p:extLst>
      <p:ext uri="{BB962C8B-B14F-4D97-AF65-F5344CB8AC3E}">
        <p14:creationId xmlns:p14="http://schemas.microsoft.com/office/powerpoint/2010/main" val="32796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 err="1"/>
              <a:t>Type</a:t>
            </a:r>
            <a:r>
              <a:rPr lang="pt-PT" sz="4800" dirty="0"/>
              <a:t>-SCRIPT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O que é.</a:t>
            </a:r>
          </a:p>
          <a:p>
            <a:r>
              <a:rPr lang="pt-PT" dirty="0"/>
              <a:t>Para que serve.</a:t>
            </a:r>
          </a:p>
          <a:p>
            <a:r>
              <a:rPr lang="pt-PT" dirty="0"/>
              <a:t>Porquê?</a:t>
            </a: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4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1F18-C130-4A30-B6BF-D8E5005C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841FFF-453D-4551-AD0E-F337065E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– Introdução</a:t>
            </a:r>
          </a:p>
          <a:p>
            <a:r>
              <a:rPr lang="pt-PT" dirty="0"/>
              <a:t>2 – Tipos de dados</a:t>
            </a:r>
          </a:p>
          <a:p>
            <a:r>
              <a:rPr lang="pt-PT" dirty="0"/>
              <a:t>3  - Funções</a:t>
            </a:r>
          </a:p>
          <a:p>
            <a:r>
              <a:rPr lang="pt-PT" dirty="0"/>
              <a:t>4 -  Classes </a:t>
            </a:r>
          </a:p>
        </p:txBody>
      </p:sp>
    </p:spTree>
    <p:extLst>
      <p:ext uri="{BB962C8B-B14F-4D97-AF65-F5344CB8AC3E}">
        <p14:creationId xmlns:p14="http://schemas.microsoft.com/office/powerpoint/2010/main" val="10470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 fontScale="62500" lnSpcReduction="20000"/>
          </a:bodyPr>
          <a:lstStyle/>
          <a:p>
            <a:r>
              <a:rPr lang="pt-PT" dirty="0"/>
              <a:t>O que é.</a:t>
            </a:r>
          </a:p>
          <a:p>
            <a:r>
              <a:rPr lang="pt-PT" dirty="0"/>
              <a:t>Para que serve.</a:t>
            </a:r>
          </a:p>
          <a:p>
            <a:r>
              <a:rPr lang="pt-PT" dirty="0"/>
              <a:t>Porquê?</a:t>
            </a:r>
          </a:p>
          <a:p>
            <a:r>
              <a:rPr lang="pt-PT" dirty="0"/>
              <a:t>Angular é SPA!</a:t>
            </a:r>
          </a:p>
          <a:p>
            <a:endParaRPr lang="pt-PT" dirty="0"/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90EC9-EAA5-4AA1-BAA2-D0557CD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08E8BE-2B15-445C-8D18-2C40BEC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Componentes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Segoe UI" panose="020B0502040204020203" pitchFamily="34" charset="0"/>
              </a:rPr>
              <a:t>Databinding</a:t>
            </a:r>
            <a:endParaRPr lang="pt-PT" b="0" i="0" dirty="0"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Segoe UI" panose="020B0502040204020203" pitchFamily="34" charset="0"/>
              </a:rPr>
              <a:t>Property</a:t>
            </a:r>
            <a:r>
              <a:rPr lang="pt-PT" b="0" i="0" dirty="0">
                <a:effectLst/>
                <a:latin typeface="Segoe UI" panose="020B0502040204020203" pitchFamily="34" charset="0"/>
              </a:rPr>
              <a:t> </a:t>
            </a:r>
            <a:r>
              <a:rPr lang="pt-PT" b="0" i="0" dirty="0" err="1">
                <a:effectLst/>
                <a:latin typeface="Segoe UI" panose="020B0502040204020203" pitchFamily="34" charset="0"/>
              </a:rPr>
              <a:t>Binding</a:t>
            </a:r>
            <a:endParaRPr lang="pt-PT" b="0" i="0" dirty="0"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 err="1">
                <a:effectLst/>
                <a:latin typeface="Segoe UI" panose="020B0502040204020203" pitchFamily="34" charset="0"/>
              </a:rPr>
              <a:t>Event</a:t>
            </a:r>
            <a:r>
              <a:rPr lang="pt-PT" b="0" i="0" dirty="0">
                <a:effectLst/>
                <a:latin typeface="Segoe UI" panose="020B0502040204020203" pitchFamily="34" charset="0"/>
              </a:rPr>
              <a:t> </a:t>
            </a:r>
            <a:r>
              <a:rPr lang="pt-PT" b="0" i="0" dirty="0" err="1">
                <a:effectLst/>
                <a:latin typeface="Segoe UI" panose="020B0502040204020203" pitchFamily="34" charset="0"/>
              </a:rPr>
              <a:t>Binding</a:t>
            </a:r>
            <a:endParaRPr lang="pt-PT" b="0" i="0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Comunicação entre componentes;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Navegação/</a:t>
            </a:r>
            <a:r>
              <a:rPr lang="pt-PT" b="0" i="0" dirty="0" err="1">
                <a:effectLst/>
                <a:latin typeface="Segoe UI" panose="020B0502040204020203" pitchFamily="34" charset="0"/>
              </a:rPr>
              <a:t>Routing</a:t>
            </a:r>
            <a:endParaRPr lang="pt-PT" b="0" i="0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Pedidos HTTP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Serviços e </a:t>
            </a:r>
            <a:r>
              <a:rPr lang="pt-PT" b="0" i="0" dirty="0" err="1">
                <a:effectLst/>
                <a:latin typeface="Segoe UI" panose="020B0502040204020203" pitchFamily="34" charset="0"/>
              </a:rPr>
              <a:t>Dependency</a:t>
            </a:r>
            <a:r>
              <a:rPr lang="pt-PT" b="0" i="0" dirty="0">
                <a:effectLst/>
                <a:latin typeface="Segoe UI" panose="020B0502040204020203" pitchFamily="34" charset="0"/>
              </a:rPr>
              <a:t> </a:t>
            </a:r>
            <a:r>
              <a:rPr lang="pt-PT" b="0" i="0" dirty="0" err="1">
                <a:effectLst/>
                <a:latin typeface="Segoe UI" panose="020B0502040204020203" pitchFamily="34" charset="0"/>
              </a:rPr>
              <a:t>Injection</a:t>
            </a:r>
            <a:endParaRPr lang="pt-PT" b="0" i="0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effectLst/>
                <a:latin typeface="Segoe UI" panose="020B0502040204020203" pitchFamily="34" charset="0"/>
              </a:rPr>
              <a:t>Diretivas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22676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93BB1"/>
      </a:accent4>
      <a:accent5>
        <a:srgbClr val="594DC3"/>
      </a:accent5>
      <a:accent6>
        <a:srgbClr val="3B60B1"/>
      </a:accent6>
      <a:hlink>
        <a:srgbClr val="7354C6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02_Main Slides">
  <a:themeElements>
    <a:clrScheme name="BRONX_05">
      <a:dk1>
        <a:sysClr val="windowText" lastClr="000000"/>
      </a:dk1>
      <a:lt1>
        <a:sysClr val="window" lastClr="FFFFFF"/>
      </a:lt1>
      <a:dk2>
        <a:srgbClr val="8A8A9B"/>
      </a:dk2>
      <a:lt2>
        <a:srgbClr val="E7E7EB"/>
      </a:lt2>
      <a:accent1>
        <a:srgbClr val="7900DF"/>
      </a:accent1>
      <a:accent2>
        <a:srgbClr val="FF154C"/>
      </a:accent2>
      <a:accent3>
        <a:srgbClr val="D50984"/>
      </a:accent3>
      <a:accent4>
        <a:srgbClr val="FF6000"/>
      </a:accent4>
      <a:accent5>
        <a:srgbClr val="101A2E"/>
      </a:accent5>
      <a:accent6>
        <a:srgbClr val="AC25FF"/>
      </a:accent6>
      <a:hlink>
        <a:srgbClr val="F833A5"/>
      </a:hlink>
      <a:folHlink>
        <a:srgbClr val="BFBFBF"/>
      </a:folHlink>
    </a:clrScheme>
    <a:fontScheme name="Roboto_PT Sans">
      <a:majorFont>
        <a:latin typeface="Roboto Black"/>
        <a:ea typeface=""/>
        <a:cs typeface=""/>
      </a:majorFont>
      <a:minorFont>
        <a:latin typeface="PT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one_Main_Theme" id="{984CA928-AC55-48D1-A2CF-EFEF96F6FFC2}" vid="{10C4037B-0339-4D19-8E02-D5EA7933CD33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1022</Words>
  <Application>Microsoft Office PowerPoint</Application>
  <PresentationFormat>Ecrã Panorâmico</PresentationFormat>
  <Paragraphs>243</Paragraphs>
  <Slides>27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27</vt:i4>
      </vt:variant>
    </vt:vector>
  </HeadingPairs>
  <TitlesOfParts>
    <vt:vector size="38" baseType="lpstr">
      <vt:lpstr>Arial</vt:lpstr>
      <vt:lpstr>Calibri</vt:lpstr>
      <vt:lpstr>Century Gothic</vt:lpstr>
      <vt:lpstr>fontello</vt:lpstr>
      <vt:lpstr>PT Sans</vt:lpstr>
      <vt:lpstr>Roboto Black</vt:lpstr>
      <vt:lpstr>Segoe UI</vt:lpstr>
      <vt:lpstr>Source Sans Pro</vt:lpstr>
      <vt:lpstr>FunkyShapesDarkVTI</vt:lpstr>
      <vt:lpstr>BrushVTI</vt:lpstr>
      <vt:lpstr>02_Main Slides</vt:lpstr>
      <vt:lpstr>O QUE TEM DE SABER / Revisões</vt:lpstr>
      <vt:lpstr>Saber:</vt:lpstr>
      <vt:lpstr>Avaliação</vt:lpstr>
      <vt:lpstr>GIT r</vt:lpstr>
      <vt:lpstr>Plano</vt:lpstr>
      <vt:lpstr>Type-SCRIPT r</vt:lpstr>
      <vt:lpstr>Plano</vt:lpstr>
      <vt:lpstr>Angular r</vt:lpstr>
      <vt:lpstr>Plano</vt:lpstr>
      <vt:lpstr>PHP r</vt:lpstr>
      <vt:lpstr>Plano</vt:lpstr>
      <vt:lpstr>Node r</vt:lpstr>
      <vt:lpstr>Apresentação do PowerPoint</vt:lpstr>
      <vt:lpstr>Node r</vt:lpstr>
      <vt:lpstr>Type-SCRIPT r</vt:lpstr>
      <vt:lpstr>REVISOES OOP</vt:lpstr>
      <vt:lpstr>Apresentação do PowerPoint</vt:lpstr>
      <vt:lpstr>Configurar o nosso ambiente- p1 </vt:lpstr>
      <vt:lpstr>Configurar o nosso ambiente- p2 </vt:lpstr>
      <vt:lpstr>Declaraçao de Variaveis eTipos de dados </vt:lpstr>
      <vt:lpstr>Mais sobre tipos</vt:lpstr>
      <vt:lpstr>Funções</vt:lpstr>
      <vt:lpstr>INTERFACES</vt:lpstr>
      <vt:lpstr>Class e extras</vt:lpstr>
      <vt:lpstr>Iteradores</vt:lpstr>
      <vt:lpstr>Public vs private vs protected</vt:lpstr>
      <vt:lpstr>GETTERS AND SETTERS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r</dc:title>
  <dc:creator>Moises</dc:creator>
  <cp:lastModifiedBy>Moises</cp:lastModifiedBy>
  <cp:revision>9</cp:revision>
  <dcterms:created xsi:type="dcterms:W3CDTF">2021-03-01T07:26:51Z</dcterms:created>
  <dcterms:modified xsi:type="dcterms:W3CDTF">2021-03-01T11:32:49Z</dcterms:modified>
</cp:coreProperties>
</file>