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e data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1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3" name="Nível um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um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c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nformação factual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Informação factual</a:t>
            </a:r>
          </a:p>
        </p:txBody>
      </p:sp>
      <p:sp>
        <p:nvSpPr>
          <p:cNvPr id="107" name="Nível um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ição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Atribuição</a:t>
            </a:r>
          </a:p>
        </p:txBody>
      </p:sp>
      <p:sp>
        <p:nvSpPr>
          <p:cNvPr id="116" name="Nível um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icture Placeholder 4"/>
          <p:cNvSpPr/>
          <p:nvPr>
            <p:ph type="pic" idx="21"/>
          </p:nvPr>
        </p:nvSpPr>
        <p:spPr>
          <a:xfrm>
            <a:off x="9500090" y="0"/>
            <a:ext cx="14901839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Número do diapositivo"/>
          <p:cNvSpPr txBox="1"/>
          <p:nvPr>
            <p:ph type="sldNum" sz="quarter" idx="2"/>
          </p:nvPr>
        </p:nvSpPr>
        <p:spPr>
          <a:xfrm>
            <a:off x="11785811" y="12344400"/>
            <a:ext cx="5686638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 defTabSz="1828433">
              <a:defRPr sz="2200">
                <a:solidFill>
                  <a:srgbClr val="AAA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3" name="Nível um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or e data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2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 alterna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do diapositivo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do diapositivo</a:t>
            </a:r>
          </a:p>
        </p:txBody>
      </p:sp>
      <p:sp>
        <p:nvSpPr>
          <p:cNvPr id="33" name="Imagem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Nível um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do diapositivo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alí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43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4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alíne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61" name="Imagem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ubtítulo do diapositivo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63" name="Nível um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úmero do diapositivo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ção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Título de secção</a:t>
            </a:r>
          </a:p>
        </p:txBody>
      </p:sp>
      <p:sp>
        <p:nvSpPr>
          <p:cNvPr id="7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80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8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89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ubtítulo da agenda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da agenda</a:t>
            </a:r>
          </a:p>
        </p:txBody>
      </p:sp>
      <p:sp>
        <p:nvSpPr>
          <p:cNvPr id="9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do diapositivo</a:t>
            </a:r>
          </a:p>
        </p:txBody>
      </p:sp>
      <p:sp>
        <p:nvSpPr>
          <p:cNvPr id="3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Marta Martinho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161" name="Linguagens de programação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Linguagens de programação</a:t>
            </a:r>
          </a:p>
        </p:txBody>
      </p:sp>
      <p:sp>
        <p:nvSpPr>
          <p:cNvPr id="162" name="Estruturas de controlo - instruções de decisã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Estruturas de controlo - instruções de decisão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 </a:t>
            </a:r>
          </a:p>
        </p:txBody>
      </p:sp>
      <p:sp>
        <p:nvSpPr>
          <p:cNvPr id="20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08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2447" y="1241689"/>
            <a:ext cx="15417928" cy="11155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 </a:t>
            </a:r>
          </a:p>
        </p:txBody>
      </p:sp>
      <p:sp>
        <p:nvSpPr>
          <p:cNvPr id="21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13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7139" y="1283327"/>
            <a:ext cx="17663733" cy="9176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Instruções de decisão</a:t>
            </a:r>
          </a:p>
        </p:txBody>
      </p:sp>
      <p:sp>
        <p:nvSpPr>
          <p:cNvPr id="217" name="Rectangle 17"/>
          <p:cNvSpPr txBox="1"/>
          <p:nvPr/>
        </p:nvSpPr>
        <p:spPr>
          <a:xfrm>
            <a:off x="1733776" y="2805814"/>
            <a:ext cx="20618224" cy="6162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As estruturas de decisão permitem decidir entre executar ou não determinada ação ou decidir entre duas, ou mais, alternativas possíveis, com base numa condição ou expressão </a:t>
            </a:r>
            <a:r>
              <a:rPr b="1"/>
              <a:t>booleana</a:t>
            </a:r>
            <a:r>
              <a:t>. Podemos destacar as seguintes:</a:t>
            </a:r>
          </a:p>
          <a:p>
            <a:pPr lvl="1" marL="8936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se.. então / if(){}</a:t>
            </a:r>
          </a:p>
          <a:p>
            <a:pPr lvl="1" marL="8936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Se .. então .. senão / if(){}else{}</a:t>
            </a:r>
          </a:p>
          <a:p>
            <a:pPr lvl="1" marL="8936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Se .. então .. senão se .. então / if(){}else if(){}else{}</a:t>
            </a:r>
          </a:p>
          <a:p>
            <a:pPr lvl="1" marL="8936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Se .. então .. senão se .. então / switch(){case:}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8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2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23" name="Captura de ecrã 2017-09-28, às 12.11.07.png" descr="Captura de ecrã 2017-09-28, às 12.11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9181" y="638799"/>
            <a:ext cx="19403511" cy="8944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27" name="Rectangle 17"/>
          <p:cNvSpPr txBox="1"/>
          <p:nvPr/>
        </p:nvSpPr>
        <p:spPr>
          <a:xfrm>
            <a:off x="1733776" y="2805814"/>
            <a:ext cx="5656135" cy="4599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Escreva um algoritmo capaz de ler um número inteiro, que lhe incremente 1 no caso deste ser divisível por 3.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29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0741" y="4744378"/>
            <a:ext cx="8201558" cy="8924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6767" y="463631"/>
            <a:ext cx="13406093" cy="8160230"/>
          </a:xfrm>
          <a:prstGeom prst="rect">
            <a:avLst/>
          </a:prstGeom>
          <a:ln w="127000">
            <a:solidFill>
              <a:srgbClr val="1A5687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34" name="Rectangle 17"/>
          <p:cNvSpPr txBox="1"/>
          <p:nvPr/>
        </p:nvSpPr>
        <p:spPr>
          <a:xfrm>
            <a:off x="1733776" y="2805814"/>
            <a:ext cx="5656135" cy="4599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Escreva um algoritmo capaz de ler um número inteiro, que lhe incremente 1 no caso deste ser divisível por 3.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5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36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4380" y="309587"/>
            <a:ext cx="11053639" cy="1309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9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0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41" name="Captura de ecrã 2017-09-28, às 12.25.39.png" descr="Captura de ecrã 2017-09-28, às 12.25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5740" y="712484"/>
            <a:ext cx="20442400" cy="8886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45" name="Rectangle 17"/>
          <p:cNvSpPr txBox="1"/>
          <p:nvPr/>
        </p:nvSpPr>
        <p:spPr>
          <a:xfrm>
            <a:off x="1733776" y="2805814"/>
            <a:ext cx="5656135" cy="3952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Escreva um algoritmo capaz de ler um número inteiro e verificar se este é par ou impar.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4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042" y="4963988"/>
            <a:ext cx="9401073" cy="8604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86513" y="371544"/>
            <a:ext cx="13091787" cy="7967556"/>
          </a:xfrm>
          <a:prstGeom prst="rect">
            <a:avLst/>
          </a:prstGeom>
          <a:ln w="127000">
            <a:solidFill>
              <a:srgbClr val="1A5687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52" name="Rectangle 17"/>
          <p:cNvSpPr txBox="1"/>
          <p:nvPr/>
        </p:nvSpPr>
        <p:spPr>
          <a:xfrm>
            <a:off x="1733776" y="2805814"/>
            <a:ext cx="5656135" cy="3952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Escreva um algoritmo capaz de ler um número inteiro e verificar se este é par ou impar.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54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32423" y="93226"/>
            <a:ext cx="8802085" cy="13529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7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58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59" name="Captura de ecrã 2017-09-28, às 12.25.55.png" descr="Captura de ecrã 2017-09-28, às 12.25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6765" y="1326415"/>
            <a:ext cx="22567737" cy="8074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Organização da apresentação</a:t>
            </a:r>
          </a:p>
        </p:txBody>
      </p:sp>
      <p:sp>
        <p:nvSpPr>
          <p:cNvPr id="166" name="Rectangle 17"/>
          <p:cNvSpPr txBox="1"/>
          <p:nvPr/>
        </p:nvSpPr>
        <p:spPr>
          <a:xfrm>
            <a:off x="1733776" y="2805814"/>
            <a:ext cx="20618224" cy="55905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Operadores relacionais;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Operadores lógicos;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Tipos de instruções de decisão;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Instruções de decisão  se .. então / if(){}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Instruções de decisão se .. então .. senão / if(){}else{}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Instruções de decisão se .. então .. senão se .. então / switch(){case:};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2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63" name="Rectangle 17"/>
          <p:cNvSpPr txBox="1"/>
          <p:nvPr/>
        </p:nvSpPr>
        <p:spPr>
          <a:xfrm>
            <a:off x="1733776" y="2805814"/>
            <a:ext cx="8849661" cy="7000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93131" indent="-431131" algn="l" defTabSz="457200">
              <a:lnSpc>
                <a:spcPts val="10600"/>
              </a:lnSpc>
              <a:spcBef>
                <a:spcPts val="1200"/>
              </a:spcBef>
              <a:buSzPct val="100000"/>
              <a:buChar char="‣"/>
              <a:defRPr sz="4300">
                <a:solidFill>
                  <a:srgbClr val="53535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Escreva um algoritmo capaz de ler um número inteiro de 1 a 7, e apresentar na consola o dia da semana correspondente.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65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0591" y="1884632"/>
            <a:ext cx="13274361" cy="8401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69" name="Rectangle 17"/>
          <p:cNvSpPr txBox="1"/>
          <p:nvPr/>
        </p:nvSpPr>
        <p:spPr>
          <a:xfrm>
            <a:off x="1733776" y="2805814"/>
            <a:ext cx="8849661" cy="7000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1193131" indent="-431131" algn="l" defTabSz="457200">
              <a:lnSpc>
                <a:spcPts val="10600"/>
              </a:lnSpc>
              <a:spcBef>
                <a:spcPts val="1200"/>
              </a:spcBef>
              <a:buSzPct val="100000"/>
              <a:buChar char="‣"/>
              <a:defRPr sz="4300">
                <a:solidFill>
                  <a:srgbClr val="53535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Escreva um algoritmo capaz de ler um número inteiro de 1 a 7, e apresentar na consola o dia da semana correspondente.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0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71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1190" y="272087"/>
            <a:ext cx="10166989" cy="12703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75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76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160" y="24106"/>
            <a:ext cx="8815127" cy="13589001"/>
          </a:xfrm>
          <a:prstGeom prst="rect">
            <a:avLst/>
          </a:prstGeom>
          <a:ln w="127000">
            <a:solidFill>
              <a:srgbClr val="1A5687"/>
            </a:solidFill>
            <a:miter lim="400000"/>
          </a:ln>
        </p:spPr>
      </p:pic>
      <p:pic>
        <p:nvPicPr>
          <p:cNvPr id="277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76821" y="79232"/>
            <a:ext cx="8827656" cy="13557536"/>
          </a:xfrm>
          <a:prstGeom prst="rect">
            <a:avLst/>
          </a:prstGeom>
          <a:ln w="127000">
            <a:solidFill>
              <a:srgbClr val="1A5687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28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8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2493" y="363794"/>
            <a:ext cx="13680205" cy="12988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5" name="Marta Martinho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286" name="Linguagens de programação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Linguagens de programação</a:t>
            </a:r>
          </a:p>
        </p:txBody>
      </p:sp>
      <p:sp>
        <p:nvSpPr>
          <p:cNvPr id="287" name="Estruturas de controlo - instruções de decisã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Estruturas de controlo - instruções de decisão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Operadores relacionais</a:t>
            </a:r>
          </a:p>
        </p:txBody>
      </p:sp>
      <p:sp>
        <p:nvSpPr>
          <p:cNvPr id="17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72" name="Captura de ecrã 2017-09-28, às 11.18.22.png" descr="Captura de ecrã 2017-09-28, às 11.18.22.png"/>
          <p:cNvPicPr>
            <a:picLocks noChangeAspect="1"/>
          </p:cNvPicPr>
          <p:nvPr/>
        </p:nvPicPr>
        <p:blipFill>
          <a:blip r:embed="rId2">
            <a:extLst/>
          </a:blip>
          <a:srcRect l="1674" t="6149" r="0" b="0"/>
          <a:stretch>
            <a:fillRect/>
          </a:stretch>
        </p:blipFill>
        <p:spPr>
          <a:xfrm>
            <a:off x="4406852" y="2333780"/>
            <a:ext cx="18182185" cy="8413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176" name="Rectangle 17"/>
          <p:cNvSpPr txBox="1"/>
          <p:nvPr/>
        </p:nvSpPr>
        <p:spPr>
          <a:xfrm>
            <a:off x="1733776" y="2805814"/>
            <a:ext cx="20618224" cy="8028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Calcule o resultado das seguintes expressões, tendo em conta os valores atribuídos.</a:t>
            </a:r>
          </a:p>
          <a:p>
            <a:pPr lvl="1" marL="8936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a = 3; b = 7; c = 4; 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(a + b) &gt; b;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b &gt;= (a + 2);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 == b - a;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(b + a) &lt;= c;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(c + a) &gt; b.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 seguida construa um algoritmo que permita a confirmação dos resultados obtidos, podendo mais tarde ser implementado numa linguagem de programação.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 </a:t>
            </a:r>
          </a:p>
        </p:txBody>
      </p:sp>
      <p:sp>
        <p:nvSpPr>
          <p:cNvPr id="18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8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34416" y="276755"/>
            <a:ext cx="13811023" cy="12104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 </a:t>
            </a:r>
          </a:p>
        </p:txBody>
      </p:sp>
      <p:sp>
        <p:nvSpPr>
          <p:cNvPr id="18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8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2069" y="321306"/>
            <a:ext cx="15180159" cy="10541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Operadores lógicos</a:t>
            </a:r>
          </a:p>
        </p:txBody>
      </p:sp>
      <p:sp>
        <p:nvSpPr>
          <p:cNvPr id="19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92" name="Captura de ecrã 2017-09-28, às 11.19.24.png" descr="Captura de ecrã 2017-09-28, às 11.19.24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9335" y="2241946"/>
            <a:ext cx="19010954" cy="10439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Tabelas de verdade</a:t>
            </a:r>
          </a:p>
        </p:txBody>
      </p:sp>
      <p:sp>
        <p:nvSpPr>
          <p:cNvPr id="19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graphicFrame>
        <p:nvGraphicFramePr>
          <p:cNvPr id="197" name="Tabela"/>
          <p:cNvGraphicFramePr/>
          <p:nvPr/>
        </p:nvGraphicFramePr>
        <p:xfrm>
          <a:off x="2710846" y="3236415"/>
          <a:ext cx="12345312" cy="534589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{EEE7283C-3CF3-47DC-8721-378D4A62B228}</a:tableStyleId>
              </a:tblPr>
              <a:tblGrid>
                <a:gridCol w="2055435"/>
                <a:gridCol w="2055435"/>
                <a:gridCol w="2055435"/>
                <a:gridCol w="2055435"/>
                <a:gridCol w="2055435"/>
                <a:gridCol w="2055435"/>
              </a:tblGrid>
              <a:tr h="1066638">
                <a:tc>
                  <a:txBody>
                    <a:bodyPr/>
                    <a:lstStyle/>
                    <a:p>
                      <a:pPr defTabSz="1088638">
                        <a:defRPr b="0" sz="1800"/>
                      </a:pPr>
                      <a:r>
                        <a:rPr b="1" i="1" sz="4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b="0" sz="1800"/>
                      </a:pPr>
                      <a:r>
                        <a:rPr b="1" i="1" sz="4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b="0" sz="1800"/>
                      </a:pPr>
                      <a:r>
                        <a:rPr b="1" i="1" sz="4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E b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b="0" sz="1800"/>
                      </a:pPr>
                      <a:r>
                        <a:rPr b="1" i="1" sz="4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OU b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b="0" sz="1800"/>
                      </a:pPr>
                      <a:r>
                        <a:rPr b="1" i="1" sz="4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NAO a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b="0" sz="1800"/>
                      </a:pPr>
                      <a:r>
                        <a:rPr b="1" i="1" sz="43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NAO b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B1B1B1"/>
                    </a:solidFill>
                  </a:tcPr>
                </a:tc>
              </a:tr>
              <a:tr h="1066638"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</a:tr>
              <a:tr h="1066638"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</a:tr>
              <a:tr h="1066638"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E4E4E4"/>
                    </a:solidFill>
                  </a:tcPr>
                </a:tc>
              </a:tr>
              <a:tr h="1066638"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solidFill>
                            <a:srgbClr val="53535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1088638">
                        <a:defRPr sz="1800"/>
                      </a:pPr>
                      <a:r>
                        <a:rPr b="1" i="1" sz="430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98" name="Captura de ecrã 2017-09-28, às 11.32.44.png" descr="Captura de ecrã 2017-09-28, às 11.32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61637" y="8558522"/>
            <a:ext cx="11582923" cy="3838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02" name="Rectangle 17"/>
          <p:cNvSpPr txBox="1"/>
          <p:nvPr/>
        </p:nvSpPr>
        <p:spPr>
          <a:xfrm>
            <a:off x="1733776" y="2805814"/>
            <a:ext cx="20618224" cy="7305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Determine o resultado das seguintes expressões, considerando as variáveis do tipo lógico e as respetivas atribuições.</a:t>
            </a:r>
          </a:p>
          <a:p>
            <a:pPr lvl="1" marL="8936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a = verdadeiro; b = falso; c = falso; d = verdadeiro; 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a OU (b E c) OU (NAO d OU NAO a);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NAO(NAO a OU b) E (c OU d);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b E NAO c OU a E d;</a:t>
            </a:r>
          </a:p>
          <a:p>
            <a:pPr lvl="2" marL="14397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NAO a E NAO NAO c E d.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 seguida construa um algoritmo que permita a confirmação dos resultados obtidos, podendo mais tarde ser implementado numa linguagem de programação.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3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