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um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ão factual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Informação factual</a:t>
            </a:r>
          </a:p>
        </p:txBody>
      </p:sp>
      <p:sp>
        <p:nvSpPr>
          <p:cNvPr id="107" name="Nível um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um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icture Placeholder 4"/>
          <p:cNvSpPr/>
          <p:nvPr>
            <p:ph type="pic" idx="21"/>
          </p:nvPr>
        </p:nvSpPr>
        <p:spPr>
          <a:xfrm>
            <a:off x="9500090" y="0"/>
            <a:ext cx="14901839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úmero do diapositivo"/>
          <p:cNvSpPr txBox="1"/>
          <p:nvPr>
            <p:ph type="sldNum" sz="quarter" idx="2"/>
          </p:nvPr>
        </p:nvSpPr>
        <p:spPr>
          <a:xfrm>
            <a:off x="11785811" y="12344400"/>
            <a:ext cx="5686638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 defTabSz="1828433">
              <a:defRPr sz="2200">
                <a:solidFill>
                  <a:srgbClr val="AAAAA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um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e data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o diapositivo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3" name="Imagem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1" name="Imagem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o diapositivo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3" name="Nível um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ção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secção</a:t>
            </a:r>
          </a:p>
        </p:txBody>
      </p:sp>
      <p:sp>
        <p:nvSpPr>
          <p:cNvPr id="72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0" name="Subtítulo do diapositivo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a agenda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Subtítulo da agenda</a:t>
            </a:r>
          </a:p>
        </p:txBody>
      </p:sp>
      <p:sp>
        <p:nvSpPr>
          <p:cNvPr id="91" name="Número do diapositivo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AED / AED 1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 / AED 1</a:t>
            </a:r>
          </a:p>
        </p:txBody>
      </p:sp>
      <p:sp>
        <p:nvSpPr>
          <p:cNvPr id="161" name="Vetores/Array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Vetores/Arrays</a:t>
            </a:r>
          </a:p>
        </p:txBody>
      </p:sp>
      <p:graphicFrame>
        <p:nvGraphicFramePr>
          <p:cNvPr id="162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Ordenação</a:t>
            </a:r>
          </a:p>
        </p:txBody>
      </p:sp>
      <p:sp>
        <p:nvSpPr>
          <p:cNvPr id="20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0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851" y="2242699"/>
            <a:ext cx="12320166" cy="100730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Agrupar"/>
          <p:cNvGrpSpPr/>
          <p:nvPr/>
        </p:nvGrpSpPr>
        <p:grpSpPr>
          <a:xfrm>
            <a:off x="12463460" y="6366792"/>
            <a:ext cx="11292389" cy="6387392"/>
            <a:chOff x="0" y="0"/>
            <a:chExt cx="11292388" cy="6387391"/>
          </a:xfrm>
        </p:grpSpPr>
        <p:pic>
          <p:nvPicPr>
            <p:cNvPr id="207" name="Captura de ecrã 2017-03-12, às 21.50.38.png" descr="Captura de ecrã 2017-03-12, às 21.50.3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028" y="0"/>
              <a:ext cx="11106664" cy="17804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Captura de ecrã 2017-03-12, às 21.50.46.png" descr="Captura de ecrã 2017-03-12, às 21.50.46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1418734"/>
              <a:ext cx="11292389" cy="1564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Captura de ecrã 2017-03-12, às 21.51.34.png" descr="Captura de ecrã 2017-03-12, às 21.51.34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002351"/>
              <a:ext cx="11292389" cy="1820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Captura de ecrã 2017-03-12, às 21.51.43.png" descr="Captura de ecrã 2017-03-12, às 21.51.43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111" y="4566955"/>
              <a:ext cx="11263945" cy="1820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15" name="Rectangle 17"/>
          <p:cNvSpPr txBox="1"/>
          <p:nvPr/>
        </p:nvSpPr>
        <p:spPr>
          <a:xfrm>
            <a:off x="1733776" y="2805814"/>
            <a:ext cx="20618224" cy="1971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Evolua o programa criado anteriormente, de forma a que os números gerados sejam apresentados ao utilizador ordenados por ordem crescente.</a:t>
            </a:r>
          </a:p>
        </p:txBody>
      </p:sp>
      <p:sp>
        <p:nvSpPr>
          <p:cNvPr id="21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Pesquisa</a:t>
            </a:r>
          </a:p>
        </p:txBody>
      </p:sp>
      <p:sp>
        <p:nvSpPr>
          <p:cNvPr id="22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21" name="Captura de ecrã 2017-03-12, às 18.26.00.png" descr="Captura de ecrã 2017-03-12, às 18.2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9741" y="142420"/>
            <a:ext cx="12516354" cy="10442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25" name="Rectangle 17"/>
          <p:cNvSpPr txBox="1"/>
          <p:nvPr/>
        </p:nvSpPr>
        <p:spPr>
          <a:xfrm>
            <a:off x="1733776" y="2805814"/>
            <a:ext cx="20618224" cy="1971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Evolua ainda o programa, de modo a ser possível informar o utilizador se um determinado número por si inserido, existe no conjunto criado, e se sim, que o informe acerca do índice do array onde está armazenado.</a:t>
            </a:r>
          </a:p>
        </p:txBody>
      </p:sp>
      <p:sp>
        <p:nvSpPr>
          <p:cNvPr id="22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3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231" name="Rectangle 17"/>
          <p:cNvSpPr txBox="1"/>
          <p:nvPr/>
        </p:nvSpPr>
        <p:spPr>
          <a:xfrm>
            <a:off x="1733776" y="2805814"/>
            <a:ext cx="20618224" cy="349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Uma string é um array de caracteres cujo último elemento é o caracter convencionado como terminador ‘\0’, que indica o fim da string; 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Para</a:t>
            </a:r>
            <a:r>
              <a:t> definir uma string como vazia, basta colocar o caracter terminador no primeiro elemento do </a:t>
            </a:r>
            <a:r>
              <a:rPr i="1"/>
              <a:t>array </a:t>
            </a:r>
            <a:r>
              <a:t>(exemplo: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texto2[0] = ‘\0’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3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3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8925" y="2665637"/>
            <a:ext cx="20216840" cy="10250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4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5648" y="2661150"/>
            <a:ext cx="17952178" cy="10175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4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4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0075" y="2769289"/>
            <a:ext cx="22145307" cy="7132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5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2521392"/>
            <a:ext cx="17424532" cy="10717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m" descr="Imagem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6850" y="2552700"/>
            <a:ext cx="16981690" cy="2557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5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5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8072" y="2189842"/>
            <a:ext cx="17763790" cy="10745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Organização da apresentação</a:t>
            </a:r>
          </a:p>
        </p:txBody>
      </p:sp>
      <p:sp>
        <p:nvSpPr>
          <p:cNvPr id="166" name="Rectangle 17"/>
          <p:cNvSpPr txBox="1"/>
          <p:nvPr/>
        </p:nvSpPr>
        <p:spPr>
          <a:xfrm>
            <a:off x="1733776" y="2805813"/>
            <a:ext cx="12360178" cy="5323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Definição de vetor/array;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Declaração e índice de arrays unidimensionais;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Ordenação de arrays;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Pesquisa em arrays;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Arrays de caracteres - String;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Arrays bidimensionais (matrizes).</a:t>
            </a:r>
          </a:p>
        </p:txBody>
      </p:sp>
      <p:sp>
        <p:nvSpPr>
          <p:cNvPr id="16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6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328" y="2445597"/>
            <a:ext cx="21013344" cy="8159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6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6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5464" y="2295137"/>
            <a:ext cx="21296643" cy="8438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7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982" y="3765270"/>
            <a:ext cx="22024036" cy="3917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7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7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0171" y="2446477"/>
            <a:ext cx="20548410" cy="8823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8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8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3399" y="2413852"/>
            <a:ext cx="21794198" cy="6998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8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8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045" y="2340693"/>
            <a:ext cx="21847910" cy="8131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9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9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043" y="2449792"/>
            <a:ext cx="17797760" cy="10011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Array de caracteres - String</a:t>
            </a:r>
          </a:p>
        </p:txBody>
      </p:sp>
      <p:sp>
        <p:nvSpPr>
          <p:cNvPr id="29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29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9477" y="2207510"/>
            <a:ext cx="16137785" cy="10448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Vetores/Arrays bidimensionais</a:t>
            </a:r>
          </a:p>
        </p:txBody>
      </p:sp>
      <p:sp>
        <p:nvSpPr>
          <p:cNvPr id="301" name="Rectangle 17"/>
          <p:cNvSpPr txBox="1"/>
          <p:nvPr/>
        </p:nvSpPr>
        <p:spPr>
          <a:xfrm>
            <a:off x="1733776" y="2805814"/>
            <a:ext cx="20618224" cy="4523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São estruturas de dados;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São arrays bidimensionais;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Têm tamanho fixo;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Guardam elementos com o mesmo tipo de dados;</a:t>
            </a:r>
          </a:p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Vetores/Arrays bidimensionais</a:t>
            </a:r>
          </a:p>
        </p:txBody>
      </p:sp>
      <p:sp>
        <p:nvSpPr>
          <p:cNvPr id="30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0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4467" y="2303641"/>
            <a:ext cx="18324152" cy="9473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Definição</a:t>
            </a:r>
          </a:p>
        </p:txBody>
      </p:sp>
      <p:sp>
        <p:nvSpPr>
          <p:cNvPr id="171" name="Rectangle 17"/>
          <p:cNvSpPr txBox="1"/>
          <p:nvPr/>
        </p:nvSpPr>
        <p:spPr>
          <a:xfrm>
            <a:off x="1733776" y="2805814"/>
            <a:ext cx="20618224" cy="6924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São estruturas de dados;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Resolve o problema de várias variáveis do mesmo tipo;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Guardam elementos com o mesmo tipo de dados;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Têm tamanho fixo;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Espaço reservado na memória é sequencial;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Um array consiste numa sequência de bytes contígua na memória;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Cada elemento pode ser acedido pelo seu índice.</a:t>
            </a:r>
          </a:p>
          <a:p>
            <a:pPr marL="342900" indent="-342900" algn="l" defTabSz="1828433">
              <a:lnSpc>
                <a:spcPct val="150000"/>
              </a:lnSpc>
              <a:spcBef>
                <a:spcPts val="1200"/>
              </a:spcBef>
              <a:buSzPct val="100000"/>
              <a:buFont typeface="Helvetica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Um array não é mais que um apontador, que aponta para o primeiro byte da sequência na memória.</a:t>
            </a:r>
          </a:p>
        </p:txBody>
      </p:sp>
      <p:sp>
        <p:nvSpPr>
          <p:cNvPr id="17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Declaração e atribuição de valores</a:t>
            </a:r>
          </a:p>
        </p:txBody>
      </p:sp>
      <p:sp>
        <p:nvSpPr>
          <p:cNvPr id="31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1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5833" y="2460547"/>
            <a:ext cx="11644387" cy="9469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Declaração e atribuição de valores</a:t>
            </a:r>
          </a:p>
        </p:txBody>
      </p:sp>
      <p:sp>
        <p:nvSpPr>
          <p:cNvPr id="31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31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888" y="2404304"/>
            <a:ext cx="21301319" cy="9463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321" name="Rectangle 17"/>
          <p:cNvSpPr txBox="1"/>
          <p:nvPr/>
        </p:nvSpPr>
        <p:spPr>
          <a:xfrm>
            <a:off x="1733776" y="2805814"/>
            <a:ext cx="20618224" cy="13233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Preencher uma matriz com a tabuada de 1 a 10.</a:t>
            </a:r>
          </a:p>
        </p:txBody>
      </p:sp>
      <p:sp>
        <p:nvSpPr>
          <p:cNvPr id="322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5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326" name="Rectangle 17"/>
          <p:cNvSpPr txBox="1"/>
          <p:nvPr/>
        </p:nvSpPr>
        <p:spPr>
          <a:xfrm>
            <a:off x="1733776" y="2805814"/>
            <a:ext cx="20618224" cy="2618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Crie uma aplicação que guarde o nome e as notas das disciplinas de português e matemática de uma turma de 10 alunos e que após a introdução das notas, mostre no ecrã a pauta(nome, nota português e nota matemática) e a média da turma a cada disciplina.</a:t>
            </a:r>
          </a:p>
        </p:txBody>
      </p:sp>
      <p:sp>
        <p:nvSpPr>
          <p:cNvPr id="327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0" name="AED / AED 1"/>
          <p:cNvSpPr txBox="1"/>
          <p:nvPr>
            <p:ph type="ctrTitle"/>
          </p:nvPr>
        </p:nvSpPr>
        <p:spPr>
          <a:xfrm>
            <a:off x="1219200" y="3089010"/>
            <a:ext cx="21945600" cy="4267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AED / AED 1</a:t>
            </a:r>
          </a:p>
        </p:txBody>
      </p:sp>
      <p:sp>
        <p:nvSpPr>
          <p:cNvPr id="331" name="Vetores/Array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Vetores/Arrays</a:t>
            </a:r>
          </a:p>
        </p:txBody>
      </p:sp>
      <p:graphicFrame>
        <p:nvGraphicFramePr>
          <p:cNvPr id="332" name="Tabela"/>
          <p:cNvGraphicFramePr/>
          <p:nvPr/>
        </p:nvGraphicFramePr>
        <p:xfrm>
          <a:off x="9349601" y="12009657"/>
          <a:ext cx="5722899" cy="520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0198"/>
              </a:tblGrid>
              <a:tr h="50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Marta Martinho 2022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sp>
        <p:nvSpPr>
          <p:cNvPr id="176" name="TextBox 16"/>
          <p:cNvSpPr txBox="1"/>
          <p:nvPr/>
        </p:nvSpPr>
        <p:spPr>
          <a:xfrm>
            <a:off x="1985512" y="1331490"/>
            <a:ext cx="13971067" cy="1005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Declaração e atribuição de valores</a:t>
            </a:r>
          </a:p>
        </p:txBody>
      </p:sp>
      <p:pic>
        <p:nvPicPr>
          <p:cNvPr id="177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5753" y="2930169"/>
            <a:ext cx="16133750" cy="7227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0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1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7410" y="1441707"/>
            <a:ext cx="17619725" cy="784362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16"/>
          <p:cNvSpPr txBox="1"/>
          <p:nvPr/>
        </p:nvSpPr>
        <p:spPr>
          <a:xfrm>
            <a:off x="1985512" y="1331490"/>
            <a:ext cx="13971067" cy="10058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Declaração e atribuição de valores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  <p:pic>
        <p:nvPicPr>
          <p:cNvPr id="186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17" y="811669"/>
            <a:ext cx="24307566" cy="9855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190" name="Rectangle 17"/>
          <p:cNvSpPr txBox="1"/>
          <p:nvPr/>
        </p:nvSpPr>
        <p:spPr>
          <a:xfrm>
            <a:off x="1733776" y="2805814"/>
            <a:ext cx="20618224" cy="1971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Crie uma aplicação que guarde 10 números inteiros, com início em 100 e os restantes incrementados em 10.  Depois de recolhidos os números, aceda a esses números e imprima-os no ecrã.</a:t>
            </a:r>
          </a:p>
        </p:txBody>
      </p:sp>
      <p:sp>
        <p:nvSpPr>
          <p:cNvPr id="19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195" name="Rectangle 17"/>
          <p:cNvSpPr txBox="1"/>
          <p:nvPr/>
        </p:nvSpPr>
        <p:spPr>
          <a:xfrm>
            <a:off x="1733776" y="2805814"/>
            <a:ext cx="20618224" cy="1971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Com base no exercício anterior crie uma </a:t>
            </a:r>
            <a:r>
              <a:rPr u="sng"/>
              <a:t>sub-rotina</a:t>
            </a:r>
            <a:r>
              <a:t> que recolha 10 números com inicio em 100 e os restantes incrementados em 10 relativamente ao anterior. De seguida implemente uma outra sub-rotina que imprima os números recolhidos no ecrã.</a:t>
            </a:r>
          </a:p>
        </p:txBody>
      </p:sp>
      <p:sp>
        <p:nvSpPr>
          <p:cNvPr id="196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21"/>
          <p:cNvSpPr/>
          <p:nvPr/>
        </p:nvSpPr>
        <p:spPr>
          <a:xfrm>
            <a:off x="3174" y="-34072"/>
            <a:ext cx="24377651" cy="1079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1828433">
              <a:lnSpc>
                <a:spcPct val="100000"/>
              </a:lnSpc>
              <a:defRPr sz="3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" name="TextBox 16"/>
          <p:cNvSpPr txBox="1"/>
          <p:nvPr/>
        </p:nvSpPr>
        <p:spPr>
          <a:xfrm>
            <a:off x="1724339" y="1236519"/>
            <a:ext cx="1327436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00000"/>
              </a:lnSpc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Exercício exemplo</a:t>
            </a:r>
          </a:p>
        </p:txBody>
      </p:sp>
      <p:sp>
        <p:nvSpPr>
          <p:cNvPr id="200" name="Rectangle 17"/>
          <p:cNvSpPr txBox="1"/>
          <p:nvPr/>
        </p:nvSpPr>
        <p:spPr>
          <a:xfrm>
            <a:off x="1733776" y="2805814"/>
            <a:ext cx="20618224" cy="26187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828433">
              <a:lnSpc>
                <a:spcPct val="150000"/>
              </a:lnSpc>
              <a:spcBef>
                <a:spcPts val="1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Desenvolva um programa capaz de gerar e armazenar 10 números inteiros aleatórios entre 0 e 100. Depois de recolhidos os números gerados devem ser apresentados ao utilizador. Recorra à implementação de sub-rotinas para desenvolvimento do programa.</a:t>
            </a:r>
          </a:p>
        </p:txBody>
      </p:sp>
      <p:sp>
        <p:nvSpPr>
          <p:cNvPr id="201" name="Marta Martinho 2020"/>
          <p:cNvSpPr txBox="1"/>
          <p:nvPr/>
        </p:nvSpPr>
        <p:spPr>
          <a:xfrm>
            <a:off x="137232" y="13302815"/>
            <a:ext cx="187205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Marta Martinho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