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o diapositivo"/>
          <p:cNvSpPr txBox="1"/>
          <p:nvPr>
            <p:ph type="sldNum" sz="quarter" idx="2"/>
          </p:nvPr>
        </p:nvSpPr>
        <p:spPr>
          <a:xfrm>
            <a:off x="22697093" y="782794"/>
            <a:ext cx="824809" cy="551073"/>
          </a:xfrm>
          <a:prstGeom prst="rect">
            <a:avLst/>
          </a:prstGeom>
        </p:spPr>
        <p:txBody>
          <a:bodyPr wrap="square" lIns="108863" tIns="108863" rIns="108863" bIns="108863" anchor="ctr"/>
          <a:lstStyle>
            <a:lvl1pPr defTabSz="1088638"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Texto do título"/>
          <p:cNvSpPr txBox="1"/>
          <p:nvPr>
            <p:ph type="title"/>
          </p:nvPr>
        </p:nvSpPr>
        <p:spPr>
          <a:xfrm>
            <a:off x="865768" y="2063576"/>
            <a:ext cx="22974187" cy="1133519"/>
          </a:xfrm>
          <a:prstGeom prst="rect">
            <a:avLst/>
          </a:prstGeom>
        </p:spPr>
        <p:txBody>
          <a:bodyPr lIns="108863" tIns="108863" rIns="108863" bIns="108863" anchor="ctr">
            <a:noAutofit/>
          </a:bodyPr>
          <a:lstStyle>
            <a:lvl1pPr defTabSz="1088638">
              <a:lnSpc>
                <a:spcPct val="100000"/>
              </a:lnSpc>
              <a:defRPr cap="all" spc="0" sz="60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159" name="Nível um…"/>
          <p:cNvSpPr txBox="1"/>
          <p:nvPr>
            <p:ph type="body" sz="quarter" idx="1"/>
          </p:nvPr>
        </p:nvSpPr>
        <p:spPr>
          <a:xfrm>
            <a:off x="914182" y="3649890"/>
            <a:ext cx="22782121" cy="1075882"/>
          </a:xfrm>
          <a:prstGeom prst="rect">
            <a:avLst/>
          </a:prstGeom>
        </p:spPr>
        <p:txBody>
          <a:bodyPr lIns="108863" tIns="108863" rIns="108863" bIns="108863">
            <a:noAutofit/>
          </a:bodyPr>
          <a:lstStyle>
            <a:lvl1pPr marL="0" indent="0" algn="ctr" defTabSz="1088638">
              <a:lnSpc>
                <a:spcPct val="100000"/>
              </a:lnSpc>
              <a:spcBef>
                <a:spcPts val="700"/>
              </a:spcBef>
              <a:buSzTx/>
              <a:buNone/>
              <a:defRPr cap="all" sz="3100">
                <a:solidFill>
                  <a:srgbClr val="216BA9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  <a:lvl2pPr marL="1579159" indent="-490520" algn="ctr" defTabSz="1088638">
              <a:lnSpc>
                <a:spcPct val="100000"/>
              </a:lnSpc>
              <a:spcBef>
                <a:spcPts val="700"/>
              </a:spcBef>
              <a:buSzPct val="100000"/>
              <a:buChar char="–"/>
              <a:defRPr cap="all" sz="3100">
                <a:solidFill>
                  <a:srgbClr val="216BA9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2pPr>
            <a:lvl3pPr marL="2621327" indent="-444049" algn="ctr" defTabSz="1088638">
              <a:lnSpc>
                <a:spcPct val="100000"/>
              </a:lnSpc>
              <a:spcBef>
                <a:spcPts val="700"/>
              </a:spcBef>
              <a:buSzPct val="100000"/>
              <a:defRPr cap="all" sz="3100">
                <a:solidFill>
                  <a:srgbClr val="216BA9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3pPr>
            <a:lvl4pPr marL="3777246" indent="-511330" algn="ctr" defTabSz="1088638">
              <a:lnSpc>
                <a:spcPct val="100000"/>
              </a:lnSpc>
              <a:spcBef>
                <a:spcPts val="700"/>
              </a:spcBef>
              <a:buSzPct val="100000"/>
              <a:buChar char="–"/>
              <a:defRPr cap="all" sz="3100">
                <a:solidFill>
                  <a:srgbClr val="216BA9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4pPr>
            <a:lvl5pPr marL="4865885" indent="-511330" algn="ctr" defTabSz="1088638">
              <a:lnSpc>
                <a:spcPct val="100000"/>
              </a:lnSpc>
              <a:spcBef>
                <a:spcPts val="700"/>
              </a:spcBef>
              <a:buSzPct val="100000"/>
              <a:buChar char="»"/>
              <a:defRPr cap="all" sz="3100">
                <a:solidFill>
                  <a:srgbClr val="216BA9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60" name="Retângulo"/>
          <p:cNvSpPr/>
          <p:nvPr/>
        </p:nvSpPr>
        <p:spPr>
          <a:xfrm>
            <a:off x="1" y="13522004"/>
            <a:ext cx="24387174" cy="348505"/>
          </a:xfrm>
          <a:prstGeom prst="rect">
            <a:avLst/>
          </a:prstGeom>
          <a:gradFill>
            <a:gsLst>
              <a:gs pos="0">
                <a:srgbClr val="216BA9"/>
              </a:gs>
              <a:gs pos="100000">
                <a:srgbClr val="8AB147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defTabSz="1088638">
              <a:lnSpc>
                <a:spcPct val="100000"/>
              </a:lnSpc>
              <a:defRPr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1" name="Imagem1.png" descr="Imagem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0593" y="690030"/>
            <a:ext cx="3378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m2.png" descr="Imagem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1400" y="658280"/>
            <a:ext cx="19812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m3.png" descr="Imagem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05608" y="698939"/>
            <a:ext cx="2032001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tângulo"/>
          <p:cNvSpPr/>
          <p:nvPr/>
        </p:nvSpPr>
        <p:spPr>
          <a:xfrm>
            <a:off x="10094377" y="3222721"/>
            <a:ext cx="4271935" cy="56137"/>
          </a:xfrm>
          <a:prstGeom prst="rect">
            <a:avLst/>
          </a:prstGeom>
          <a:solidFill>
            <a:srgbClr val="216BA9"/>
          </a:solidFill>
          <a:ln w="12700">
            <a:miter lim="400000"/>
          </a:ln>
        </p:spPr>
        <p:txBody>
          <a:bodyPr lIns="45719" rIns="45719" anchor="ctr"/>
          <a:lstStyle/>
          <a:p>
            <a:pPr defTabSz="1088638">
              <a:lnSpc>
                <a:spcPct val="100000"/>
              </a:lnSpc>
              <a:defRPr sz="4300">
                <a:solidFill>
                  <a:srgbClr val="216B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5" name="LogosRodapé.png" descr="LogosRodapé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0494" y="12436137"/>
            <a:ext cx="81153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176" name="Subprogram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Subprogramas</a:t>
            </a:r>
          </a:p>
        </p:txBody>
      </p:sp>
      <p:graphicFrame>
        <p:nvGraphicFramePr>
          <p:cNvPr id="177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22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a função </a:t>
            </a:r>
            <a:r>
              <a:rPr b="1"/>
              <a:t>media(n1,n2,n3)</a:t>
            </a:r>
            <a:r>
              <a:t> que tenha a capacidade de calcular a media de 3 valores indicados. Consuma essa função num programa que, perante a inserção dos 3 valores pelo utilizador, indique a respetiva média.</a:t>
            </a:r>
          </a:p>
        </p:txBody>
      </p:sp>
      <p:sp>
        <p:nvSpPr>
          <p:cNvPr id="22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2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87" y="3773575"/>
            <a:ext cx="13164926" cy="472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69461" y="274456"/>
            <a:ext cx="10409701" cy="1017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33" name="Rectangle 17"/>
          <p:cNvSpPr txBox="1"/>
          <p:nvPr/>
        </p:nvSpPr>
        <p:spPr>
          <a:xfrm>
            <a:off x="1733776" y="2805814"/>
            <a:ext cx="20618224" cy="1323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3269" y="413938"/>
            <a:ext cx="10597462" cy="1288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3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0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764" y="3984265"/>
            <a:ext cx="10676822" cy="430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5135" y="324898"/>
            <a:ext cx="10676822" cy="13068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45" name="Rectangle 17"/>
          <p:cNvSpPr txBox="1"/>
          <p:nvPr/>
        </p:nvSpPr>
        <p:spPr>
          <a:xfrm>
            <a:off x="1733776" y="2805814"/>
            <a:ext cx="20618224" cy="2771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É necessário criar uma aplicação que calcule a potência matemática através da inserção da base e do expoente. Como o cálculo da potência pode ser necessário de efetuar em diferentes pontos do programa, use uma sub-rotina na solução.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5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1" name="page9image25285504.png" descr="page9image252855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82" y="3137510"/>
            <a:ext cx="21932836" cy="6317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5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73" y="2846786"/>
            <a:ext cx="11050080" cy="6801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4225" y="2633492"/>
            <a:ext cx="11231851" cy="7314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6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1796" y="574656"/>
            <a:ext cx="13364858" cy="12718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6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5943" y="1062776"/>
            <a:ext cx="13686123" cy="939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71" name="Rectangle 17"/>
          <p:cNvSpPr txBox="1"/>
          <p:nvPr/>
        </p:nvSpPr>
        <p:spPr>
          <a:xfrm>
            <a:off x="1733776" y="2805814"/>
            <a:ext cx="20618224" cy="3571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uma aplicação que receba do utilizador um numero e que escreva na consola os números de 1 até ao mesmo usando o procedimento </a:t>
            </a:r>
            <a:r>
              <a:rPr b="1"/>
              <a:t>imprimeNumeros(numero)</a:t>
            </a:r>
            <a:r>
              <a:t>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81" name="Rectangle 17"/>
          <p:cNvSpPr txBox="1"/>
          <p:nvPr/>
        </p:nvSpPr>
        <p:spPr>
          <a:xfrm>
            <a:off x="1733776" y="2805813"/>
            <a:ext cx="12360178" cy="532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Vantagens no uso de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Componentes das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Funções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Procedimentos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Passagem de argumentos/parâmetros por valor e por referência</a:t>
            </a:r>
          </a:p>
        </p:txBody>
      </p:sp>
      <p:sp>
        <p:nvSpPr>
          <p:cNvPr id="18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7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190" y="171535"/>
            <a:ext cx="10635469" cy="1079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97" y="2882388"/>
            <a:ext cx="13274361" cy="6037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8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8575" y="333941"/>
            <a:ext cx="13048118" cy="13048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8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7353" y="3213319"/>
            <a:ext cx="10435679" cy="4456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7620" y="1228434"/>
            <a:ext cx="11518912" cy="826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93" name="Rectangle 17"/>
          <p:cNvSpPr txBox="1"/>
          <p:nvPr/>
        </p:nvSpPr>
        <p:spPr>
          <a:xfrm>
            <a:off x="1733776" y="2805814"/>
            <a:ext cx="20618224" cy="4218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uma aplicação que receba do utilizador um intervalo de inteiros e que escreva na consola se cada inteiro nesse intervalo é ou não primo. Crie uma função </a:t>
            </a:r>
            <a:r>
              <a:rPr b="1"/>
              <a:t>primo(numero)</a:t>
            </a:r>
            <a:r>
              <a:t> para avaliar se um dado numero é ou não primo e o procedimento </a:t>
            </a:r>
            <a:r>
              <a:rPr b="1"/>
              <a:t>mostra(numero, primo)</a:t>
            </a:r>
            <a:r>
              <a:t> para escrever na consola cada resultado processado.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" name="TextBox 16"/>
          <p:cNvSpPr txBox="1"/>
          <p:nvPr/>
        </p:nvSpPr>
        <p:spPr>
          <a:xfrm>
            <a:off x="1724339" y="1236519"/>
            <a:ext cx="20307365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valor vs referência</a:t>
            </a:r>
          </a:p>
        </p:txBody>
      </p:sp>
      <p:sp>
        <p:nvSpPr>
          <p:cNvPr id="29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9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817" y="2582236"/>
            <a:ext cx="16458366" cy="10891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TextBox 16"/>
          <p:cNvSpPr txBox="1"/>
          <p:nvPr/>
        </p:nvSpPr>
        <p:spPr>
          <a:xfrm>
            <a:off x="1724339" y="1236519"/>
            <a:ext cx="20307365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valor vs referência</a:t>
            </a:r>
          </a:p>
        </p:txBody>
      </p:sp>
      <p:sp>
        <p:nvSpPr>
          <p:cNvPr id="30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0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618" y="2321152"/>
            <a:ext cx="16160764" cy="11011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7" name="TextBox 16"/>
          <p:cNvSpPr txBox="1"/>
          <p:nvPr/>
        </p:nvSpPr>
        <p:spPr>
          <a:xfrm>
            <a:off x="1724339" y="1236519"/>
            <a:ext cx="20307365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valor vs referência</a:t>
            </a:r>
          </a:p>
        </p:txBody>
      </p:sp>
      <p:sp>
        <p:nvSpPr>
          <p:cNvPr id="30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0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7580" y="2418370"/>
            <a:ext cx="15768840" cy="10480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9179" y="6537389"/>
            <a:ext cx="8595693" cy="120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m" descr="Image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0232" y="11011517"/>
            <a:ext cx="9268316" cy="1206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315" name="Rectangle 17"/>
          <p:cNvSpPr txBox="1"/>
          <p:nvPr/>
        </p:nvSpPr>
        <p:spPr>
          <a:xfrm>
            <a:off x="1733776" y="2805814"/>
            <a:ext cx="20618224" cy="3571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Faça uma aplicação que permita a troca de valores armazenados em duas variáveis, ou seja colocar o valor da variável x na variável y e vice versa. Implemente uma sub-rotina para resolver o problema.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320" name="Subprogram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Subprogramas</a:t>
            </a:r>
          </a:p>
        </p:txBody>
      </p:sp>
      <p:graphicFrame>
        <p:nvGraphicFramePr>
          <p:cNvPr id="321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Vantagens no uso de sub-rotinas</a:t>
            </a:r>
          </a:p>
        </p:txBody>
      </p:sp>
      <p:sp>
        <p:nvSpPr>
          <p:cNvPr id="186" name="Rectangle 17"/>
          <p:cNvSpPr txBox="1"/>
          <p:nvPr/>
        </p:nvSpPr>
        <p:spPr>
          <a:xfrm>
            <a:off x="1733776" y="2805814"/>
            <a:ext cx="20618224" cy="6123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Reutilização de código;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Otimização de uso da memória;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Divisão de código em unidades mais fáceis de gerir e localizar;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Desenvolvimento em equipa;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Desenvolvimento do código em camadas;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Redução dos custos de desenvolvimento;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Código mais fácil de evoluir e de manter.</a:t>
            </a:r>
          </a:p>
        </p:txBody>
      </p:sp>
      <p:sp>
        <p:nvSpPr>
          <p:cNvPr id="18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Tipos de sub-rotinas</a:t>
            </a:r>
          </a:p>
        </p:txBody>
      </p:sp>
      <p:sp>
        <p:nvSpPr>
          <p:cNvPr id="191" name="Rectangle 17"/>
          <p:cNvSpPr txBox="1"/>
          <p:nvPr/>
        </p:nvSpPr>
        <p:spPr>
          <a:xfrm>
            <a:off x="1733776" y="2805814"/>
            <a:ext cx="20618224" cy="7647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Funções</a:t>
            </a:r>
            <a:r>
              <a:t>: conjunto de instruções agrupadas num </a:t>
            </a:r>
            <a:r>
              <a:rPr b="1"/>
              <a:t>bloco</a:t>
            </a:r>
            <a:r>
              <a:t>, ao qual é dado um </a:t>
            </a:r>
            <a:r>
              <a:rPr b="1"/>
              <a:t>nome</a:t>
            </a:r>
            <a:r>
              <a:t> e que através deste pode ser </a:t>
            </a:r>
            <a:r>
              <a:rPr b="1"/>
              <a:t>invocado, </a:t>
            </a:r>
            <a:r>
              <a:t>retornando sempre um valor à instrução de chamada.</a:t>
            </a:r>
            <a:endParaRPr b="1"/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Procedimentos</a:t>
            </a:r>
            <a:r>
              <a:t>: é em tudo parecido com a função com a grande diferença que não retorna qualquer valor à instrução de chamada 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Componentes das sub-rotinas</a:t>
            </a:r>
          </a:p>
          <a:p>
            <a: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Parâmetros ou argumentos</a:t>
            </a:r>
            <a:r>
              <a:t>: valores externos que as sub-rotinas usam no processamento.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Valores de retorno</a:t>
            </a:r>
            <a:r>
              <a:t>: valores resultantes da execução devolvidos à instrução de chamada de uma função. </a:t>
            </a:r>
          </a:p>
        </p:txBody>
      </p:sp>
      <p:sp>
        <p:nvSpPr>
          <p:cNvPr id="19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19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4575" y="680856"/>
            <a:ext cx="15679590" cy="10876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20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2" name="page5image25284880.png" descr="page5image252848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321" y="2286849"/>
            <a:ext cx="18267358" cy="8162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20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3264" y="611927"/>
            <a:ext cx="9993476" cy="11096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423" y="3213441"/>
            <a:ext cx="11515630" cy="5245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2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715" y="394029"/>
            <a:ext cx="10651006" cy="1292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21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429" y="1129006"/>
            <a:ext cx="16002152" cy="11457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