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AED / AED 1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 / AED 1</a:t>
            </a:r>
          </a:p>
        </p:txBody>
      </p:sp>
      <p:sp>
        <p:nvSpPr>
          <p:cNvPr id="161" name="Registos/Struc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Registos/Structs</a:t>
            </a:r>
          </a:p>
        </p:txBody>
      </p:sp>
      <p:graphicFrame>
        <p:nvGraphicFramePr>
          <p:cNvPr id="162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13" name="TextBox 16"/>
          <p:cNvSpPr txBox="1"/>
          <p:nvPr/>
        </p:nvSpPr>
        <p:spPr>
          <a:xfrm>
            <a:off x="1985512" y="1331490"/>
            <a:ext cx="22657535" cy="1005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Arrays de registos/structs (c)</a:t>
            </a:r>
          </a:p>
        </p:txBody>
      </p:sp>
      <p:pic>
        <p:nvPicPr>
          <p:cNvPr id="214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3584" y="2791312"/>
            <a:ext cx="10356657" cy="4489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2396" y="2587033"/>
            <a:ext cx="9744293" cy="10453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AED / AED 1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 / AED 1</a:t>
            </a:r>
          </a:p>
        </p:txBody>
      </p:sp>
      <p:sp>
        <p:nvSpPr>
          <p:cNvPr id="219" name="Registos/Struc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Registos/Structs</a:t>
            </a:r>
          </a:p>
        </p:txBody>
      </p:sp>
      <p:graphicFrame>
        <p:nvGraphicFramePr>
          <p:cNvPr id="220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66" name="Rectangle 17"/>
          <p:cNvSpPr txBox="1"/>
          <p:nvPr/>
        </p:nvSpPr>
        <p:spPr>
          <a:xfrm>
            <a:off x="1733776" y="2805813"/>
            <a:ext cx="12360178" cy="2123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Definição de registos/structs;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Implementação e declaração de registo/struct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Arrays de registos/structs;</a:t>
            </a:r>
          </a:p>
        </p:txBody>
      </p:sp>
      <p:sp>
        <p:nvSpPr>
          <p:cNvPr id="1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Definição</a:t>
            </a:r>
          </a:p>
        </p:txBody>
      </p:sp>
      <p:sp>
        <p:nvSpPr>
          <p:cNvPr id="171" name="Rectangle 17"/>
          <p:cNvSpPr txBox="1"/>
          <p:nvPr/>
        </p:nvSpPr>
        <p:spPr>
          <a:xfrm>
            <a:off x="1733776" y="2805814"/>
            <a:ext cx="20618224" cy="3571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São estruturas de dados;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São estruturas de dados complexas e heterogéneas;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São conjuntos de dados logicamente relacionados, que podem ser compostos de vários tipos de dados diferentes (e.g. inteiro, real, texto, lógico);</a:t>
            </a:r>
          </a:p>
        </p:txBody>
      </p:sp>
      <p:sp>
        <p:nvSpPr>
          <p:cNvPr id="17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76" name="TextBox 16"/>
          <p:cNvSpPr txBox="1"/>
          <p:nvPr/>
        </p:nvSpPr>
        <p:spPr>
          <a:xfrm>
            <a:off x="1985512" y="1331490"/>
            <a:ext cx="22657535" cy="1920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Implementação e declaração de registos/structs (Pseudocodigo)</a:t>
            </a:r>
          </a:p>
        </p:txBody>
      </p:sp>
      <p:pic>
        <p:nvPicPr>
          <p:cNvPr id="17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144" y="3571681"/>
            <a:ext cx="8264953" cy="4359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2548" y="3551294"/>
            <a:ext cx="12942618" cy="8649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182" name="Rectangle 17"/>
          <p:cNvSpPr txBox="1"/>
          <p:nvPr/>
        </p:nvSpPr>
        <p:spPr>
          <a:xfrm>
            <a:off x="1733776" y="2805814"/>
            <a:ext cx="20618224" cy="3418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Lato-Regular"/>
                <a:ea typeface="Lato-Regular"/>
                <a:cs typeface="Lato-Regular"/>
                <a:sym typeface="Lato-Regular"/>
              </a:defRPr>
            </a:pPr>
            <a:r>
              <a:t>Crie uma aplicação que solicite o nome, morada, localidade, idade, nota de matemática, nota de português e nota de inglês de um aluno e guarde a informação numa variável registo (struct). A aplicação deve terminar mostrando no ecrã um formulário (similar ao apresentado na imagem seguinte) com os dados de cada campo do registo</a:t>
            </a:r>
            <a:r>
              <a:rPr i="1"/>
              <a:t>). </a:t>
            </a:r>
            <a:endParaRPr sz="1200"/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4" name="page5image2173920.png" descr="page5image21739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8990" y="5168891"/>
            <a:ext cx="17298874" cy="687891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o"/>
          <p:cNvSpPr txBox="1"/>
          <p:nvPr/>
        </p:nvSpPr>
        <p:spPr>
          <a:xfrm>
            <a:off x="4299067" y="4940291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89" name="TextBox 16"/>
          <p:cNvSpPr txBox="1"/>
          <p:nvPr/>
        </p:nvSpPr>
        <p:spPr>
          <a:xfrm>
            <a:off x="1985512" y="1331490"/>
            <a:ext cx="19916402" cy="1005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Implementação e declaração de registos/structs (C)</a:t>
            </a:r>
          </a:p>
        </p:txBody>
      </p:sp>
      <p:pic>
        <p:nvPicPr>
          <p:cNvPr id="190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652" y="3591026"/>
            <a:ext cx="8848045" cy="3332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19440" y="3580491"/>
            <a:ext cx="12524707" cy="8410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95" name="TextBox 16"/>
          <p:cNvSpPr txBox="1"/>
          <p:nvPr/>
        </p:nvSpPr>
        <p:spPr>
          <a:xfrm>
            <a:off x="1985512" y="1331490"/>
            <a:ext cx="22657535" cy="1005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Arrays de registos/structs (Pseudocodigo)</a:t>
            </a:r>
          </a:p>
        </p:txBody>
      </p:sp>
      <p:pic>
        <p:nvPicPr>
          <p:cNvPr id="19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534" y="2584837"/>
            <a:ext cx="11425229" cy="9662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4503" y="2918772"/>
            <a:ext cx="14141866" cy="6311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01" name="Rectangle 17"/>
          <p:cNvSpPr txBox="1"/>
          <p:nvPr/>
        </p:nvSpPr>
        <p:spPr>
          <a:xfrm>
            <a:off x="1733776" y="2805814"/>
            <a:ext cx="20618224" cy="5209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Lato-Regular"/>
                <a:ea typeface="Lato-Regular"/>
                <a:cs typeface="Lato-Regular"/>
                <a:sym typeface="Lato-Regular"/>
              </a:defRPr>
            </a:lvl1pPr>
          </a:lstStyle>
          <a:p>
            <a:pPr/>
            <a:r>
              <a:t>Uma equipa de investigação científica na área da diabetes resolveu promover uma ação de sensibilização junto dos visitantes do parque da cidade. A ideia passa por recolher informação acerca do peso e altura dos visitantes para cálculo do IMC, assim como o nome, idade e email, para promoção de futuros eventos como este. Crie uma aplicação, capaz de receber os dados acima descritos até 1000 doentes. No final da recolha, a aplicação deve gerar uma listagem similar à apresentada na imagem seguinte. Notar que o calculo do IMC deverá ser implementado com a função CalculaIMC(peso, altura) e a apresentação da listagem deverá ser materializada no procedimento MostraRelatorio(visitantes). No final, evolua o código no sentido de calcular a média de peso, dos visitantes com faixa etária dos 20 aos 35 anos. Implemente a funcionalidade na função MediaIdades(visitantes). </a:t>
            </a:r>
          </a:p>
        </p:txBody>
      </p:sp>
      <p:sp>
        <p:nvSpPr>
          <p:cNvPr id="20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03" name="Texto"/>
          <p:cNvSpPr txBox="1"/>
          <p:nvPr/>
        </p:nvSpPr>
        <p:spPr>
          <a:xfrm>
            <a:off x="4299067" y="4940291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0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08" name="Texto"/>
          <p:cNvSpPr txBox="1"/>
          <p:nvPr/>
        </p:nvSpPr>
        <p:spPr>
          <a:xfrm>
            <a:off x="4299067" y="4940291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0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56" y="3042323"/>
            <a:ext cx="23860488" cy="6176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