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um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ão factual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Informação factual</a:t>
            </a:r>
          </a:p>
        </p:txBody>
      </p:sp>
      <p:sp>
        <p:nvSpPr>
          <p:cNvPr id="107" name="Nível um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um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icture Placeholder 4"/>
          <p:cNvSpPr/>
          <p:nvPr>
            <p:ph type="pic" idx="21"/>
          </p:nvPr>
        </p:nvSpPr>
        <p:spPr>
          <a:xfrm>
            <a:off x="9500090" y="0"/>
            <a:ext cx="14901839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Número do diapositivo"/>
          <p:cNvSpPr txBox="1"/>
          <p:nvPr>
            <p:ph type="sldNum" sz="quarter" idx="2"/>
          </p:nvPr>
        </p:nvSpPr>
        <p:spPr>
          <a:xfrm>
            <a:off x="11785811" y="12344400"/>
            <a:ext cx="5686638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1828433">
              <a:defRPr sz="2200">
                <a:solidFill>
                  <a:srgbClr val="AAA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Nível um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e data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o diapositivo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3" name="Imagem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1" name="Imagem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ubtítulo do diapositivo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3" name="Nível um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ção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Título de secção</a:t>
            </a:r>
          </a:p>
        </p:txBody>
      </p:sp>
      <p:sp>
        <p:nvSpPr>
          <p:cNvPr id="7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0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ubtítulo da agenda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da agenda</a:t>
            </a:r>
          </a:p>
        </p:txBody>
      </p:sp>
      <p:sp>
        <p:nvSpPr>
          <p:cNvPr id="9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AED / AED 1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 / AED 1</a:t>
            </a:r>
          </a:p>
        </p:txBody>
      </p:sp>
      <p:sp>
        <p:nvSpPr>
          <p:cNvPr id="161" name="Sub-rotina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Sub-rotinas</a:t>
            </a:r>
          </a:p>
        </p:txBody>
      </p:sp>
      <p:graphicFrame>
        <p:nvGraphicFramePr>
          <p:cNvPr id="162" name="Tabela"/>
          <p:cNvGraphicFramePr/>
          <p:nvPr/>
        </p:nvGraphicFramePr>
        <p:xfrm>
          <a:off x="9349601" y="12009657"/>
          <a:ext cx="5722899" cy="520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0198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Marta Martinho 2022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07" name="Rectangle 17"/>
          <p:cNvSpPr txBox="1"/>
          <p:nvPr/>
        </p:nvSpPr>
        <p:spPr>
          <a:xfrm>
            <a:off x="1733776" y="2805814"/>
            <a:ext cx="20618224" cy="1971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Crie a função </a:t>
            </a:r>
            <a:r>
              <a:rPr b="1"/>
              <a:t>media(n1,n2,n3)</a:t>
            </a:r>
            <a:r>
              <a:t> que tenha a capacidade de calcular a media de 3 valores indicados. Consuma essa função num programa que, perante a inserção dos 3 valores pelo utilizador, indique a respetiva média.</a:t>
            </a:r>
          </a:p>
        </p:txBody>
      </p:sp>
      <p:sp>
        <p:nvSpPr>
          <p:cNvPr id="20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1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1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87" y="3773575"/>
            <a:ext cx="13164926" cy="472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69461" y="274456"/>
            <a:ext cx="10409701" cy="10177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7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18" name="Rectangle 17"/>
          <p:cNvSpPr txBox="1"/>
          <p:nvPr/>
        </p:nvSpPr>
        <p:spPr>
          <a:xfrm>
            <a:off x="1733776" y="2805814"/>
            <a:ext cx="20618224" cy="13233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0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3269" y="413938"/>
            <a:ext cx="10597462" cy="12888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3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2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764" y="3984265"/>
            <a:ext cx="10676822" cy="4301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05135" y="324898"/>
            <a:ext cx="10676822" cy="13068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30" name="Rectangle 17"/>
          <p:cNvSpPr txBox="1"/>
          <p:nvPr/>
        </p:nvSpPr>
        <p:spPr>
          <a:xfrm>
            <a:off x="1733776" y="2805814"/>
            <a:ext cx="20618224" cy="2771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É necessário criar uma aplicação que calcule a potência matemática através da inserção da base e do expoente. Como o cálculo da potência pode ser necessário de efetuar em diferentes pontos do programa, use uma sub-rotina na solução.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Procedimentos</a:t>
            </a:r>
          </a:p>
        </p:txBody>
      </p:sp>
      <p:sp>
        <p:nvSpPr>
          <p:cNvPr id="23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36" name="page9image25285504.png" descr="page9image252855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582" y="3137510"/>
            <a:ext cx="21932836" cy="6317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Procedimentos</a:t>
            </a:r>
          </a:p>
        </p:txBody>
      </p:sp>
      <p:sp>
        <p:nvSpPr>
          <p:cNvPr id="24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41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873" y="2846786"/>
            <a:ext cx="11050080" cy="6801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34225" y="2633492"/>
            <a:ext cx="11231851" cy="7314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Procedimentos</a:t>
            </a:r>
          </a:p>
        </p:txBody>
      </p:sp>
      <p:sp>
        <p:nvSpPr>
          <p:cNvPr id="24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4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1796" y="574656"/>
            <a:ext cx="13364858" cy="12718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Procedimentos</a:t>
            </a:r>
          </a:p>
        </p:txBody>
      </p:sp>
      <p:sp>
        <p:nvSpPr>
          <p:cNvPr id="25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5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9200" y="358171"/>
            <a:ext cx="10511209" cy="12999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56" name="Rectangle 17"/>
          <p:cNvSpPr txBox="1"/>
          <p:nvPr/>
        </p:nvSpPr>
        <p:spPr>
          <a:xfrm>
            <a:off x="1733776" y="2805814"/>
            <a:ext cx="20618224" cy="3571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Crie uma aplicação que receba do utilizador um numero e que escreva na consola os números de 1 até ao mesmo usando o procedimento </a:t>
            </a:r>
            <a:r>
              <a:rPr b="1"/>
              <a:t>imprimeNumeros(numero)</a:t>
            </a:r>
            <a:r>
              <a:t>.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Organização da apresentação</a:t>
            </a:r>
          </a:p>
        </p:txBody>
      </p:sp>
      <p:sp>
        <p:nvSpPr>
          <p:cNvPr id="166" name="Rectangle 17"/>
          <p:cNvSpPr txBox="1"/>
          <p:nvPr/>
        </p:nvSpPr>
        <p:spPr>
          <a:xfrm>
            <a:off x="1733776" y="2805813"/>
            <a:ext cx="12360178" cy="6123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Vantagens no uso de sub-rotinas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Tipos de sub-rotinas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Componentes das sub-rotinas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Funções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Procedimentos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Funções recursivas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Passagem de argumentos/parâmetros por valor e por referência</a:t>
            </a:r>
          </a:p>
        </p:txBody>
      </p:sp>
      <p:sp>
        <p:nvSpPr>
          <p:cNvPr id="16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6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6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190" y="171535"/>
            <a:ext cx="10635469" cy="1079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097" y="2882388"/>
            <a:ext cx="13274361" cy="6037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6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68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8575" y="333941"/>
            <a:ext cx="13048118" cy="13048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7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7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7353" y="3213319"/>
            <a:ext cx="10435679" cy="4456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7620" y="1228434"/>
            <a:ext cx="11518912" cy="826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78" name="Rectangle 17"/>
          <p:cNvSpPr txBox="1"/>
          <p:nvPr/>
        </p:nvSpPr>
        <p:spPr>
          <a:xfrm>
            <a:off x="1733776" y="2805814"/>
            <a:ext cx="20618224" cy="4218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Crie uma aplicação que receba do utilizador um intervalo de inteiros e que escreva na consola se cada inteiro nesse intervalo é ou não primo. Crie uma função </a:t>
            </a:r>
            <a:r>
              <a:rPr b="1"/>
              <a:t>primo(numero)</a:t>
            </a:r>
            <a:r>
              <a:t> para avaliar se um dado numero é ou não primo e o procedimento </a:t>
            </a:r>
            <a:r>
              <a:rPr b="1"/>
              <a:t>mostra(numero, primo)</a:t>
            </a:r>
            <a:r>
              <a:t> para escrever na consola cada resultado processado.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9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Recursividade</a:t>
            </a:r>
          </a:p>
        </p:txBody>
      </p:sp>
      <p:sp>
        <p:nvSpPr>
          <p:cNvPr id="283" name="Rectangle 17"/>
          <p:cNvSpPr txBox="1"/>
          <p:nvPr/>
        </p:nvSpPr>
        <p:spPr>
          <a:xfrm>
            <a:off x="1733776" y="2805814"/>
            <a:ext cx="20618224" cy="5171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Um programa recursivo é um programa que se chama a si mesmo;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Uma função recursiva é definida em termos dela mesma, ou seja, calcula um resultado à custa da invocação dela mesma;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 recursividade é uma estratégia que pode ser utilizada sempre que o cálculo de uma função para o valor n, pode ser descrita a partir do cálculo desta mesma função para o termo anterior (n-1).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Recursividade</a:t>
            </a:r>
          </a:p>
        </p:txBody>
      </p:sp>
      <p:sp>
        <p:nvSpPr>
          <p:cNvPr id="28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89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125" y="4429826"/>
            <a:ext cx="11306627" cy="2289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64872" y="1563185"/>
            <a:ext cx="12778778" cy="8889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294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9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5949" y="2373322"/>
            <a:ext cx="19906054" cy="7242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Apontadores</a:t>
            </a:r>
          </a:p>
        </p:txBody>
      </p:sp>
      <p:sp>
        <p:nvSpPr>
          <p:cNvPr id="299" name="Rectangle 17"/>
          <p:cNvSpPr txBox="1"/>
          <p:nvPr/>
        </p:nvSpPr>
        <p:spPr>
          <a:xfrm>
            <a:off x="1733776" y="2805814"/>
            <a:ext cx="20618224" cy="4523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Um </a:t>
            </a:r>
            <a:r>
              <a:rPr b="1"/>
              <a:t>apontador</a:t>
            </a:r>
            <a:r>
              <a:t> é uma variável que permite armazenar o endereço de memória de outra variável.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&amp; </a:t>
            </a:r>
            <a:r>
              <a:t>representa “endereço de memória”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* </a:t>
            </a:r>
            <a:r>
              <a:t>representa “conteúdo do endereço”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01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9717" y="4845089"/>
            <a:ext cx="6940522" cy="6568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6201" y="1562652"/>
            <a:ext cx="11540507" cy="9786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Apontadores</a:t>
            </a:r>
          </a:p>
        </p:txBody>
      </p:sp>
      <p:sp>
        <p:nvSpPr>
          <p:cNvPr id="30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0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644" y="2513202"/>
            <a:ext cx="14610788" cy="4830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66839" y="2411648"/>
            <a:ext cx="10665256" cy="10235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Passagem de parâmetros por valor</a:t>
            </a:r>
          </a:p>
        </p:txBody>
      </p:sp>
      <p:sp>
        <p:nvSpPr>
          <p:cNvPr id="31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1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8439" y="2178342"/>
            <a:ext cx="16532471" cy="11102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Vantagens no uso de sub-rotinas</a:t>
            </a:r>
          </a:p>
        </p:txBody>
      </p:sp>
      <p:sp>
        <p:nvSpPr>
          <p:cNvPr id="171" name="Rectangle 17"/>
          <p:cNvSpPr txBox="1"/>
          <p:nvPr/>
        </p:nvSpPr>
        <p:spPr>
          <a:xfrm>
            <a:off x="1733776" y="2805814"/>
            <a:ext cx="20618224" cy="6123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Reutilização de código;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Otimização de uso da memória;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Divisão de código em unidades mais fáceis de gerir e localizar;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Desenvolvimento em equipa; 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Desenvolvimento do código em camadas; 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Redução dos custos de desenvolvimento;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Código mais fácil de evoluir e de manter.</a:t>
            </a:r>
          </a:p>
        </p:txBody>
      </p:sp>
      <p:sp>
        <p:nvSpPr>
          <p:cNvPr id="17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" name="TextBox 16"/>
          <p:cNvSpPr txBox="1"/>
          <p:nvPr/>
        </p:nvSpPr>
        <p:spPr>
          <a:xfrm>
            <a:off x="1724339" y="1236519"/>
            <a:ext cx="16663848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Passagem de parâmetros por referência</a:t>
            </a:r>
          </a:p>
        </p:txBody>
      </p:sp>
      <p:sp>
        <p:nvSpPr>
          <p:cNvPr id="31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18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3924" y="2249714"/>
            <a:ext cx="16761196" cy="11154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" name="TextBox 16"/>
          <p:cNvSpPr txBox="1"/>
          <p:nvPr/>
        </p:nvSpPr>
        <p:spPr>
          <a:xfrm>
            <a:off x="1724339" y="1236519"/>
            <a:ext cx="16663848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Passagem de parâmetros por referência</a:t>
            </a:r>
          </a:p>
        </p:txBody>
      </p:sp>
      <p:sp>
        <p:nvSpPr>
          <p:cNvPr id="32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2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0068" y="2098714"/>
            <a:ext cx="16997122" cy="11412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</a:t>
            </a:r>
          </a:p>
        </p:txBody>
      </p:sp>
      <p:sp>
        <p:nvSpPr>
          <p:cNvPr id="327" name="Rectangle 17"/>
          <p:cNvSpPr txBox="1"/>
          <p:nvPr/>
        </p:nvSpPr>
        <p:spPr>
          <a:xfrm>
            <a:off x="1733776" y="2805814"/>
            <a:ext cx="20618224" cy="3571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Faça uma aplicação que permita a troca de valores armazenados em duas variáveis, ou seja colocar o valor da variável x na variável y e vice versa. Implemente uma sub-rotina para resolver o problema.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8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1" name="AED / AED 1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 / AED 1</a:t>
            </a:r>
          </a:p>
        </p:txBody>
      </p:sp>
      <p:sp>
        <p:nvSpPr>
          <p:cNvPr id="332" name="Sub-rotina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Sub-rotinas</a:t>
            </a:r>
          </a:p>
        </p:txBody>
      </p:sp>
      <p:graphicFrame>
        <p:nvGraphicFramePr>
          <p:cNvPr id="333" name="Tabela"/>
          <p:cNvGraphicFramePr/>
          <p:nvPr/>
        </p:nvGraphicFramePr>
        <p:xfrm>
          <a:off x="9349601" y="12009657"/>
          <a:ext cx="5722899" cy="520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0198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Marta Martinho 2022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Tipos de sub-rotinas</a:t>
            </a:r>
          </a:p>
        </p:txBody>
      </p:sp>
      <p:sp>
        <p:nvSpPr>
          <p:cNvPr id="176" name="Rectangle 17"/>
          <p:cNvSpPr txBox="1"/>
          <p:nvPr/>
        </p:nvSpPr>
        <p:spPr>
          <a:xfrm>
            <a:off x="1733776" y="2805814"/>
            <a:ext cx="20618224" cy="76479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/>
              <a:t>Funções</a:t>
            </a:r>
            <a:r>
              <a:t>: conjunto de instruções agrupadas num </a:t>
            </a:r>
            <a:r>
              <a:rPr b="1"/>
              <a:t>bloco</a:t>
            </a:r>
            <a:r>
              <a:t>, ao qual é dado um </a:t>
            </a:r>
            <a:r>
              <a:rPr b="1"/>
              <a:t>nome</a:t>
            </a:r>
            <a:r>
              <a:t> e que através deste pode ser </a:t>
            </a:r>
            <a:r>
              <a:rPr b="1"/>
              <a:t>invocado, </a:t>
            </a:r>
            <a:r>
              <a:t>retornando sempre um valor à instrução de chamada.</a:t>
            </a:r>
            <a:endParaRPr b="1"/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/>
              <a:t>Procedimentos</a:t>
            </a:r>
            <a:r>
              <a:t>: é em tudo parecido com a função com a grande diferença que não retorna qualquer valor à instrução de chamada .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Componentes das sub-rotinas</a:t>
            </a:r>
          </a:p>
          <a:p>
            <a: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/>
              <a:t>Parâmetros ou argumentos</a:t>
            </a:r>
            <a:r>
              <a:t>: valores externos que as sub-rotinas usam no processamento. 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u="sng"/>
              <a:t>Valores de retorno</a:t>
            </a:r>
            <a:r>
              <a:t>: valores resultantes da execução devolvidos à instrução de chamada de uma função. </a:t>
            </a:r>
          </a:p>
        </p:txBody>
      </p:sp>
      <p:sp>
        <p:nvSpPr>
          <p:cNvPr id="17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18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8778" y="644596"/>
            <a:ext cx="13541335" cy="12067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18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7" name="page5image25284880.png" descr="page5image2528488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8321" y="2286849"/>
            <a:ext cx="18267358" cy="8162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19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9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3264" y="611927"/>
            <a:ext cx="9993476" cy="11096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423" y="3213441"/>
            <a:ext cx="11515630" cy="5245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19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98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0715" y="394029"/>
            <a:ext cx="10651006" cy="12927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Funções</a:t>
            </a:r>
          </a:p>
        </p:txBody>
      </p:sp>
      <p:sp>
        <p:nvSpPr>
          <p:cNvPr id="20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03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8635" y="24661"/>
            <a:ext cx="9446731" cy="13775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